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56" r:id="rId5"/>
    <p:sldId id="276" r:id="rId6"/>
    <p:sldId id="303" r:id="rId7"/>
    <p:sldId id="279" r:id="rId8"/>
    <p:sldId id="304" r:id="rId9"/>
    <p:sldId id="291" r:id="rId10"/>
    <p:sldId id="277" r:id="rId11"/>
    <p:sldId id="263" r:id="rId12"/>
    <p:sldId id="264" r:id="rId13"/>
    <p:sldId id="284" r:id="rId14"/>
    <p:sldId id="285" r:id="rId15"/>
    <p:sldId id="286" r:id="rId16"/>
    <p:sldId id="287" r:id="rId17"/>
    <p:sldId id="288" r:id="rId18"/>
    <p:sldId id="305" r:id="rId19"/>
    <p:sldId id="278" r:id="rId20"/>
    <p:sldId id="300" r:id="rId21"/>
    <p:sldId id="301" r:id="rId22"/>
    <p:sldId id="302" r:id="rId23"/>
    <p:sldId id="30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4"/>
    <p:restoredTop sz="94680"/>
  </p:normalViewPr>
  <p:slideViewPr>
    <p:cSldViewPr snapToGrid="0">
      <p:cViewPr varScale="1">
        <p:scale>
          <a:sx n="78" d="100"/>
          <a:sy n="78" d="100"/>
        </p:scale>
        <p:origin x="205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is van Loo" userId="fe60f0b0-2543-42c9-96fc-053b7e3d2f84" providerId="ADAL" clId="{E18D36FB-65B5-4E4B-AD56-CE03F7C7BBFF}"/>
    <pc:docChg chg="modSld">
      <pc:chgData name="Joris van Loo" userId="fe60f0b0-2543-42c9-96fc-053b7e3d2f84" providerId="ADAL" clId="{E18D36FB-65B5-4E4B-AD56-CE03F7C7BBFF}" dt="2024-09-05T12:37:02.738" v="28" actId="20577"/>
      <pc:docMkLst>
        <pc:docMk/>
      </pc:docMkLst>
      <pc:sldChg chg="modSp mod">
        <pc:chgData name="Joris van Loo" userId="fe60f0b0-2543-42c9-96fc-053b7e3d2f84" providerId="ADAL" clId="{E18D36FB-65B5-4E4B-AD56-CE03F7C7BBFF}" dt="2024-09-05T12:36:52.483" v="27" actId="20577"/>
        <pc:sldMkLst>
          <pc:docMk/>
          <pc:sldMk cId="0" sldId="263"/>
        </pc:sldMkLst>
        <pc:spChg chg="mod">
          <ac:chgData name="Joris van Loo" userId="fe60f0b0-2543-42c9-96fc-053b7e3d2f84" providerId="ADAL" clId="{E18D36FB-65B5-4E4B-AD56-CE03F7C7BBFF}" dt="2024-09-05T12:36:52.483" v="27" actId="20577"/>
          <ac:spMkLst>
            <pc:docMk/>
            <pc:sldMk cId="0" sldId="263"/>
            <ac:spMk id="17411" creationId="{0979F0CA-4648-4763-AABF-FB64D60C77EA}"/>
          </ac:spMkLst>
        </pc:spChg>
      </pc:sldChg>
      <pc:sldChg chg="modSp mod">
        <pc:chgData name="Joris van Loo" userId="fe60f0b0-2543-42c9-96fc-053b7e3d2f84" providerId="ADAL" clId="{E18D36FB-65B5-4E4B-AD56-CE03F7C7BBFF}" dt="2024-09-05T12:37:02.738" v="28" actId="20577"/>
        <pc:sldMkLst>
          <pc:docMk/>
          <pc:sldMk cId="0" sldId="264"/>
        </pc:sldMkLst>
        <pc:spChg chg="mod">
          <ac:chgData name="Joris van Loo" userId="fe60f0b0-2543-42c9-96fc-053b7e3d2f84" providerId="ADAL" clId="{E18D36FB-65B5-4E4B-AD56-CE03F7C7BBFF}" dt="2024-09-05T12:37:02.738" v="28" actId="20577"/>
          <ac:spMkLst>
            <pc:docMk/>
            <pc:sldMk cId="0" sldId="264"/>
            <ac:spMk id="19459" creationId="{1E176BEB-216A-43F9-9A0E-6FD4FF2A5A66}"/>
          </ac:spMkLst>
        </pc:spChg>
      </pc:sldChg>
      <pc:sldChg chg="modSp mod">
        <pc:chgData name="Joris van Loo" userId="fe60f0b0-2543-42c9-96fc-053b7e3d2f84" providerId="ADAL" clId="{E18D36FB-65B5-4E4B-AD56-CE03F7C7BBFF}" dt="2024-09-05T12:36:37.400" v="26" actId="20577"/>
        <pc:sldMkLst>
          <pc:docMk/>
          <pc:sldMk cId="537728940" sldId="277"/>
        </pc:sldMkLst>
        <pc:spChg chg="mod">
          <ac:chgData name="Joris van Loo" userId="fe60f0b0-2543-42c9-96fc-053b7e3d2f84" providerId="ADAL" clId="{E18D36FB-65B5-4E4B-AD56-CE03F7C7BBFF}" dt="2024-09-05T12:36:37.400" v="26" actId="20577"/>
          <ac:spMkLst>
            <pc:docMk/>
            <pc:sldMk cId="537728940" sldId="277"/>
            <ac:spMk id="3" creationId="{00000000-0000-0000-0000-000000000000}"/>
          </ac:spMkLst>
        </pc:spChg>
      </pc:sldChg>
      <pc:sldChg chg="modSp mod">
        <pc:chgData name="Joris van Loo" userId="fe60f0b0-2543-42c9-96fc-053b7e3d2f84" providerId="ADAL" clId="{E18D36FB-65B5-4E4B-AD56-CE03F7C7BBFF}" dt="2024-09-05T12:36:13.970" v="21" actId="122"/>
        <pc:sldMkLst>
          <pc:docMk/>
          <pc:sldMk cId="2553914463" sldId="291"/>
        </pc:sldMkLst>
        <pc:spChg chg="mod">
          <ac:chgData name="Joris van Loo" userId="fe60f0b0-2543-42c9-96fc-053b7e3d2f84" providerId="ADAL" clId="{E18D36FB-65B5-4E4B-AD56-CE03F7C7BBFF}" dt="2024-09-05T12:36:13.970" v="21" actId="122"/>
          <ac:spMkLst>
            <pc:docMk/>
            <pc:sldMk cId="2553914463" sldId="291"/>
            <ac:spMk id="2" creationId="{00000000-0000-0000-0000-000000000000}"/>
          </ac:spMkLst>
        </pc:spChg>
      </pc:sldChg>
      <pc:sldChg chg="modSp mod">
        <pc:chgData name="Joris van Loo" userId="fe60f0b0-2543-42c9-96fc-053b7e3d2f84" providerId="ADAL" clId="{E18D36FB-65B5-4E4B-AD56-CE03F7C7BBFF}" dt="2024-09-05T12:35:00.429" v="10" actId="20577"/>
        <pc:sldMkLst>
          <pc:docMk/>
          <pc:sldMk cId="684553006" sldId="303"/>
        </pc:sldMkLst>
        <pc:spChg chg="mod">
          <ac:chgData name="Joris van Loo" userId="fe60f0b0-2543-42c9-96fc-053b7e3d2f84" providerId="ADAL" clId="{E18D36FB-65B5-4E4B-AD56-CE03F7C7BBFF}" dt="2024-09-05T12:35:00.429" v="10" actId="20577"/>
          <ac:spMkLst>
            <pc:docMk/>
            <pc:sldMk cId="684553006" sldId="303"/>
            <ac:spMk id="3" creationId="{871A278E-9591-4EB9-A08E-B40E065024B4}"/>
          </ac:spMkLst>
        </pc:spChg>
      </pc:sldChg>
      <pc:sldChg chg="modSp mod">
        <pc:chgData name="Joris van Loo" userId="fe60f0b0-2543-42c9-96fc-053b7e3d2f84" providerId="ADAL" clId="{E18D36FB-65B5-4E4B-AD56-CE03F7C7BBFF}" dt="2024-09-05T12:35:26.027" v="12" actId="20577"/>
        <pc:sldMkLst>
          <pc:docMk/>
          <pc:sldMk cId="0" sldId="304"/>
        </pc:sldMkLst>
        <pc:spChg chg="mod">
          <ac:chgData name="Joris van Loo" userId="fe60f0b0-2543-42c9-96fc-053b7e3d2f84" providerId="ADAL" clId="{E18D36FB-65B5-4E4B-AD56-CE03F7C7BBFF}" dt="2024-09-05T12:35:26.027" v="12" actId="20577"/>
          <ac:spMkLst>
            <pc:docMk/>
            <pc:sldMk cId="0" sldId="304"/>
            <ac:spMk id="15362" creationId="{080F2B91-4DA8-4FA8-9AE3-A928037B6F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E386D-D4A9-4ABB-A573-AB1AFEE1D75C}" type="datetimeFigureOut">
              <a:rPr lang="nl-NL" smtClean="0"/>
              <a:t>5-9-2024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DC217-2FDB-4010-83D6-9BF77040923F}" type="slidenum">
              <a:rPr lang="nl-NL" smtClean="0"/>
              <a:t>‹nr.›</a:t>
            </a:fld>
            <a:endParaRPr lang="nl-NL"/>
          </a:p>
        </p:txBody>
      </p:sp>
    </p:spTree>
    <p:extLst>
      <p:ext uri="{BB962C8B-B14F-4D97-AF65-F5344CB8AC3E}">
        <p14:creationId xmlns:p14="http://schemas.microsoft.com/office/powerpoint/2010/main" val="276933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06775" y="849313"/>
            <a:ext cx="3059113" cy="2293937"/>
          </a:xfrm>
          <a:prstGeom prst="rect">
            <a:avLst/>
          </a:prstGeom>
          <a:noFill/>
          <a:ln w="12700">
            <a:solidFill>
              <a:prstClr val="black"/>
            </a:solidFill>
          </a:ln>
        </p:spPr>
      </p:sp>
      <p:sp>
        <p:nvSpPr>
          <p:cNvPr id="3" name="Tijdelijke aanduiding voor notities 2"/>
          <p:cNvSpPr>
            <a:spLocks noGrp="1"/>
          </p:cNvSpPr>
          <p:nvPr>
            <p:ph type="body" idx="1"/>
          </p:nvPr>
        </p:nvSpPr>
        <p:spPr>
          <a:xfrm>
            <a:off x="987425" y="3271838"/>
            <a:ext cx="7897813" cy="2676525"/>
          </a:xfrm>
          <a:prstGeom prst="rect">
            <a:avLst/>
          </a:prstGeom>
        </p:spPr>
        <p:txBody>
          <a:bodyPr/>
          <a:lstStyle/>
          <a:p>
            <a:r>
              <a:rPr lang="nl-NL" dirty="0"/>
              <a:t>Decaan kan naast de mentor gesprekken voeren met de leerling over vervolgopleidingen.</a:t>
            </a:r>
          </a:p>
          <a:p>
            <a:r>
              <a:rPr lang="nl-NL" dirty="0"/>
              <a:t>Gedurende het schooljaar organiseert Compaen een aantal LOB-activiteiten, zoals Over de Streep, de beroepenmarkt op het Trias, de sollicitatietraining. </a:t>
            </a:r>
          </a:p>
          <a:p>
            <a:r>
              <a:rPr lang="nl-NL" dirty="0"/>
              <a:t>De decaan ondersteunt de mentoren met de LOB-lessen die tijdens de mentoruren worden gegeven. </a:t>
            </a:r>
          </a:p>
          <a:p>
            <a:endParaRPr lang="nl-NL" dirty="0"/>
          </a:p>
        </p:txBody>
      </p:sp>
    </p:spTree>
    <p:extLst>
      <p:ext uri="{BB962C8B-B14F-4D97-AF65-F5344CB8AC3E}">
        <p14:creationId xmlns:p14="http://schemas.microsoft.com/office/powerpoint/2010/main" val="213760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06775" y="849313"/>
            <a:ext cx="3059113" cy="2293937"/>
          </a:xfrm>
          <a:prstGeom prst="rect">
            <a:avLst/>
          </a:prstGeom>
          <a:noFill/>
          <a:ln w="12700">
            <a:solidFill>
              <a:prstClr val="black"/>
            </a:solidFill>
          </a:ln>
        </p:spPr>
      </p:sp>
      <p:sp>
        <p:nvSpPr>
          <p:cNvPr id="3" name="Tijdelijke aanduiding voor notities 2"/>
          <p:cNvSpPr>
            <a:spLocks noGrp="1"/>
          </p:cNvSpPr>
          <p:nvPr>
            <p:ph type="body" idx="1"/>
          </p:nvPr>
        </p:nvSpPr>
        <p:spPr>
          <a:xfrm>
            <a:off x="987425" y="3271838"/>
            <a:ext cx="7897813" cy="2676525"/>
          </a:xfrm>
          <a:prstGeom prst="rect">
            <a:avLst/>
          </a:prstGeom>
        </p:spPr>
        <p:txBody>
          <a:bodyPr/>
          <a:lstStyle/>
          <a:p>
            <a:r>
              <a:rPr lang="nl-NL" dirty="0"/>
              <a:t>De decaan speelt in de 4</a:t>
            </a:r>
            <a:r>
              <a:rPr lang="nl-NL" baseline="30000" dirty="0"/>
              <a:t>e</a:t>
            </a:r>
            <a:r>
              <a:rPr lang="nl-NL" dirty="0"/>
              <a:t> klas een belangrijke rol met betrekking tot de overstap naar het mbo. De LOB lessen zijn dan ook vooral gericht op deze overstap. Uiteindelijk willen we bereiken dat de leerlingen voor de juiste vervolgopleiding kiezen en een opleiding gaan doen waar ze gelukkig van worden. </a:t>
            </a:r>
          </a:p>
          <a:p>
            <a:r>
              <a:rPr lang="nl-NL" dirty="0"/>
              <a:t>We vragen dan ook van de leerlingen (en de ouders) om zoveel mogelijk activiteiten te doen om te onderzoeken welke opleiding het uiteindelijk gaat worden. Open dagen, meeloopdagen, </a:t>
            </a:r>
            <a:r>
              <a:rPr lang="nl-NL" dirty="0" err="1"/>
              <a:t>proefstuderen</a:t>
            </a:r>
            <a:r>
              <a:rPr lang="nl-NL" dirty="0"/>
              <a:t>, Ouderworkshops, etc. Mocht u hier vragen over hebben, dan kunt u de decaan mailen. </a:t>
            </a:r>
          </a:p>
          <a:p>
            <a:r>
              <a:rPr lang="nl-NL" dirty="0"/>
              <a:t>De decaan zal u regelmatig op de hoogte houden van deze activiteiten. </a:t>
            </a:r>
          </a:p>
          <a:p>
            <a:r>
              <a:rPr lang="nl-NL" dirty="0"/>
              <a:t>Voor het PTA moet de leerling minimaal 1 </a:t>
            </a:r>
            <a:r>
              <a:rPr lang="nl-NL" dirty="0" err="1"/>
              <a:t>orientatie</a:t>
            </a:r>
            <a:r>
              <a:rPr lang="nl-NL" dirty="0"/>
              <a:t>-activiteit gedaan hebben. Meer is natuurlijk altijd goed! </a:t>
            </a:r>
          </a:p>
          <a:p>
            <a:r>
              <a:rPr lang="nl-NL" dirty="0"/>
              <a:t>De decaan houdt ook het overstapdashboard bij, zodat we op de hoogte zijn of en wanneer een leerling zich aanmeldt voor een vervolgopleiding. Decaan trekt ook aan de bel als dit niet goed verloopt. </a:t>
            </a:r>
          </a:p>
        </p:txBody>
      </p:sp>
    </p:spTree>
    <p:extLst>
      <p:ext uri="{BB962C8B-B14F-4D97-AF65-F5344CB8AC3E}">
        <p14:creationId xmlns:p14="http://schemas.microsoft.com/office/powerpoint/2010/main" val="15902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06775" y="849313"/>
            <a:ext cx="3059113" cy="2293937"/>
          </a:xfrm>
          <a:prstGeom prst="rect">
            <a:avLst/>
          </a:prstGeom>
          <a:noFill/>
          <a:ln w="12700">
            <a:solidFill>
              <a:prstClr val="black"/>
            </a:solidFill>
          </a:ln>
        </p:spPr>
      </p:sp>
      <p:sp>
        <p:nvSpPr>
          <p:cNvPr id="3" name="Tijdelijke aanduiding voor notities 2"/>
          <p:cNvSpPr>
            <a:spLocks noGrp="1"/>
          </p:cNvSpPr>
          <p:nvPr>
            <p:ph type="body" idx="1"/>
          </p:nvPr>
        </p:nvSpPr>
        <p:spPr>
          <a:xfrm>
            <a:off x="987425" y="3271838"/>
            <a:ext cx="7897813" cy="2676525"/>
          </a:xfrm>
          <a:prstGeom prst="rect">
            <a:avLst/>
          </a:prstGeom>
        </p:spPr>
        <p:txBody>
          <a:bodyPr/>
          <a:lstStyle/>
          <a:p>
            <a:r>
              <a:rPr lang="nl-NL" dirty="0"/>
              <a:t>De inschrijving voor de mbo-opleidingen is al gestart. Voor een aantal opleidingen geldt een </a:t>
            </a:r>
            <a:r>
              <a:rPr lang="nl-NL" dirty="0" err="1"/>
              <a:t>numerus</a:t>
            </a:r>
            <a:r>
              <a:rPr lang="nl-NL" dirty="0"/>
              <a:t> fixus. Wat zoiets betekent als vol=vol. </a:t>
            </a:r>
          </a:p>
          <a:p>
            <a:r>
              <a:rPr lang="nl-NL" dirty="0"/>
              <a:t>Inschrijven voor het mbo moet uiterlijk 1 april gedaan zijn, dan heeft de mbo-school de plicht om een leerling aan te nemen, mits aan de intakeprocedure voldaan is. </a:t>
            </a:r>
          </a:p>
        </p:txBody>
      </p:sp>
    </p:spTree>
    <p:extLst>
      <p:ext uri="{BB962C8B-B14F-4D97-AF65-F5344CB8AC3E}">
        <p14:creationId xmlns:p14="http://schemas.microsoft.com/office/powerpoint/2010/main" val="242201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b="0" i="0">
                <a:latin typeface="Arial" panose="020B0604020202020204" pitchFamily="34" charset="0"/>
              </a:defRPr>
            </a:lvl1pPr>
          </a:lstStyle>
          <a:p>
            <a:r>
              <a:rPr lang="nl-NL" dirty="0"/>
              <a:t>Klik om stijl te bewerken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268833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0" i="0">
                <a:latin typeface="Arial" panose="020B0604020202020204" pitchFamily="34" charset="0"/>
              </a:defRPr>
            </a:lvl1pPr>
          </a:lstStyle>
          <a:p>
            <a:r>
              <a:rPr lang="nl-NL" dirty="0"/>
              <a:t>Klik om stijl te bewerken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98826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lvl1pPr>
              <a:defRPr b="0" i="0">
                <a:latin typeface="Arial" panose="020B0604020202020204" pitchFamily="34" charset="0"/>
              </a:defRPr>
            </a:lvl1pPr>
          </a:lstStyle>
          <a:p>
            <a:r>
              <a:rPr lang="nl-NL" dirty="0"/>
              <a:t>Klik om stijl te bewerken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196785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767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hlink"/>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02953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0" i="0">
                <a:latin typeface="Arial" panose="020B0604020202020204" pitchFamily="34" charset="0"/>
              </a:defRPr>
            </a:lvl1pPr>
          </a:lstStyle>
          <a:p>
            <a:r>
              <a:rPr lang="nl-NL" dirty="0"/>
              <a:t>Klik om stijl te bewerken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235371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b="0" i="0">
                <a:latin typeface="Arial" panose="020B0604020202020204" pitchFamily="34" charset="0"/>
              </a:defRPr>
            </a:lvl1pPr>
          </a:lstStyle>
          <a:p>
            <a:r>
              <a:rPr lang="nl-NL" dirty="0"/>
              <a:t>Klik om stijl te bewerken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b="0" i="0">
                <a:solidFill>
                  <a:schemeClr val="tx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52190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0" i="0">
                <a:latin typeface="Arial" panose="020B0604020202020204" pitchFamily="34" charset="0"/>
              </a:defRPr>
            </a:lvl1pPr>
          </a:lstStyle>
          <a:p>
            <a:r>
              <a:rPr lang="nl-NL" dirty="0"/>
              <a:t>Klik om stijl te bewerken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235495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b="0" i="0">
                <a:latin typeface="Arial" panose="020B0604020202020204" pitchFamily="34" charset="0"/>
              </a:defRPr>
            </a:lvl1pPr>
          </a:lstStyle>
          <a:p>
            <a:r>
              <a:rPr lang="nl-NL" dirty="0"/>
              <a:t>Klik om stijl te bewerken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07283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0" i="0">
                <a:latin typeface="Arial" panose="020B0604020202020204" pitchFamily="34" charset="0"/>
              </a:defRPr>
            </a:lvl1pPr>
          </a:lstStyle>
          <a:p>
            <a:r>
              <a:rPr lang="nl-NL" dirty="0"/>
              <a:t>Klik om stijl te bewerken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02400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81364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b="0" i="0">
                <a:latin typeface="Arial" panose="020B0604020202020204" pitchFamily="34" charset="0"/>
              </a:defRPr>
            </a:lvl1pPr>
          </a:lstStyle>
          <a:p>
            <a:r>
              <a:rPr lang="nl-NL" dirty="0"/>
              <a:t>Klik om stijl te bewerken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b="0" i="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148506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b="0" i="0">
                <a:latin typeface="Arial" panose="020B0604020202020204" pitchFamily="34" charset="0"/>
              </a:defRPr>
            </a:lvl1pPr>
          </a:lstStyle>
          <a:p>
            <a:r>
              <a:rPr lang="nl-NL" dirty="0"/>
              <a:t>Klik om stijl te bewerken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b="0" i="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34947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Afbeelding met tekst, persoon, menigte&#10;&#10;Automatisch gegenereerde beschrijving">
            <a:extLst>
              <a:ext uri="{FF2B5EF4-FFF2-40B4-BE49-F238E27FC236}">
                <a16:creationId xmlns:a16="http://schemas.microsoft.com/office/drawing/2014/main" id="{BC72CFBD-2422-2BF8-CCF1-1C2C4B5619D5}"/>
              </a:ext>
            </a:extLst>
          </p:cNvPr>
          <p:cNvPicPr>
            <a:picLocks noChangeAspect="1"/>
          </p:cNvPicPr>
          <p:nvPr userDrawn="1"/>
        </p:nvPicPr>
        <p:blipFill>
          <a:blip r:embed="rId15"/>
          <a:stretch>
            <a:fillRect/>
          </a:stretch>
        </p:blipFill>
        <p:spPr>
          <a:xfrm>
            <a:off x="0" y="0"/>
            <a:ext cx="0" cy="0"/>
          </a:xfrm>
          <a:prstGeom prst="rect">
            <a:avLst/>
          </a:prstGeom>
        </p:spPr>
      </p:pic>
      <p:pic>
        <p:nvPicPr>
          <p:cNvPr id="10" name="Afbeelding 9">
            <a:extLst>
              <a:ext uri="{FF2B5EF4-FFF2-40B4-BE49-F238E27FC236}">
                <a16:creationId xmlns:a16="http://schemas.microsoft.com/office/drawing/2014/main" id="{75EEF1A9-E831-04B1-CAD0-783CA82C9F53}"/>
              </a:ext>
            </a:extLst>
          </p:cNvPr>
          <p:cNvPicPr>
            <a:picLocks noChangeAspect="1"/>
          </p:cNvPicPr>
          <p:nvPr userDrawn="1"/>
        </p:nvPicPr>
        <p:blipFill>
          <a:blip r:embed="rId16"/>
          <a:srcRect/>
          <a:stretch/>
        </p:blipFill>
        <p:spPr>
          <a:xfrm>
            <a:off x="0" y="0"/>
            <a:ext cx="9144000" cy="6858000"/>
          </a:xfrm>
          <a:prstGeom prst="rect">
            <a:avLst/>
          </a:prstGeom>
        </p:spPr>
      </p:pic>
    </p:spTree>
    <p:extLst>
      <p:ext uri="{BB962C8B-B14F-4D97-AF65-F5344CB8AC3E}">
        <p14:creationId xmlns:p14="http://schemas.microsoft.com/office/powerpoint/2010/main" val="2501931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meeuwsen@compaenvmbo.n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68BE14D-6F6F-6F76-9C7F-70533C9FF209}"/>
              </a:ext>
            </a:extLst>
          </p:cNvPr>
          <p:cNvPicPr>
            <a:picLocks noChangeAspect="1"/>
          </p:cNvPicPr>
          <p:nvPr/>
        </p:nvPicPr>
        <p:blipFill>
          <a:blip r:embed="rId2"/>
          <a:srcRect t="5673" b="5673"/>
          <a:stretch/>
        </p:blipFill>
        <p:spPr>
          <a:xfrm>
            <a:off x="0" y="2602050"/>
            <a:ext cx="9144000" cy="4255949"/>
          </a:xfrm>
          <a:prstGeom prst="rect">
            <a:avLst/>
          </a:prstGeom>
        </p:spPr>
      </p:pic>
      <p:pic>
        <p:nvPicPr>
          <p:cNvPr id="3" name="Afbeelding 2">
            <a:extLst>
              <a:ext uri="{FF2B5EF4-FFF2-40B4-BE49-F238E27FC236}">
                <a16:creationId xmlns:a16="http://schemas.microsoft.com/office/drawing/2014/main" id="{C8D8DBD1-9121-C5E1-EEE9-4C13F5790258}"/>
              </a:ext>
            </a:extLst>
          </p:cNvPr>
          <p:cNvPicPr>
            <a:picLocks noChangeAspect="1"/>
          </p:cNvPicPr>
          <p:nvPr/>
        </p:nvPicPr>
        <p:blipFill rotWithShape="1">
          <a:blip r:embed="rId3"/>
          <a:srcRect b="-2066"/>
          <a:stretch/>
        </p:blipFill>
        <p:spPr>
          <a:xfrm>
            <a:off x="0" y="0"/>
            <a:ext cx="9144000" cy="4044226"/>
          </a:xfrm>
          <a:prstGeom prst="rect">
            <a:avLst/>
          </a:prstGeom>
        </p:spPr>
      </p:pic>
      <p:sp>
        <p:nvSpPr>
          <p:cNvPr id="4" name="Titel 1">
            <a:extLst>
              <a:ext uri="{FF2B5EF4-FFF2-40B4-BE49-F238E27FC236}">
                <a16:creationId xmlns:a16="http://schemas.microsoft.com/office/drawing/2014/main" id="{53277322-BA6D-56A0-1F93-5AE3A757C30C}"/>
              </a:ext>
            </a:extLst>
          </p:cNvPr>
          <p:cNvSpPr txBox="1">
            <a:spLocks/>
          </p:cNvSpPr>
          <p:nvPr/>
        </p:nvSpPr>
        <p:spPr>
          <a:xfrm>
            <a:off x="2454764" y="797641"/>
            <a:ext cx="6306065" cy="896147"/>
          </a:xfrm>
          <a:prstGeom prst="rect">
            <a:avLst/>
          </a:prstGeom>
        </p:spPr>
        <p:txBody>
          <a:bodyPr lIns="0" tIns="0" rIns="0" bIns="0" anchor="b"/>
          <a:lstStyle>
            <a:lvl1pPr algn="ctr" defTabSz="914400" rtl="0" eaLnBrk="1" latinLnBrk="0" hangingPunct="1">
              <a:lnSpc>
                <a:spcPct val="90000"/>
              </a:lnSpc>
              <a:spcBef>
                <a:spcPct val="0"/>
              </a:spcBef>
              <a:buNone/>
              <a:defRPr sz="6000" b="0" i="0" kern="1200">
                <a:solidFill>
                  <a:schemeClr val="tx1"/>
                </a:solidFill>
                <a:latin typeface="Arial" panose="020B0604020202020204" pitchFamily="34" charset="0"/>
                <a:ea typeface="+mj-ea"/>
                <a:cs typeface="+mj-cs"/>
              </a:defRPr>
            </a:lvl1pPr>
          </a:lstStyle>
          <a:p>
            <a:pPr algn="r"/>
            <a:r>
              <a:rPr lang="nl-NL" sz="3000" b="1" dirty="0">
                <a:solidFill>
                  <a:schemeClr val="bg1"/>
                </a:solidFill>
              </a:rPr>
              <a:t>Ouderavond Klas 4 basis &amp; kader</a:t>
            </a:r>
          </a:p>
        </p:txBody>
      </p:sp>
    </p:spTree>
    <p:extLst>
      <p:ext uri="{BB962C8B-B14F-4D97-AF65-F5344CB8AC3E}">
        <p14:creationId xmlns:p14="http://schemas.microsoft.com/office/powerpoint/2010/main" val="3463510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752"/>
            <a:ext cx="8229600" cy="1143000"/>
          </a:xfrm>
        </p:spPr>
        <p:txBody>
          <a:bodyPr/>
          <a:lstStyle/>
          <a:p>
            <a:r>
              <a:rPr lang="nl-NL" b="1" dirty="0">
                <a:solidFill>
                  <a:srgbClr val="0000FF"/>
                </a:solidFill>
              </a:rPr>
              <a:t>Op het diploma</a:t>
            </a:r>
          </a:p>
        </p:txBody>
      </p:sp>
      <p:sp>
        <p:nvSpPr>
          <p:cNvPr id="3" name="Tijdelijke aanduiding voor inhoud 2"/>
          <p:cNvSpPr>
            <a:spLocks noGrp="1"/>
          </p:cNvSpPr>
          <p:nvPr>
            <p:ph idx="1"/>
          </p:nvPr>
        </p:nvSpPr>
        <p:spPr>
          <a:xfrm>
            <a:off x="395536" y="980728"/>
            <a:ext cx="8496944" cy="3354765"/>
          </a:xfrm>
        </p:spPr>
        <p:txBody>
          <a:bodyPr/>
          <a:lstStyle/>
          <a:p>
            <a:pPr marL="457200" indent="-457200">
              <a:buFont typeface="Arial" panose="020B0604020202020204" pitchFamily="34" charset="0"/>
              <a:buChar char="•"/>
            </a:pPr>
            <a:r>
              <a:rPr lang="nl-NL" sz="1800" dirty="0">
                <a:solidFill>
                  <a:schemeClr val="tx1"/>
                </a:solidFill>
              </a:rPr>
              <a:t>Nederlands</a:t>
            </a:r>
          </a:p>
          <a:p>
            <a:pPr marL="457200" indent="-457200">
              <a:buFont typeface="Arial" panose="020B0604020202020204" pitchFamily="34" charset="0"/>
              <a:buChar char="•"/>
            </a:pPr>
            <a:r>
              <a:rPr lang="nl-NL" sz="1800" dirty="0">
                <a:solidFill>
                  <a:schemeClr val="tx1"/>
                </a:solidFill>
              </a:rPr>
              <a:t>Engels</a:t>
            </a:r>
          </a:p>
          <a:p>
            <a:pPr marL="457200" indent="-457200">
              <a:buFont typeface="Arial" panose="020B0604020202020204" pitchFamily="34" charset="0"/>
              <a:buChar char="•"/>
            </a:pPr>
            <a:r>
              <a:rPr lang="nl-NL" sz="1800" dirty="0">
                <a:solidFill>
                  <a:schemeClr val="tx1"/>
                </a:solidFill>
              </a:rPr>
              <a:t>Maatschappijleer</a:t>
            </a:r>
          </a:p>
          <a:p>
            <a:pPr marL="457200" indent="-457200">
              <a:buFont typeface="Arial" panose="020B0604020202020204" pitchFamily="34" charset="0"/>
              <a:buChar char="•"/>
            </a:pPr>
            <a:r>
              <a:rPr lang="nl-NL" sz="1800" i="1" dirty="0">
                <a:solidFill>
                  <a:schemeClr val="tx1"/>
                </a:solidFill>
              </a:rPr>
              <a:t>Lichamelijke opvoeding (voldoende/goed)</a:t>
            </a:r>
          </a:p>
          <a:p>
            <a:pPr marL="457200" indent="-457200">
              <a:buFont typeface="Arial" panose="020B0604020202020204" pitchFamily="34" charset="0"/>
              <a:buChar char="•"/>
            </a:pPr>
            <a:r>
              <a:rPr lang="nl-NL" sz="1800" i="1" dirty="0">
                <a:solidFill>
                  <a:schemeClr val="tx1"/>
                </a:solidFill>
              </a:rPr>
              <a:t>Kunstvakken (voldoende/goed)</a:t>
            </a:r>
          </a:p>
          <a:p>
            <a:pPr marL="457200" indent="-457200">
              <a:buFont typeface="Arial" panose="020B0604020202020204" pitchFamily="34" charset="0"/>
              <a:buChar char="•"/>
            </a:pPr>
            <a:r>
              <a:rPr lang="nl-NL" sz="1800" dirty="0">
                <a:solidFill>
                  <a:schemeClr val="tx1"/>
                </a:solidFill>
              </a:rPr>
              <a:t>Twee </a:t>
            </a:r>
            <a:r>
              <a:rPr lang="nl-NL" sz="1800" dirty="0" err="1">
                <a:solidFill>
                  <a:schemeClr val="tx1"/>
                </a:solidFill>
              </a:rPr>
              <a:t>profielgebonden</a:t>
            </a:r>
            <a:r>
              <a:rPr lang="nl-NL" sz="1800" dirty="0">
                <a:solidFill>
                  <a:schemeClr val="tx1"/>
                </a:solidFill>
              </a:rPr>
              <a:t> AVO-vakken (wiskunde/economie/biologie/nask1/maatschappijkunde)</a:t>
            </a:r>
          </a:p>
          <a:p>
            <a:pPr marL="457200" indent="-457200">
              <a:buFont typeface="Arial" panose="020B0604020202020204" pitchFamily="34" charset="0"/>
              <a:buChar char="•"/>
            </a:pPr>
            <a:r>
              <a:rPr lang="nl-NL" sz="1800" dirty="0">
                <a:solidFill>
                  <a:schemeClr val="tx1"/>
                </a:solidFill>
              </a:rPr>
              <a:t>Het </a:t>
            </a:r>
            <a:r>
              <a:rPr lang="nl-NL" sz="1800" dirty="0" err="1">
                <a:solidFill>
                  <a:schemeClr val="tx1"/>
                </a:solidFill>
              </a:rPr>
              <a:t>profielvak</a:t>
            </a:r>
            <a:endParaRPr lang="nl-NL" sz="1800" dirty="0">
              <a:solidFill>
                <a:schemeClr val="tx1"/>
              </a:solidFill>
            </a:endParaRPr>
          </a:p>
          <a:p>
            <a:pPr marL="457200" indent="-457200">
              <a:buFont typeface="Arial" panose="020B0604020202020204" pitchFamily="34" charset="0"/>
              <a:buChar char="•"/>
            </a:pPr>
            <a:r>
              <a:rPr lang="nl-NL" sz="1800" dirty="0">
                <a:solidFill>
                  <a:schemeClr val="tx1"/>
                </a:solidFill>
              </a:rPr>
              <a:t>Gemiddelde van de keuzevakken (vier beroepsgerichte keuzevakken)</a:t>
            </a:r>
          </a:p>
          <a:p>
            <a:pPr>
              <a:buFont typeface="Wingdings" panose="05000000000000000000" pitchFamily="2" charset="2"/>
              <a:buChar char="Ø"/>
            </a:pPr>
            <a:endParaRPr lang="nl-NL" dirty="0">
              <a:solidFill>
                <a:schemeClr val="tx1"/>
              </a:solidFill>
            </a:endParaRPr>
          </a:p>
          <a:p>
            <a:endParaRPr lang="nl-NL" dirty="0">
              <a:solidFill>
                <a:schemeClr val="accent6">
                  <a:lumMod val="50000"/>
                </a:schemeClr>
              </a:solidFill>
            </a:endParaRPr>
          </a:p>
        </p:txBody>
      </p:sp>
    </p:spTree>
    <p:extLst>
      <p:ext uri="{BB962C8B-B14F-4D97-AF65-F5344CB8AC3E}">
        <p14:creationId xmlns:p14="http://schemas.microsoft.com/office/powerpoint/2010/main" val="270587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00FF"/>
                </a:solidFill>
              </a:rPr>
              <a:t>Weging </a:t>
            </a:r>
            <a:r>
              <a:rPr lang="nl-NL" b="1" dirty="0" err="1">
                <a:solidFill>
                  <a:srgbClr val="0000FF"/>
                </a:solidFill>
              </a:rPr>
              <a:t>profielvak</a:t>
            </a:r>
            <a:endParaRPr lang="nl-NL" b="1" dirty="0">
              <a:solidFill>
                <a:srgbClr val="0000FF"/>
              </a:solidFill>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208" y="1916833"/>
            <a:ext cx="8651584" cy="3926560"/>
          </a:xfrm>
        </p:spPr>
      </p:pic>
    </p:spTree>
    <p:extLst>
      <p:ext uri="{BB962C8B-B14F-4D97-AF65-F5344CB8AC3E}">
        <p14:creationId xmlns:p14="http://schemas.microsoft.com/office/powerpoint/2010/main" val="42999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7"/>
            <a:ext cx="7886700" cy="781006"/>
          </a:xfrm>
        </p:spPr>
        <p:txBody>
          <a:bodyPr/>
          <a:lstStyle/>
          <a:p>
            <a:r>
              <a:rPr lang="nl-NL" sz="3600" b="1" dirty="0">
                <a:solidFill>
                  <a:srgbClr val="0000FF"/>
                </a:solidFill>
              </a:rPr>
              <a:t>Beroepsgericht keuzevak (P.T.A.)</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556" y="1460881"/>
            <a:ext cx="6233244" cy="2854336"/>
          </a:xfrm>
        </p:spPr>
      </p:pic>
      <p:sp>
        <p:nvSpPr>
          <p:cNvPr id="3" name="Tekstvak 2"/>
          <p:cNvSpPr txBox="1"/>
          <p:nvPr/>
        </p:nvSpPr>
        <p:spPr>
          <a:xfrm>
            <a:off x="860284" y="4557386"/>
            <a:ext cx="6267880" cy="1077218"/>
          </a:xfrm>
          <a:prstGeom prst="rect">
            <a:avLst/>
          </a:prstGeom>
          <a:noFill/>
        </p:spPr>
        <p:txBody>
          <a:bodyPr wrap="square" rtlCol="0">
            <a:spAutoFit/>
          </a:bodyPr>
          <a:lstStyle/>
          <a:p>
            <a:r>
              <a:rPr lang="nl-NL" sz="3200" dirty="0"/>
              <a:t>Een keuzevak mag niet lager zijn dan een 4</a:t>
            </a:r>
          </a:p>
        </p:txBody>
      </p:sp>
    </p:spTree>
    <p:extLst>
      <p:ext uri="{BB962C8B-B14F-4D97-AF65-F5344CB8AC3E}">
        <p14:creationId xmlns:p14="http://schemas.microsoft.com/office/powerpoint/2010/main" val="212233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81000" y="1196752"/>
            <a:ext cx="8367463" cy="2862322"/>
          </a:xfrm>
          <a:prstGeom prst="rect">
            <a:avLst/>
          </a:prstGeom>
        </p:spPr>
        <p:txBody>
          <a:bodyPr wrap="square">
            <a:spAutoFit/>
          </a:bodyPr>
          <a:lstStyle/>
          <a:p>
            <a:pPr>
              <a:defRPr/>
            </a:pPr>
            <a:r>
              <a:rPr lang="nl-NL" dirty="0">
                <a:latin typeface="+mj-lt"/>
              </a:rPr>
              <a:t>Een leerling is geslaagd als voldaan is aan alle onderstaande regels:</a:t>
            </a:r>
          </a:p>
          <a:p>
            <a:pPr>
              <a:defRPr/>
            </a:pPr>
            <a:endParaRPr lang="nl-NL" dirty="0">
              <a:latin typeface="+mj-lt"/>
            </a:endParaRPr>
          </a:p>
          <a:p>
            <a:pPr marL="457200" indent="-457200">
              <a:buFont typeface="Arial" panose="020B0604020202020204" pitchFamily="34" charset="0"/>
              <a:buChar char="•"/>
              <a:defRPr/>
            </a:pPr>
            <a:r>
              <a:rPr lang="nl-NL" dirty="0">
                <a:latin typeface="+mj-lt"/>
              </a:rPr>
              <a:t>Alle eindcijfers tellen één keer mee in de uitslagbepaling</a:t>
            </a:r>
          </a:p>
          <a:p>
            <a:pPr marL="457200" indent="-457200">
              <a:buFont typeface="Arial" panose="020B0604020202020204" pitchFamily="34" charset="0"/>
              <a:buChar char="•"/>
              <a:defRPr/>
            </a:pPr>
            <a:r>
              <a:rPr lang="nl-NL" dirty="0">
                <a:latin typeface="+mj-lt"/>
              </a:rPr>
              <a:t>Geslaagd als het gemiddelde cijfer voor het CE ten minste voldoende is (afgerond een 5,5 </a:t>
            </a:r>
          </a:p>
          <a:p>
            <a:pPr marL="457200" indent="-457200">
              <a:buFont typeface="Arial" panose="020B0604020202020204" pitchFamily="34" charset="0"/>
              <a:buChar char="•"/>
              <a:defRPr/>
            </a:pPr>
            <a:r>
              <a:rPr lang="nl-NL" dirty="0">
                <a:latin typeface="+mj-lt"/>
              </a:rPr>
              <a:t>Nederlands eindcijfer 5 of hoger</a:t>
            </a:r>
          </a:p>
          <a:p>
            <a:pPr marL="457200" indent="-457200">
              <a:buFont typeface="Arial" panose="020B0604020202020204" pitchFamily="34" charset="0"/>
              <a:buChar char="•"/>
              <a:defRPr/>
            </a:pPr>
            <a:r>
              <a:rPr lang="nl-NL" dirty="0">
                <a:latin typeface="+mj-lt"/>
              </a:rPr>
              <a:t>Rekentoets wordt afgelegd door leerlingen die geen wiskunde-examen maken</a:t>
            </a:r>
          </a:p>
          <a:p>
            <a:pPr marL="457200" indent="-457200">
              <a:buFont typeface="Arial" panose="020B0604020202020204" pitchFamily="34" charset="0"/>
              <a:buChar char="•"/>
              <a:defRPr/>
            </a:pPr>
            <a:r>
              <a:rPr lang="nl-NL" dirty="0">
                <a:latin typeface="+mj-lt"/>
              </a:rPr>
              <a:t>Voor CKV (KV1) en LO  een voldoende of goed</a:t>
            </a:r>
          </a:p>
          <a:p>
            <a:pPr marL="457200" indent="-457200">
              <a:buFont typeface="Arial" panose="020B0604020202020204" pitchFamily="34" charset="0"/>
              <a:buChar char="•"/>
              <a:defRPr/>
            </a:pPr>
            <a:r>
              <a:rPr lang="nl-NL" dirty="0">
                <a:latin typeface="+mj-lt"/>
              </a:rPr>
              <a:t>LOB is in leerjaar 3 en leerjaar 4 afgerond met een voldoende</a:t>
            </a:r>
            <a:endParaRPr lang="nl-NL" dirty="0">
              <a:solidFill>
                <a:schemeClr val="accent6">
                  <a:lumMod val="50000"/>
                </a:schemeClr>
              </a:solidFill>
              <a:latin typeface="+mj-lt"/>
            </a:endParaRPr>
          </a:p>
          <a:p>
            <a:pPr marL="0" indent="0">
              <a:buFontTx/>
              <a:buNone/>
              <a:defRPr/>
            </a:pPr>
            <a:endParaRPr lang="nl-NL" dirty="0">
              <a:solidFill>
                <a:schemeClr val="bg1"/>
              </a:solidFill>
            </a:endParaRPr>
          </a:p>
        </p:txBody>
      </p:sp>
      <p:sp>
        <p:nvSpPr>
          <p:cNvPr id="3" name="Rectangle 2"/>
          <p:cNvSpPr txBox="1">
            <a:spLocks noChangeArrowheads="1"/>
          </p:cNvSpPr>
          <p:nvPr/>
        </p:nvSpPr>
        <p:spPr>
          <a:xfrm>
            <a:off x="-2895600" y="274638"/>
            <a:ext cx="115824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l-NL" b="1" dirty="0">
                <a:solidFill>
                  <a:srgbClr val="0000FF"/>
                </a:solidFill>
                <a:latin typeface="+mn-lt"/>
              </a:rPr>
              <a:t>Gezakt of Geslaagd: A</a:t>
            </a:r>
          </a:p>
        </p:txBody>
      </p:sp>
    </p:spTree>
    <p:extLst>
      <p:ext uri="{BB962C8B-B14F-4D97-AF65-F5344CB8AC3E}">
        <p14:creationId xmlns:p14="http://schemas.microsoft.com/office/powerpoint/2010/main" val="76574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936104"/>
          </a:xfrm>
        </p:spPr>
        <p:txBody>
          <a:bodyPr/>
          <a:lstStyle/>
          <a:p>
            <a:r>
              <a:rPr lang="nl-NL" b="1" dirty="0">
                <a:solidFill>
                  <a:srgbClr val="0000FF"/>
                </a:solidFill>
                <a:latin typeface="+mn-lt"/>
              </a:rPr>
              <a:t>Gezakt of Geslaagd: B </a:t>
            </a:r>
            <a:br>
              <a:rPr lang="nl-NL" sz="8800" b="1" dirty="0">
                <a:solidFill>
                  <a:srgbClr val="0000FF"/>
                </a:solidFill>
              </a:rPr>
            </a:br>
            <a:endParaRPr lang="nl-NL" dirty="0"/>
          </a:p>
        </p:txBody>
      </p:sp>
      <p:sp>
        <p:nvSpPr>
          <p:cNvPr id="3" name="Tijdelijke aanduiding voor inhoud 2"/>
          <p:cNvSpPr>
            <a:spLocks noGrp="1"/>
          </p:cNvSpPr>
          <p:nvPr>
            <p:ph idx="1"/>
          </p:nvPr>
        </p:nvSpPr>
        <p:spPr>
          <a:xfrm>
            <a:off x="498376" y="1989040"/>
            <a:ext cx="8147248" cy="2646878"/>
          </a:xfrm>
        </p:spPr>
        <p:txBody>
          <a:bodyPr/>
          <a:lstStyle/>
          <a:p>
            <a:pPr marL="457200" indent="-457200">
              <a:buFont typeface="Arial" panose="020B0604020202020204" pitchFamily="34" charset="0"/>
              <a:buChar char="•"/>
            </a:pPr>
            <a:r>
              <a:rPr lang="nl-NL" sz="1800" dirty="0">
                <a:solidFill>
                  <a:schemeClr val="tx1"/>
                </a:solidFill>
              </a:rPr>
              <a:t>alle eindcijfers een zes of hoger zijn</a:t>
            </a:r>
          </a:p>
          <a:p>
            <a:pPr marL="457200" indent="-457200">
              <a:buFont typeface="Arial" panose="020B0604020202020204" pitchFamily="34" charset="0"/>
              <a:buChar char="•"/>
            </a:pPr>
            <a:r>
              <a:rPr lang="nl-NL" sz="1800" dirty="0">
                <a:solidFill>
                  <a:schemeClr val="tx1"/>
                </a:solidFill>
              </a:rPr>
              <a:t>één eindcijfer een 5 en alle andere cijfers een 6 of hoger zijn</a:t>
            </a:r>
          </a:p>
          <a:p>
            <a:pPr marL="457200" indent="-457200">
              <a:buFont typeface="Arial" panose="020B0604020202020204" pitchFamily="34" charset="0"/>
              <a:buChar char="•"/>
            </a:pPr>
            <a:r>
              <a:rPr lang="nl-NL" sz="1800" dirty="0">
                <a:solidFill>
                  <a:schemeClr val="tx1"/>
                </a:solidFill>
              </a:rPr>
              <a:t>één eindcijfer een vier is en de overige eindcijfers een zes of hoger, waarvan ten minste één eindcijfer een zeven of hoger is</a:t>
            </a:r>
          </a:p>
          <a:p>
            <a:pPr marL="457200" indent="-457200">
              <a:buFont typeface="Arial" panose="020B0604020202020204" pitchFamily="34" charset="0"/>
              <a:buChar char="•"/>
            </a:pPr>
            <a:r>
              <a:rPr lang="nl-NL" sz="1800" dirty="0">
                <a:solidFill>
                  <a:schemeClr val="tx1"/>
                </a:solidFill>
              </a:rPr>
              <a:t>voor twee vakken een eindcijfer vijf is gehaald en voor de overige eindcijfers een zes of hoger waarvan ten minste  één eindcijfer een zeven of hoger is</a:t>
            </a:r>
          </a:p>
          <a:p>
            <a:pPr marL="457200" indent="-457200">
              <a:buFont typeface="Arial" panose="020B0604020202020204" pitchFamily="34" charset="0"/>
              <a:buChar char="•"/>
            </a:pPr>
            <a:r>
              <a:rPr lang="nl-NL" sz="1800" dirty="0">
                <a:solidFill>
                  <a:schemeClr val="tx1"/>
                </a:solidFill>
              </a:rPr>
              <a:t>geen cijfer lager is dan een vier</a:t>
            </a:r>
          </a:p>
          <a:p>
            <a:pPr marL="457200" indent="-457200">
              <a:buFont typeface="Arial" panose="020B0604020202020204" pitchFamily="34" charset="0"/>
              <a:buChar char="•"/>
            </a:pPr>
            <a:r>
              <a:rPr lang="nl-NL" sz="1800" dirty="0">
                <a:solidFill>
                  <a:schemeClr val="tx1"/>
                </a:solidFill>
              </a:rPr>
              <a:t>alle cijfers van het keuzevak boven de vier zijn</a:t>
            </a:r>
          </a:p>
          <a:p>
            <a:pPr>
              <a:buFont typeface="Wingdings" panose="05000000000000000000" pitchFamily="2" charset="2"/>
              <a:buChar char="Ø"/>
            </a:pPr>
            <a:endParaRPr lang="nl-NL" dirty="0">
              <a:solidFill>
                <a:schemeClr val="accent6">
                  <a:lumMod val="50000"/>
                </a:schemeClr>
              </a:solidFill>
            </a:endParaRPr>
          </a:p>
        </p:txBody>
      </p:sp>
    </p:spTree>
    <p:extLst>
      <p:ext uri="{BB962C8B-B14F-4D97-AF65-F5344CB8AC3E}">
        <p14:creationId xmlns:p14="http://schemas.microsoft.com/office/powerpoint/2010/main" val="257135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F2D30697-74E7-4CCF-8C82-EA1C3861222C}"/>
              </a:ext>
            </a:extLst>
          </p:cNvPr>
          <p:cNvSpPr>
            <a:spLocks noChangeArrowheads="1"/>
          </p:cNvSpPr>
          <p:nvPr/>
        </p:nvSpPr>
        <p:spPr bwMode="auto">
          <a:xfrm>
            <a:off x="539750" y="1700213"/>
            <a:ext cx="8135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sp>
        <p:nvSpPr>
          <p:cNvPr id="30723" name="Rectangle 9">
            <a:extLst>
              <a:ext uri="{FF2B5EF4-FFF2-40B4-BE49-F238E27FC236}">
                <a16:creationId xmlns:a16="http://schemas.microsoft.com/office/drawing/2014/main" id="{68950C7C-05E5-4A81-961C-6A1E9EF00B5B}"/>
              </a:ext>
            </a:extLst>
          </p:cNvPr>
          <p:cNvSpPr>
            <a:spLocks noGrp="1" noChangeArrowheads="1"/>
          </p:cNvSpPr>
          <p:nvPr>
            <p:ph type="title"/>
          </p:nvPr>
        </p:nvSpPr>
        <p:spPr>
          <a:xfrm>
            <a:off x="618540" y="409320"/>
            <a:ext cx="7906918" cy="677108"/>
          </a:xfrm>
        </p:spPr>
        <p:txBody>
          <a:bodyPr/>
          <a:lstStyle/>
          <a:p>
            <a:pPr eaLnBrk="1" hangingPunct="1"/>
            <a:r>
              <a:rPr lang="nl-NL" altLang="nl-NL" dirty="0">
                <a:solidFill>
                  <a:srgbClr val="FF0000"/>
                </a:solidFill>
              </a:rPr>
              <a:t>Voorbeelden gezakt</a:t>
            </a:r>
          </a:p>
        </p:txBody>
      </p:sp>
      <p:sp>
        <p:nvSpPr>
          <p:cNvPr id="30724" name="Rectangle 10">
            <a:extLst>
              <a:ext uri="{FF2B5EF4-FFF2-40B4-BE49-F238E27FC236}">
                <a16:creationId xmlns:a16="http://schemas.microsoft.com/office/drawing/2014/main" id="{3214E7F7-5424-4B58-8C0E-9336D4E86479}"/>
              </a:ext>
            </a:extLst>
          </p:cNvPr>
          <p:cNvSpPr>
            <a:spLocks noGrp="1" noChangeArrowheads="1"/>
          </p:cNvSpPr>
          <p:nvPr>
            <p:ph type="body" idx="1"/>
          </p:nvPr>
        </p:nvSpPr>
        <p:spPr>
          <a:xfrm>
            <a:off x="715379" y="1569043"/>
            <a:ext cx="7509002" cy="3016210"/>
          </a:xfrm>
        </p:spPr>
        <p:txBody>
          <a:bodyPr/>
          <a:lstStyle/>
          <a:p>
            <a:pPr eaLnBrk="1" hangingPunct="1"/>
            <a:r>
              <a:rPr lang="nl-NL" altLang="nl-NL" sz="2000" dirty="0"/>
              <a:t>Nederlands		</a:t>
            </a:r>
            <a:r>
              <a:rPr lang="nl-NL" altLang="nl-NL" sz="2000" b="1" u="sng" dirty="0">
                <a:solidFill>
                  <a:srgbClr val="FF0000"/>
                </a:solidFill>
              </a:rPr>
              <a:t>5</a:t>
            </a:r>
            <a:r>
              <a:rPr lang="nl-NL" altLang="nl-NL" sz="2000" dirty="0"/>
              <a:t>	</a:t>
            </a:r>
            <a:r>
              <a:rPr lang="nl-NL" altLang="nl-NL" sz="2000" dirty="0">
                <a:solidFill>
                  <a:schemeClr val="tx1"/>
                </a:solidFill>
              </a:rPr>
              <a:t>6	6	6 	10</a:t>
            </a:r>
            <a:endParaRPr lang="nl-NL" altLang="nl-NL" sz="2000" b="1" u="sng" dirty="0">
              <a:solidFill>
                <a:schemeClr val="tx1"/>
              </a:solidFill>
            </a:endParaRPr>
          </a:p>
          <a:p>
            <a:pPr eaLnBrk="1" hangingPunct="1"/>
            <a:r>
              <a:rPr lang="nl-NL" altLang="nl-NL" sz="2000" dirty="0"/>
              <a:t>Wiskunde		</a:t>
            </a:r>
            <a:r>
              <a:rPr lang="nl-NL" altLang="nl-NL" sz="2000" b="1" u="sng" dirty="0">
                <a:solidFill>
                  <a:srgbClr val="FF0000"/>
                </a:solidFill>
              </a:rPr>
              <a:t>5</a:t>
            </a:r>
            <a:r>
              <a:rPr lang="nl-NL" altLang="nl-NL" sz="2000" dirty="0"/>
              <a:t>	</a:t>
            </a:r>
            <a:r>
              <a:rPr lang="nl-NL" altLang="nl-NL" sz="2000" b="1" u="sng" dirty="0">
                <a:solidFill>
                  <a:srgbClr val="FF0000"/>
                </a:solidFill>
              </a:rPr>
              <a:t>4</a:t>
            </a:r>
            <a:r>
              <a:rPr lang="nl-NL" altLang="nl-NL" sz="2000" dirty="0"/>
              <a:t>	</a:t>
            </a:r>
            <a:r>
              <a:rPr lang="nl-NL" altLang="nl-NL" sz="2000" dirty="0">
                <a:solidFill>
                  <a:schemeClr val="tx1"/>
                </a:solidFill>
              </a:rPr>
              <a:t>6</a:t>
            </a:r>
            <a:r>
              <a:rPr lang="nl-NL" altLang="nl-NL" sz="2000" dirty="0"/>
              <a:t>	</a:t>
            </a:r>
            <a:r>
              <a:rPr lang="nl-NL" altLang="nl-NL" sz="2000" b="1" u="sng" dirty="0">
                <a:solidFill>
                  <a:srgbClr val="FF0000"/>
                </a:solidFill>
              </a:rPr>
              <a:t>5</a:t>
            </a:r>
            <a:r>
              <a:rPr lang="nl-NL" altLang="nl-NL" sz="2000" dirty="0"/>
              <a:t>	</a:t>
            </a:r>
            <a:r>
              <a:rPr lang="nl-NL" altLang="nl-NL" sz="2000" dirty="0">
                <a:solidFill>
                  <a:schemeClr val="tx1"/>
                </a:solidFill>
              </a:rPr>
              <a:t>10</a:t>
            </a:r>
          </a:p>
          <a:p>
            <a:pPr eaLnBrk="1" hangingPunct="1"/>
            <a:r>
              <a:rPr lang="nl-NL" altLang="nl-NL" sz="2000" dirty="0"/>
              <a:t>Engels		</a:t>
            </a:r>
            <a:r>
              <a:rPr lang="nl-NL" altLang="nl-NL" sz="2000" dirty="0">
                <a:solidFill>
                  <a:schemeClr val="tx1"/>
                </a:solidFill>
              </a:rPr>
              <a:t>6</a:t>
            </a:r>
            <a:r>
              <a:rPr lang="nl-NL" altLang="nl-NL" sz="2000" dirty="0"/>
              <a:t>	</a:t>
            </a:r>
            <a:r>
              <a:rPr lang="nl-NL" altLang="nl-NL" sz="2000" dirty="0">
                <a:solidFill>
                  <a:schemeClr val="tx1"/>
                </a:solidFill>
              </a:rPr>
              <a:t>6</a:t>
            </a:r>
            <a:r>
              <a:rPr lang="nl-NL" altLang="nl-NL" sz="2000" dirty="0"/>
              <a:t>	</a:t>
            </a:r>
            <a:r>
              <a:rPr lang="nl-NL" altLang="nl-NL" sz="2000" dirty="0">
                <a:solidFill>
                  <a:schemeClr val="tx1"/>
                </a:solidFill>
              </a:rPr>
              <a:t>6</a:t>
            </a:r>
            <a:r>
              <a:rPr lang="nl-NL" altLang="nl-NL" sz="2000" dirty="0"/>
              <a:t>	</a:t>
            </a:r>
            <a:r>
              <a:rPr lang="nl-NL" altLang="nl-NL" sz="2000" dirty="0">
                <a:solidFill>
                  <a:schemeClr val="tx1"/>
                </a:solidFill>
              </a:rPr>
              <a:t>7</a:t>
            </a:r>
            <a:r>
              <a:rPr lang="nl-NL" altLang="nl-NL" sz="2000" dirty="0"/>
              <a:t>	</a:t>
            </a:r>
            <a:r>
              <a:rPr lang="nl-NL" altLang="nl-NL" sz="2000" dirty="0">
                <a:solidFill>
                  <a:schemeClr val="tx1"/>
                </a:solidFill>
              </a:rPr>
              <a:t>10</a:t>
            </a:r>
          </a:p>
          <a:p>
            <a:pPr eaLnBrk="1" hangingPunct="1"/>
            <a:r>
              <a:rPr lang="nl-NL" altLang="nl-NL" sz="2000" dirty="0" err="1"/>
              <a:t>Profielvak</a:t>
            </a:r>
            <a:r>
              <a:rPr lang="nl-NL" altLang="nl-NL" sz="2000" dirty="0"/>
              <a:t>		</a:t>
            </a:r>
            <a:r>
              <a:rPr lang="nl-NL" altLang="nl-NL" sz="2000" dirty="0">
                <a:solidFill>
                  <a:schemeClr val="tx1"/>
                </a:solidFill>
              </a:rPr>
              <a:t>6</a:t>
            </a:r>
            <a:r>
              <a:rPr lang="nl-NL" altLang="nl-NL" sz="2000" dirty="0"/>
              <a:t>	</a:t>
            </a:r>
            <a:r>
              <a:rPr lang="nl-NL" altLang="nl-NL" sz="2000" dirty="0">
                <a:solidFill>
                  <a:schemeClr val="tx1"/>
                </a:solidFill>
              </a:rPr>
              <a:t>6</a:t>
            </a:r>
            <a:r>
              <a:rPr lang="nl-NL" altLang="nl-NL" sz="2000" dirty="0"/>
              <a:t>	</a:t>
            </a:r>
            <a:r>
              <a:rPr lang="nl-NL" altLang="nl-NL" sz="2000" b="1" u="sng" dirty="0">
                <a:solidFill>
                  <a:srgbClr val="FF0000"/>
                </a:solidFill>
              </a:rPr>
              <a:t>5</a:t>
            </a:r>
            <a:r>
              <a:rPr lang="nl-NL" altLang="nl-NL" sz="2000" dirty="0"/>
              <a:t>	</a:t>
            </a:r>
            <a:r>
              <a:rPr lang="nl-NL" altLang="nl-NL" sz="2000" dirty="0">
                <a:solidFill>
                  <a:schemeClr val="tx1"/>
                </a:solidFill>
              </a:rPr>
              <a:t>6</a:t>
            </a:r>
            <a:r>
              <a:rPr lang="nl-NL" altLang="nl-NL" sz="2000" dirty="0"/>
              <a:t>	</a:t>
            </a:r>
            <a:r>
              <a:rPr lang="nl-NL" altLang="nl-NL" sz="2000" dirty="0">
                <a:solidFill>
                  <a:schemeClr val="tx1"/>
                </a:solidFill>
              </a:rPr>
              <a:t>10</a:t>
            </a:r>
          </a:p>
          <a:p>
            <a:pPr eaLnBrk="1" hangingPunct="1"/>
            <a:r>
              <a:rPr lang="nl-NL" altLang="nl-NL" sz="2000" dirty="0"/>
              <a:t>Keuzevak CC		</a:t>
            </a:r>
            <a:r>
              <a:rPr lang="nl-NL" altLang="nl-NL" sz="2000" dirty="0">
                <a:solidFill>
                  <a:schemeClr val="tx1"/>
                </a:solidFill>
              </a:rPr>
              <a:t>6</a:t>
            </a:r>
            <a:r>
              <a:rPr lang="nl-NL" altLang="nl-NL" sz="2000" dirty="0"/>
              <a:t>	</a:t>
            </a:r>
            <a:r>
              <a:rPr lang="nl-NL" altLang="nl-NL" sz="2000" dirty="0">
                <a:solidFill>
                  <a:schemeClr val="tx1"/>
                </a:solidFill>
              </a:rPr>
              <a:t>6</a:t>
            </a:r>
            <a:r>
              <a:rPr lang="nl-NL" altLang="nl-NL" sz="2000" dirty="0"/>
              <a:t>	</a:t>
            </a:r>
            <a:r>
              <a:rPr lang="nl-NL" altLang="nl-NL" sz="2000" u="sng" dirty="0">
                <a:solidFill>
                  <a:srgbClr val="FF0000"/>
                </a:solidFill>
              </a:rPr>
              <a:t>5</a:t>
            </a:r>
            <a:r>
              <a:rPr lang="nl-NL" altLang="nl-NL" sz="2000" dirty="0">
                <a:solidFill>
                  <a:srgbClr val="FF0000"/>
                </a:solidFill>
              </a:rPr>
              <a:t>	</a:t>
            </a:r>
            <a:r>
              <a:rPr lang="nl-NL" altLang="nl-NL" sz="2000" dirty="0">
                <a:solidFill>
                  <a:schemeClr val="tx1"/>
                </a:solidFill>
              </a:rPr>
              <a:t>6</a:t>
            </a:r>
            <a:r>
              <a:rPr lang="nl-NL" altLang="nl-NL" sz="2000" dirty="0"/>
              <a:t>	</a:t>
            </a:r>
            <a:r>
              <a:rPr lang="nl-NL" altLang="nl-NL" sz="2000" dirty="0">
                <a:solidFill>
                  <a:schemeClr val="tx1"/>
                </a:solidFill>
              </a:rPr>
              <a:t>10</a:t>
            </a:r>
          </a:p>
          <a:p>
            <a:pPr eaLnBrk="1" hangingPunct="1"/>
            <a:r>
              <a:rPr lang="nl-NL" altLang="nl-NL" sz="2000" dirty="0" err="1"/>
              <a:t>Ec</a:t>
            </a:r>
            <a:r>
              <a:rPr lang="nl-NL" altLang="nl-NL" sz="2000" dirty="0"/>
              <a:t>/Bi/Nask1		</a:t>
            </a:r>
            <a:r>
              <a:rPr lang="nl-NL" altLang="nl-NL" sz="2000" dirty="0">
                <a:solidFill>
                  <a:schemeClr val="tx1"/>
                </a:solidFill>
              </a:rPr>
              <a:t>6	6</a:t>
            </a:r>
            <a:r>
              <a:rPr lang="nl-NL" altLang="nl-NL" sz="2000" dirty="0"/>
              <a:t>	</a:t>
            </a:r>
            <a:r>
              <a:rPr lang="nl-NL" altLang="nl-NL" sz="2000" dirty="0">
                <a:solidFill>
                  <a:schemeClr val="tx1"/>
                </a:solidFill>
              </a:rPr>
              <a:t>6</a:t>
            </a:r>
            <a:r>
              <a:rPr lang="nl-NL" altLang="nl-NL" sz="2000" dirty="0"/>
              <a:t>	</a:t>
            </a:r>
            <a:r>
              <a:rPr lang="nl-NL" altLang="nl-NL" sz="2000" b="1" u="sng" dirty="0">
                <a:solidFill>
                  <a:srgbClr val="FF0000"/>
                </a:solidFill>
              </a:rPr>
              <a:t>4</a:t>
            </a:r>
            <a:r>
              <a:rPr lang="nl-NL" altLang="nl-NL" sz="2000" dirty="0"/>
              <a:t>	 </a:t>
            </a:r>
            <a:r>
              <a:rPr lang="nl-NL" altLang="nl-NL" sz="2000" b="1" u="sng" dirty="0">
                <a:solidFill>
                  <a:srgbClr val="FF0000"/>
                </a:solidFill>
              </a:rPr>
              <a:t>3</a:t>
            </a:r>
          </a:p>
          <a:p>
            <a:pPr eaLnBrk="1" hangingPunct="1"/>
            <a:r>
              <a:rPr lang="nl-NL" altLang="nl-NL" sz="2000" dirty="0"/>
              <a:t>Maatschappijleer	</a:t>
            </a:r>
            <a:r>
              <a:rPr lang="nl-NL" altLang="nl-NL" sz="2000" dirty="0">
                <a:solidFill>
                  <a:schemeClr val="tx1"/>
                </a:solidFill>
              </a:rPr>
              <a:t>6</a:t>
            </a:r>
            <a:r>
              <a:rPr lang="nl-NL" altLang="nl-NL" sz="2000" dirty="0"/>
              <a:t>	</a:t>
            </a:r>
            <a:r>
              <a:rPr lang="nl-NL" altLang="nl-NL" sz="2000" dirty="0">
                <a:solidFill>
                  <a:schemeClr val="tx1"/>
                </a:solidFill>
              </a:rPr>
              <a:t>6</a:t>
            </a:r>
            <a:r>
              <a:rPr lang="nl-NL" altLang="nl-NL" sz="2000" dirty="0"/>
              <a:t>	</a:t>
            </a:r>
            <a:r>
              <a:rPr lang="nl-NL" altLang="nl-NL" sz="2000" dirty="0">
                <a:solidFill>
                  <a:schemeClr val="tx1"/>
                </a:solidFill>
              </a:rPr>
              <a:t>6</a:t>
            </a:r>
            <a:r>
              <a:rPr lang="nl-NL" altLang="nl-NL" sz="2000" dirty="0"/>
              <a:t>	</a:t>
            </a:r>
            <a:r>
              <a:rPr lang="nl-NL" altLang="nl-NL" sz="2000" dirty="0">
                <a:solidFill>
                  <a:schemeClr val="tx1"/>
                </a:solidFill>
              </a:rPr>
              <a:t>6	10</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851A951-FD3D-4C88-BA05-48663883E7D5}"/>
              </a:ext>
            </a:extLst>
          </p:cNvPr>
          <p:cNvSpPr>
            <a:spLocks noGrp="1" noChangeArrowheads="1"/>
          </p:cNvSpPr>
          <p:nvPr>
            <p:ph type="title"/>
          </p:nvPr>
        </p:nvSpPr>
        <p:spPr>
          <a:xfrm>
            <a:off x="618540" y="409320"/>
            <a:ext cx="7906918" cy="677108"/>
          </a:xfrm>
        </p:spPr>
        <p:txBody>
          <a:bodyPr/>
          <a:lstStyle/>
          <a:p>
            <a:pPr eaLnBrk="1" hangingPunct="1"/>
            <a:r>
              <a:rPr lang="nl-NL" altLang="nl-NL" dirty="0">
                <a:solidFill>
                  <a:srgbClr val="00B050"/>
                </a:solidFill>
              </a:rPr>
              <a:t>Voorbeelden Geslaagd</a:t>
            </a:r>
          </a:p>
        </p:txBody>
      </p:sp>
      <p:sp>
        <p:nvSpPr>
          <p:cNvPr id="29699" name="Rectangle 3">
            <a:extLst>
              <a:ext uri="{FF2B5EF4-FFF2-40B4-BE49-F238E27FC236}">
                <a16:creationId xmlns:a16="http://schemas.microsoft.com/office/drawing/2014/main" id="{CBBEC569-3501-417F-A333-C952813C2B1B}"/>
              </a:ext>
            </a:extLst>
          </p:cNvPr>
          <p:cNvSpPr>
            <a:spLocks noGrp="1" noChangeArrowheads="1"/>
          </p:cNvSpPr>
          <p:nvPr>
            <p:ph type="body" idx="1"/>
          </p:nvPr>
        </p:nvSpPr>
        <p:spPr>
          <a:xfrm>
            <a:off x="990951" y="1562780"/>
            <a:ext cx="6636003" cy="3877985"/>
          </a:xfrm>
        </p:spPr>
        <p:txBody>
          <a:bodyPr/>
          <a:lstStyle/>
          <a:p>
            <a:pPr eaLnBrk="1" hangingPunct="1"/>
            <a:r>
              <a:rPr lang="nl-NL" altLang="nl-NL" sz="2000" dirty="0"/>
              <a:t>Nederlands		</a:t>
            </a:r>
            <a:r>
              <a:rPr lang="nl-NL" altLang="nl-NL" sz="2000" b="1" u="sng" dirty="0">
                <a:solidFill>
                  <a:srgbClr val="FF0000"/>
                </a:solidFill>
              </a:rPr>
              <a:t>5</a:t>
            </a:r>
            <a:r>
              <a:rPr lang="nl-NL" altLang="nl-NL" sz="2000" dirty="0"/>
              <a:t>	</a:t>
            </a:r>
            <a:r>
              <a:rPr lang="nl-NL" altLang="nl-NL" sz="2000" b="1" u="sng" dirty="0">
                <a:solidFill>
                  <a:srgbClr val="FF0000"/>
                </a:solidFill>
              </a:rPr>
              <a:t>5</a:t>
            </a:r>
            <a:r>
              <a:rPr lang="nl-NL" altLang="nl-NL" sz="2000" dirty="0"/>
              <a:t>	</a:t>
            </a:r>
            <a:r>
              <a:rPr lang="nl-NL" altLang="nl-NL" sz="2000" dirty="0">
                <a:solidFill>
                  <a:schemeClr val="tx1"/>
                </a:solidFill>
              </a:rPr>
              <a:t>6	6</a:t>
            </a:r>
          </a:p>
          <a:p>
            <a:pPr eaLnBrk="1" hangingPunct="1"/>
            <a:r>
              <a:rPr lang="nl-NL" altLang="nl-NL" sz="2000" dirty="0"/>
              <a:t>Wiskunde		</a:t>
            </a:r>
            <a:r>
              <a:rPr lang="nl-NL" altLang="nl-NL" sz="2000" dirty="0">
                <a:solidFill>
                  <a:schemeClr val="tx1"/>
                </a:solidFill>
              </a:rPr>
              <a:t>6</a:t>
            </a:r>
            <a:r>
              <a:rPr lang="nl-NL" altLang="nl-NL" sz="2000" dirty="0"/>
              <a:t>	</a:t>
            </a:r>
            <a:r>
              <a:rPr lang="nl-NL" altLang="nl-NL" sz="2000" b="1" u="sng" dirty="0">
                <a:solidFill>
                  <a:srgbClr val="FF0000"/>
                </a:solidFill>
              </a:rPr>
              <a:t>5</a:t>
            </a:r>
            <a:r>
              <a:rPr lang="nl-NL" altLang="nl-NL" sz="2000" dirty="0"/>
              <a:t>	</a:t>
            </a:r>
            <a:r>
              <a:rPr lang="nl-NL" altLang="nl-NL" sz="2000" b="1" u="sng" dirty="0">
                <a:solidFill>
                  <a:srgbClr val="FF0000"/>
                </a:solidFill>
              </a:rPr>
              <a:t>4</a:t>
            </a:r>
            <a:r>
              <a:rPr lang="nl-NL" altLang="nl-NL" sz="2000" dirty="0"/>
              <a:t>	</a:t>
            </a:r>
            <a:r>
              <a:rPr lang="nl-NL" altLang="nl-NL" sz="2000" dirty="0">
                <a:solidFill>
                  <a:schemeClr val="tx1"/>
                </a:solidFill>
              </a:rPr>
              <a:t>6</a:t>
            </a:r>
          </a:p>
          <a:p>
            <a:pPr eaLnBrk="1" hangingPunct="1"/>
            <a:r>
              <a:rPr lang="nl-NL" altLang="nl-NL" sz="2000" dirty="0"/>
              <a:t>Engels		</a:t>
            </a:r>
            <a:r>
              <a:rPr lang="nl-NL" altLang="nl-NL" sz="2000" dirty="0">
                <a:solidFill>
                  <a:schemeClr val="tx1"/>
                </a:solidFill>
              </a:rPr>
              <a:t>6</a:t>
            </a:r>
            <a:r>
              <a:rPr lang="nl-NL" altLang="nl-NL" sz="2000" dirty="0"/>
              <a:t>	</a:t>
            </a:r>
            <a:r>
              <a:rPr lang="nl-NL" altLang="nl-NL" sz="2000" u="sng" dirty="0">
                <a:solidFill>
                  <a:srgbClr val="00B050"/>
                </a:solidFill>
              </a:rPr>
              <a:t>7</a:t>
            </a:r>
            <a:r>
              <a:rPr lang="nl-NL" altLang="nl-NL" sz="2000" dirty="0"/>
              <a:t>	</a:t>
            </a:r>
            <a:r>
              <a:rPr lang="nl-NL" altLang="nl-NL" sz="2000" dirty="0">
                <a:solidFill>
                  <a:schemeClr val="tx1"/>
                </a:solidFill>
              </a:rPr>
              <a:t>6	6</a:t>
            </a:r>
          </a:p>
          <a:p>
            <a:pPr eaLnBrk="1" hangingPunct="1"/>
            <a:r>
              <a:rPr lang="nl-NL" altLang="nl-NL" sz="2000" dirty="0" err="1"/>
              <a:t>Profielvak</a:t>
            </a:r>
            <a:r>
              <a:rPr lang="nl-NL" altLang="nl-NL" sz="2000" dirty="0"/>
              <a:t>		</a:t>
            </a:r>
            <a:r>
              <a:rPr lang="nl-NL" altLang="nl-NL" sz="2000" dirty="0">
                <a:solidFill>
                  <a:schemeClr val="tx1"/>
                </a:solidFill>
              </a:rPr>
              <a:t>6	6	6</a:t>
            </a:r>
            <a:r>
              <a:rPr lang="nl-NL" altLang="nl-NL" sz="2000" dirty="0"/>
              <a:t>	</a:t>
            </a:r>
            <a:r>
              <a:rPr lang="nl-NL" altLang="nl-NL" sz="2000" b="1" u="sng" dirty="0">
                <a:solidFill>
                  <a:srgbClr val="FF0000"/>
                </a:solidFill>
              </a:rPr>
              <a:t>5</a:t>
            </a:r>
          </a:p>
          <a:p>
            <a:pPr eaLnBrk="1" hangingPunct="1"/>
            <a:r>
              <a:rPr lang="nl-NL" altLang="nl-NL" sz="2000" dirty="0"/>
              <a:t>Keuzevak CC		</a:t>
            </a:r>
            <a:r>
              <a:rPr lang="nl-NL" altLang="nl-NL" sz="2000" dirty="0">
                <a:solidFill>
                  <a:schemeClr val="tx1"/>
                </a:solidFill>
              </a:rPr>
              <a:t>6	6	6</a:t>
            </a:r>
            <a:r>
              <a:rPr lang="nl-NL" altLang="nl-NL" sz="2000" dirty="0"/>
              <a:t>	</a:t>
            </a:r>
            <a:r>
              <a:rPr lang="nl-NL" altLang="nl-NL" sz="2000" u="sng" dirty="0">
                <a:solidFill>
                  <a:srgbClr val="FF0000"/>
                </a:solidFill>
              </a:rPr>
              <a:t>5</a:t>
            </a:r>
          </a:p>
          <a:p>
            <a:pPr eaLnBrk="1" hangingPunct="1"/>
            <a:r>
              <a:rPr lang="nl-NL" altLang="nl-NL" sz="2000" dirty="0" err="1"/>
              <a:t>Ec</a:t>
            </a:r>
            <a:r>
              <a:rPr lang="nl-NL" altLang="nl-NL" sz="2000" dirty="0"/>
              <a:t>/Bi/Nask1		</a:t>
            </a:r>
            <a:r>
              <a:rPr lang="nl-NL" altLang="nl-NL" sz="2000" dirty="0">
                <a:solidFill>
                  <a:schemeClr val="tx1"/>
                </a:solidFill>
              </a:rPr>
              <a:t>6	6	6	6</a:t>
            </a:r>
          </a:p>
          <a:p>
            <a:pPr eaLnBrk="1" hangingPunct="1"/>
            <a:r>
              <a:rPr lang="nl-NL" altLang="nl-NL" sz="2000" dirty="0"/>
              <a:t>Maatschappijleer	</a:t>
            </a:r>
            <a:r>
              <a:rPr lang="nl-NL" altLang="nl-NL" sz="2000" dirty="0">
                <a:solidFill>
                  <a:schemeClr val="tx1"/>
                </a:solidFill>
              </a:rPr>
              <a:t>6	6	</a:t>
            </a:r>
            <a:r>
              <a:rPr lang="nl-NL" altLang="nl-NL" sz="2000" u="sng" dirty="0">
                <a:solidFill>
                  <a:srgbClr val="00B050"/>
                </a:solidFill>
              </a:rPr>
              <a:t>7</a:t>
            </a:r>
            <a:r>
              <a:rPr lang="nl-NL" altLang="nl-NL" sz="2000" dirty="0">
                <a:solidFill>
                  <a:srgbClr val="00B050"/>
                </a:solidFill>
              </a:rPr>
              <a:t>	</a:t>
            </a:r>
            <a:r>
              <a:rPr lang="nl-NL" altLang="nl-NL" sz="2000" u="sng" dirty="0">
                <a:solidFill>
                  <a:srgbClr val="00B050"/>
                </a:solidFill>
              </a:rPr>
              <a:t>7</a:t>
            </a:r>
          </a:p>
          <a:p>
            <a:pPr eaLnBrk="1" hangingPunct="1"/>
            <a:endParaRPr lang="nl-NL" altLang="nl-NL" sz="2000" dirty="0"/>
          </a:p>
          <a:p>
            <a:pPr eaLnBrk="1" hangingPunct="1"/>
            <a:endParaRPr lang="nl-NL" altLang="nl-NL" sz="20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5940" y="601726"/>
            <a:ext cx="7514487" cy="677108"/>
          </a:xfrm>
        </p:spPr>
        <p:txBody>
          <a:bodyPr/>
          <a:lstStyle/>
          <a:p>
            <a:r>
              <a:rPr lang="nl-NL" sz="3600" dirty="0"/>
              <a:t>Decaan &amp; LOB-coördinator BBB:</a:t>
            </a:r>
          </a:p>
        </p:txBody>
      </p:sp>
      <p:sp>
        <p:nvSpPr>
          <p:cNvPr id="3" name="Tijdelijke aanduiding voor tekst 2"/>
          <p:cNvSpPr>
            <a:spLocks noGrp="1"/>
          </p:cNvSpPr>
          <p:nvPr>
            <p:ph type="body" idx="1"/>
          </p:nvPr>
        </p:nvSpPr>
        <p:spPr>
          <a:xfrm>
            <a:off x="496570" y="2037567"/>
            <a:ext cx="8150859" cy="2215991"/>
          </a:xfrm>
        </p:spPr>
        <p:txBody>
          <a:bodyPr/>
          <a:lstStyle/>
          <a:p>
            <a:r>
              <a:rPr lang="nl-NL" sz="1800" dirty="0">
                <a:solidFill>
                  <a:schemeClr val="tx1"/>
                </a:solidFill>
              </a:rPr>
              <a:t>Decaan BBB: Irene Meeuwsen </a:t>
            </a:r>
            <a:r>
              <a:rPr lang="nl-NL" sz="1800" i="1" dirty="0">
                <a:solidFill>
                  <a:schemeClr val="tx1"/>
                </a:solidFill>
                <a:hlinkClick r:id="rId3"/>
              </a:rPr>
              <a:t>i.meeuwsen@compaenvmbo.nl</a:t>
            </a:r>
            <a:endParaRPr lang="nl-NL" sz="1800" i="1" dirty="0">
              <a:solidFill>
                <a:schemeClr val="tx1"/>
              </a:solidFill>
            </a:endParaRPr>
          </a:p>
          <a:p>
            <a:endParaRPr lang="nl-NL" sz="1800" i="1" dirty="0">
              <a:solidFill>
                <a:schemeClr val="tx1"/>
              </a:solidFill>
            </a:endParaRPr>
          </a:p>
          <a:p>
            <a:endParaRPr lang="nl-NL" sz="1800" dirty="0"/>
          </a:p>
          <a:p>
            <a:pPr marL="457200" indent="-457200">
              <a:buFont typeface="Wingdings" panose="05000000000000000000" pitchFamily="2" charset="2"/>
              <a:buChar char="Ø"/>
            </a:pPr>
            <a:r>
              <a:rPr lang="nl-NL" sz="1800" dirty="0">
                <a:solidFill>
                  <a:schemeClr val="tx1"/>
                </a:solidFill>
                <a:latin typeface="Calibri" pitchFamily="34" charset="0"/>
              </a:rPr>
              <a:t>Voorlichting &amp; advies vervolgopleiding. </a:t>
            </a:r>
          </a:p>
          <a:p>
            <a:pPr marL="457200" indent="-457200">
              <a:buFont typeface="Wingdings" panose="05000000000000000000" pitchFamily="2" charset="2"/>
              <a:buChar char="Ø"/>
            </a:pPr>
            <a:r>
              <a:rPr lang="nl-NL" sz="1800" dirty="0">
                <a:solidFill>
                  <a:schemeClr val="tx1"/>
                </a:solidFill>
                <a:latin typeface="Calibri" pitchFamily="34" charset="0"/>
              </a:rPr>
              <a:t>Organiseren van activiteiten gericht op LOB </a:t>
            </a:r>
          </a:p>
          <a:p>
            <a:pPr marL="457200" indent="-457200">
              <a:buFont typeface="Wingdings" panose="05000000000000000000" pitchFamily="2" charset="2"/>
              <a:buChar char="Ø"/>
            </a:pPr>
            <a:r>
              <a:rPr lang="nl-NL" sz="1800" dirty="0">
                <a:solidFill>
                  <a:schemeClr val="tx1"/>
                </a:solidFill>
                <a:latin typeface="Calibri" pitchFamily="34" charset="0"/>
              </a:rPr>
              <a:t>Ondersteunen van de mentoren bij:</a:t>
            </a:r>
          </a:p>
          <a:p>
            <a:pPr marL="457200" indent="-457200">
              <a:buFont typeface="Wingdings" panose="05000000000000000000" pitchFamily="2" charset="2"/>
              <a:buChar char="Ø"/>
            </a:pPr>
            <a:r>
              <a:rPr lang="nl-NL" sz="1800" dirty="0">
                <a:solidFill>
                  <a:schemeClr val="tx1"/>
                </a:solidFill>
                <a:latin typeface="Calibri" pitchFamily="34" charset="0"/>
              </a:rPr>
              <a:t>Loopbaan Oriëntatie en Begeleiding (LOB)</a:t>
            </a:r>
          </a:p>
          <a:p>
            <a:endParaRPr lang="nl-NL" sz="1800" dirty="0"/>
          </a:p>
        </p:txBody>
      </p:sp>
    </p:spTree>
    <p:extLst>
      <p:ext uri="{BB962C8B-B14F-4D97-AF65-F5344CB8AC3E}">
        <p14:creationId xmlns:p14="http://schemas.microsoft.com/office/powerpoint/2010/main" val="359524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9320"/>
            <a:ext cx="8068258" cy="677108"/>
          </a:xfrm>
        </p:spPr>
        <p:txBody>
          <a:bodyPr/>
          <a:lstStyle/>
          <a:p>
            <a:r>
              <a:rPr lang="nl-NL" dirty="0"/>
              <a:t>LOB in de vierde klas</a:t>
            </a:r>
          </a:p>
        </p:txBody>
      </p:sp>
      <p:sp>
        <p:nvSpPr>
          <p:cNvPr id="3" name="Tijdelijke aanduiding voor inhoud 2"/>
          <p:cNvSpPr>
            <a:spLocks noGrp="1"/>
          </p:cNvSpPr>
          <p:nvPr>
            <p:ph sz="half" idx="2"/>
          </p:nvPr>
        </p:nvSpPr>
        <p:spPr>
          <a:xfrm>
            <a:off x="457200" y="1447801"/>
            <a:ext cx="8305800" cy="4190891"/>
          </a:xfrm>
        </p:spPr>
        <p:txBody>
          <a:bodyPr/>
          <a:lstStyle/>
          <a:p>
            <a:r>
              <a:rPr lang="nl-NL" sz="1800" dirty="0">
                <a:solidFill>
                  <a:schemeClr val="tx1"/>
                </a:solidFill>
              </a:rPr>
              <a:t>Doel van LOB in de vierde klas:</a:t>
            </a:r>
          </a:p>
          <a:p>
            <a:r>
              <a:rPr lang="nl-NL" sz="1800" dirty="0">
                <a:solidFill>
                  <a:schemeClr val="tx1"/>
                </a:solidFill>
              </a:rPr>
              <a:t> Begeleiding naar het MBO</a:t>
            </a:r>
          </a:p>
          <a:p>
            <a:endParaRPr lang="nl-NL" sz="1800" dirty="0">
              <a:solidFill>
                <a:schemeClr val="tx1"/>
              </a:solidFill>
            </a:endParaRPr>
          </a:p>
          <a:p>
            <a:pPr marL="342900" indent="-342900">
              <a:buFont typeface="Arial" panose="020B0604020202020204" pitchFamily="34" charset="0"/>
              <a:buChar char="•"/>
            </a:pPr>
            <a:r>
              <a:rPr lang="nl-NL" sz="1800" dirty="0">
                <a:solidFill>
                  <a:schemeClr val="tx1"/>
                </a:solidFill>
              </a:rPr>
              <a:t>Kiezen juiste opleiding, begeleiding aanmeldtraject</a:t>
            </a:r>
          </a:p>
          <a:p>
            <a:pPr marL="342900" indent="-342900">
              <a:buFont typeface="Arial" panose="020B0604020202020204" pitchFamily="34" charset="0"/>
              <a:buChar char="•"/>
            </a:pPr>
            <a:r>
              <a:rPr lang="nl-NL" sz="1800" dirty="0">
                <a:solidFill>
                  <a:schemeClr val="tx1"/>
                </a:solidFill>
              </a:rPr>
              <a:t>Bezoeken van open dagen en beroepenmarkten</a:t>
            </a:r>
          </a:p>
          <a:p>
            <a:pPr marL="342900" indent="-342900">
              <a:buFont typeface="Arial" panose="020B0604020202020204" pitchFamily="34" charset="0"/>
              <a:buChar char="•"/>
            </a:pPr>
            <a:r>
              <a:rPr lang="nl-NL" sz="1800" dirty="0">
                <a:solidFill>
                  <a:srgbClr val="FF0000"/>
                </a:solidFill>
              </a:rPr>
              <a:t>Stage</a:t>
            </a:r>
          </a:p>
          <a:p>
            <a:pPr marL="342900" indent="-342900">
              <a:buFont typeface="Arial" panose="020B0604020202020204" pitchFamily="34" charset="0"/>
              <a:buChar char="•"/>
            </a:pPr>
            <a:r>
              <a:rPr lang="nl-NL" sz="1800" dirty="0">
                <a:solidFill>
                  <a:srgbClr val="FF0000"/>
                </a:solidFill>
              </a:rPr>
              <a:t>Afronden en presenteren van het portfolio </a:t>
            </a:r>
          </a:p>
          <a:p>
            <a:pPr marL="342900" indent="-342900">
              <a:buFont typeface="Arial" panose="020B0604020202020204" pitchFamily="34" charset="0"/>
              <a:buChar char="•"/>
            </a:pPr>
            <a:r>
              <a:rPr lang="nl-NL" sz="1800" dirty="0">
                <a:solidFill>
                  <a:schemeClr val="tx1"/>
                </a:solidFill>
              </a:rPr>
              <a:t>Eerstelijns: mentor- en LOB-gesprekken</a:t>
            </a:r>
          </a:p>
          <a:p>
            <a:pPr marL="342900" indent="-342900">
              <a:buFont typeface="Arial" panose="020B0604020202020204" pitchFamily="34" charset="0"/>
              <a:buChar char="•"/>
            </a:pPr>
            <a:r>
              <a:rPr lang="nl-NL" sz="1800" dirty="0">
                <a:solidFill>
                  <a:schemeClr val="tx1"/>
                </a:solidFill>
              </a:rPr>
              <a:t>Tweedelijns: decaan</a:t>
            </a:r>
          </a:p>
          <a:p>
            <a:endParaRPr lang="nl-NL" sz="2000" dirty="0">
              <a:solidFill>
                <a:schemeClr val="tx1"/>
              </a:solidFill>
            </a:endParaRPr>
          </a:p>
          <a:p>
            <a:endParaRPr lang="nl-NL" dirty="0"/>
          </a:p>
        </p:txBody>
      </p:sp>
    </p:spTree>
    <p:extLst>
      <p:ext uri="{BB962C8B-B14F-4D97-AF65-F5344CB8AC3E}">
        <p14:creationId xmlns:p14="http://schemas.microsoft.com/office/powerpoint/2010/main" val="338937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8540" y="409320"/>
            <a:ext cx="7906918" cy="677108"/>
          </a:xfrm>
        </p:spPr>
        <p:txBody>
          <a:bodyPr/>
          <a:lstStyle/>
          <a:p>
            <a:r>
              <a:rPr lang="nl-NL" dirty="0"/>
              <a:t>Belangrijke data LOB:	</a:t>
            </a:r>
          </a:p>
        </p:txBody>
      </p:sp>
      <p:sp>
        <p:nvSpPr>
          <p:cNvPr id="6" name="Tijdelijke aanduiding voor inhoud 5"/>
          <p:cNvSpPr>
            <a:spLocks noGrp="1"/>
          </p:cNvSpPr>
          <p:nvPr>
            <p:ph sz="half" idx="2"/>
          </p:nvPr>
        </p:nvSpPr>
        <p:spPr>
          <a:xfrm>
            <a:off x="457200" y="1577340"/>
            <a:ext cx="8610600" cy="2670475"/>
          </a:xfrm>
        </p:spPr>
        <p:txBody>
          <a:bodyPr/>
          <a:lstStyle/>
          <a:p>
            <a:pPr marL="457200" indent="-457200">
              <a:buFont typeface="Arial" panose="020B0604020202020204" pitchFamily="34" charset="0"/>
              <a:buChar char="•"/>
            </a:pPr>
            <a:r>
              <a:rPr lang="nl-NL" sz="1600" dirty="0">
                <a:solidFill>
                  <a:schemeClr val="tx1"/>
                </a:solidFill>
              </a:rPr>
              <a:t>Inschrijven op vervolgopleiding vanaf </a:t>
            </a:r>
            <a:r>
              <a:rPr lang="nl-NL" sz="1600" dirty="0">
                <a:solidFill>
                  <a:srgbClr val="FF0000"/>
                </a:solidFill>
              </a:rPr>
              <a:t>1 oktober </a:t>
            </a:r>
            <a:r>
              <a:rPr lang="nl-NL" sz="1600" u="sng" dirty="0">
                <a:solidFill>
                  <a:srgbClr val="FF0000"/>
                </a:solidFill>
              </a:rPr>
              <a:t>2024 </a:t>
            </a:r>
            <a:r>
              <a:rPr lang="nl-NL" sz="1600" dirty="0">
                <a:solidFill>
                  <a:schemeClr val="tx1"/>
                </a:solidFill>
              </a:rPr>
              <a:t>al mogelijk!</a:t>
            </a:r>
          </a:p>
          <a:p>
            <a:pPr marL="457200" indent="-457200">
              <a:buFont typeface="Arial" panose="020B0604020202020204" pitchFamily="34" charset="0"/>
              <a:buChar char="•"/>
            </a:pPr>
            <a:r>
              <a:rPr lang="nl-NL" sz="1600" dirty="0">
                <a:solidFill>
                  <a:schemeClr val="tx1"/>
                </a:solidFill>
              </a:rPr>
              <a:t>Bezoek Open Dagen (zie Open Dagen kalender)</a:t>
            </a:r>
          </a:p>
          <a:p>
            <a:pPr marL="457200" indent="-457200">
              <a:buFont typeface="Arial" panose="020B0604020202020204" pitchFamily="34" charset="0"/>
              <a:buChar char="•"/>
            </a:pPr>
            <a:r>
              <a:rPr lang="nl-NL" sz="1600" dirty="0" err="1">
                <a:solidFill>
                  <a:schemeClr val="tx1"/>
                </a:solidFill>
              </a:rPr>
              <a:t>Leerlingbezoekdagen</a:t>
            </a:r>
            <a:r>
              <a:rPr lang="nl-NL" sz="1600" dirty="0">
                <a:solidFill>
                  <a:schemeClr val="tx1"/>
                </a:solidFill>
              </a:rPr>
              <a:t> op</a:t>
            </a:r>
            <a:r>
              <a:rPr lang="nl-NL" sz="1600" dirty="0">
                <a:solidFill>
                  <a:srgbClr val="FF0000"/>
                </a:solidFill>
              </a:rPr>
              <a:t> 21 &amp; 22 november 2024</a:t>
            </a:r>
          </a:p>
          <a:p>
            <a:pPr marL="0" indent="0">
              <a:buNone/>
            </a:pPr>
            <a:r>
              <a:rPr lang="nl-NL" sz="1600" dirty="0">
                <a:solidFill>
                  <a:srgbClr val="FF0000"/>
                </a:solidFill>
              </a:rPr>
              <a:t>	</a:t>
            </a:r>
            <a:r>
              <a:rPr lang="nl-NL" sz="1600" i="1" dirty="0">
                <a:solidFill>
                  <a:srgbClr val="FF0000"/>
                </a:solidFill>
              </a:rPr>
              <a:t>info loopt via de mentoren</a:t>
            </a:r>
          </a:p>
          <a:p>
            <a:pPr marL="0" indent="0">
              <a:buNone/>
            </a:pPr>
            <a:r>
              <a:rPr lang="nl-NL" sz="1600" i="1" dirty="0">
                <a:solidFill>
                  <a:srgbClr val="FF0000"/>
                </a:solidFill>
              </a:rPr>
              <a:t>	dagen waarop ze op proef kunnen meedraaien op een mbo naar keuze</a:t>
            </a:r>
            <a:endParaRPr lang="nl-NL" sz="1600" dirty="0">
              <a:solidFill>
                <a:srgbClr val="FF0000"/>
              </a:solidFill>
            </a:endParaRPr>
          </a:p>
          <a:p>
            <a:pPr marL="457200" indent="-457200">
              <a:buFont typeface="Arial" panose="020B0604020202020204" pitchFamily="34" charset="0"/>
              <a:buChar char="•"/>
            </a:pPr>
            <a:r>
              <a:rPr lang="nl-NL" sz="1600" dirty="0">
                <a:solidFill>
                  <a:schemeClr val="tx1"/>
                </a:solidFill>
              </a:rPr>
              <a:t>Uiterlijk 1 april ingeschreven op de vervolgopleiding</a:t>
            </a:r>
          </a:p>
          <a:p>
            <a:r>
              <a:rPr lang="nl-NL" sz="1600" dirty="0">
                <a:solidFill>
                  <a:schemeClr val="tx1"/>
                </a:solidFill>
              </a:rPr>
              <a:t>	</a:t>
            </a:r>
            <a:r>
              <a:rPr lang="nl-NL" sz="1600" i="1" dirty="0">
                <a:solidFill>
                  <a:srgbClr val="FF0000"/>
                </a:solidFill>
              </a:rPr>
              <a:t>na 1 april, nog steeds mogelijk om aan te melden, maar geen plaatsingsrecht meer</a:t>
            </a:r>
            <a:endParaRPr lang="nl-NL" sz="1600" dirty="0">
              <a:solidFill>
                <a:srgbClr val="FF0000"/>
              </a:solidFill>
            </a:endParaRPr>
          </a:p>
          <a:p>
            <a:endParaRPr lang="nl-NL" sz="1600" dirty="0"/>
          </a:p>
        </p:txBody>
      </p:sp>
    </p:spTree>
    <p:extLst>
      <p:ext uri="{BB962C8B-B14F-4D97-AF65-F5344CB8AC3E}">
        <p14:creationId xmlns:p14="http://schemas.microsoft.com/office/powerpoint/2010/main" val="385896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a:spLocks noChangeArrowheads="1"/>
          </p:cNvSpPr>
          <p:nvPr/>
        </p:nvSpPr>
        <p:spPr bwMode="auto">
          <a:xfrm>
            <a:off x="533400" y="1371600"/>
            <a:ext cx="7585185" cy="461665"/>
          </a:xfrm>
          <a:prstGeom prst="rect">
            <a:avLst/>
          </a:prstGeom>
          <a:noFill/>
          <a:ln w="9525">
            <a:noFill/>
            <a:miter lim="800000"/>
            <a:headEnd/>
            <a:tailEnd/>
          </a:ln>
        </p:spPr>
        <p:txBody>
          <a:bodyPr wrap="square">
            <a:spAutoFit/>
          </a:bodyPr>
          <a:lstStyle/>
          <a:p>
            <a:r>
              <a:rPr lang="nl-NL" sz="2400" b="1" dirty="0">
                <a:solidFill>
                  <a:srgbClr val="0000FF"/>
                </a:solidFill>
                <a:latin typeface="Calibri" pitchFamily="34" charset="0"/>
              </a:rPr>
              <a:t>Algemene informatie leerjaar 4</a:t>
            </a:r>
          </a:p>
        </p:txBody>
      </p:sp>
      <p:sp>
        <p:nvSpPr>
          <p:cNvPr id="4" name="Tekstvak 3"/>
          <p:cNvSpPr txBox="1">
            <a:spLocks noChangeArrowheads="1"/>
          </p:cNvSpPr>
          <p:nvPr/>
        </p:nvSpPr>
        <p:spPr bwMode="auto">
          <a:xfrm>
            <a:off x="243803" y="5638800"/>
            <a:ext cx="8164378" cy="1015663"/>
          </a:xfrm>
          <a:prstGeom prst="rect">
            <a:avLst/>
          </a:prstGeom>
          <a:noFill/>
          <a:ln w="9525">
            <a:noFill/>
            <a:miter lim="800000"/>
            <a:headEnd/>
            <a:tailEnd/>
          </a:ln>
        </p:spPr>
        <p:txBody>
          <a:bodyPr wrap="square">
            <a:spAutoFit/>
          </a:bodyPr>
          <a:lstStyle/>
          <a:p>
            <a:pPr marL="800100" lvl="1" indent="-342900">
              <a:buFont typeface="Arial" charset="0"/>
              <a:buChar char="•"/>
            </a:pPr>
            <a:r>
              <a:rPr lang="nl-NL" dirty="0">
                <a:latin typeface="Calibri" pitchFamily="34" charset="0"/>
              </a:rPr>
              <a:t>Stage 4e leerjaar: </a:t>
            </a:r>
            <a:r>
              <a:rPr lang="nl-NL" dirty="0">
                <a:solidFill>
                  <a:srgbClr val="FF0000"/>
                </a:solidFill>
                <a:latin typeface="Calibri" pitchFamily="34" charset="0"/>
              </a:rPr>
              <a:t>25 november t/m 6 december 2024</a:t>
            </a:r>
          </a:p>
          <a:p>
            <a:pPr marL="800100" lvl="2" indent="-342900">
              <a:buFont typeface="Arial" panose="020B0604020202020204" pitchFamily="34" charset="0"/>
              <a:buChar char="•"/>
            </a:pPr>
            <a:r>
              <a:rPr lang="nl-NL" dirty="0">
                <a:latin typeface="Calibri" pitchFamily="34" charset="0"/>
              </a:rPr>
              <a:t>Diplomering Zaantheater: Donderdag 3 juli 2025 ‘s avonds</a:t>
            </a:r>
          </a:p>
          <a:p>
            <a:pPr marL="342900" indent="-342900"/>
            <a:endParaRPr lang="nl-NL" sz="2400" dirty="0">
              <a:solidFill>
                <a:schemeClr val="bg1"/>
              </a:solidFill>
              <a:latin typeface="Calibri" pitchFamily="34" charset="0"/>
            </a:endParaRPr>
          </a:p>
        </p:txBody>
      </p:sp>
      <p:sp>
        <p:nvSpPr>
          <p:cNvPr id="3" name="Tekstvak 2">
            <a:extLst>
              <a:ext uri="{FF2B5EF4-FFF2-40B4-BE49-F238E27FC236}">
                <a16:creationId xmlns:a16="http://schemas.microsoft.com/office/drawing/2014/main" id="{0AA45C59-C01B-41D0-B20A-3AE492FA0529}"/>
              </a:ext>
            </a:extLst>
          </p:cNvPr>
          <p:cNvSpPr txBox="1"/>
          <p:nvPr/>
        </p:nvSpPr>
        <p:spPr>
          <a:xfrm>
            <a:off x="533400" y="457200"/>
            <a:ext cx="7467600" cy="584775"/>
          </a:xfrm>
          <a:prstGeom prst="rect">
            <a:avLst/>
          </a:prstGeom>
          <a:noFill/>
        </p:spPr>
        <p:txBody>
          <a:bodyPr wrap="square" rtlCol="0">
            <a:spAutoFit/>
          </a:bodyPr>
          <a:lstStyle/>
          <a:p>
            <a:pPr algn="ctr"/>
            <a:r>
              <a:rPr lang="nl-NL" sz="3200" b="1" dirty="0">
                <a:solidFill>
                  <a:srgbClr val="0000FF"/>
                </a:solidFill>
              </a:rPr>
              <a:t>WELKOM</a:t>
            </a:r>
          </a:p>
        </p:txBody>
      </p:sp>
      <p:sp>
        <p:nvSpPr>
          <p:cNvPr id="5" name="Tekstvak 4">
            <a:extLst>
              <a:ext uri="{FF2B5EF4-FFF2-40B4-BE49-F238E27FC236}">
                <a16:creationId xmlns:a16="http://schemas.microsoft.com/office/drawing/2014/main" id="{87FF1501-B50B-4059-88BA-0C74C5FA8856}"/>
              </a:ext>
            </a:extLst>
          </p:cNvPr>
          <p:cNvSpPr txBox="1"/>
          <p:nvPr/>
        </p:nvSpPr>
        <p:spPr>
          <a:xfrm>
            <a:off x="533400" y="2162890"/>
            <a:ext cx="7924800" cy="2862322"/>
          </a:xfrm>
          <a:prstGeom prst="rect">
            <a:avLst/>
          </a:prstGeom>
          <a:noFill/>
        </p:spPr>
        <p:txBody>
          <a:bodyPr wrap="square" rtlCol="0">
            <a:spAutoFit/>
          </a:bodyPr>
          <a:lstStyle/>
          <a:p>
            <a:pPr marL="285750" indent="-285750">
              <a:buFont typeface="Arial" panose="020B0604020202020204" pitchFamily="34" charset="0"/>
              <a:buChar char="•"/>
            </a:pPr>
            <a:r>
              <a:rPr lang="nl-NL" dirty="0"/>
              <a:t>Zelfstandigheid</a:t>
            </a:r>
            <a:r>
              <a:rPr lang="nl-NL"/>
              <a:t>/zelfredzaamheid</a:t>
            </a:r>
          </a:p>
          <a:p>
            <a:pPr marL="285750" indent="-285750">
              <a:buFont typeface="Arial" panose="020B0604020202020204" pitchFamily="34" charset="0"/>
              <a:buChar char="•"/>
            </a:pPr>
            <a:r>
              <a:rPr lang="nl-NL"/>
              <a:t>PTA</a:t>
            </a:r>
            <a:endParaRPr lang="nl-NL" dirty="0"/>
          </a:p>
          <a:p>
            <a:pPr marL="285750" indent="-285750">
              <a:buFont typeface="Arial" panose="020B0604020202020204" pitchFamily="34" charset="0"/>
              <a:buChar char="•"/>
            </a:pPr>
            <a:r>
              <a:rPr lang="nl-NL" dirty="0"/>
              <a:t>Schoolexamens</a:t>
            </a:r>
          </a:p>
          <a:p>
            <a:pPr marL="285750" indent="-285750">
              <a:buFont typeface="Arial" panose="020B0604020202020204" pitchFamily="34" charset="0"/>
              <a:buChar char="•"/>
            </a:pPr>
            <a:r>
              <a:rPr lang="nl-NL" dirty="0"/>
              <a:t>CSPE &amp; CSE</a:t>
            </a:r>
          </a:p>
          <a:p>
            <a:pPr marL="285750" indent="-285750">
              <a:buFont typeface="Arial" panose="020B0604020202020204" pitchFamily="34" charset="0"/>
              <a:buChar char="•"/>
            </a:pPr>
            <a:r>
              <a:rPr lang="nl-NL" dirty="0"/>
              <a:t>Regels omtrent examens</a:t>
            </a:r>
          </a:p>
          <a:p>
            <a:pPr marL="285750" indent="-285750">
              <a:buFont typeface="Arial" panose="020B0604020202020204" pitchFamily="34" charset="0"/>
              <a:buChar char="•"/>
            </a:pPr>
            <a:r>
              <a:rPr lang="nl-NL" dirty="0"/>
              <a:t>Op het diploma</a:t>
            </a:r>
          </a:p>
          <a:p>
            <a:pPr marL="285750" indent="-285750">
              <a:buFont typeface="Arial" panose="020B0604020202020204" pitchFamily="34" charset="0"/>
              <a:buChar char="•"/>
            </a:pPr>
            <a:r>
              <a:rPr lang="nl-NL" dirty="0"/>
              <a:t>Profiel –en keuzevakken</a:t>
            </a:r>
          </a:p>
          <a:p>
            <a:pPr marL="285750" indent="-285750">
              <a:buFont typeface="Arial" panose="020B0604020202020204" pitchFamily="34" charset="0"/>
              <a:buChar char="•"/>
            </a:pPr>
            <a:r>
              <a:rPr lang="nl-NL" dirty="0"/>
              <a:t>Uitleg slaag-/zakregeling (met voorbeelden)</a:t>
            </a:r>
          </a:p>
          <a:p>
            <a:pPr marL="285750" indent="-285750">
              <a:buFont typeface="Arial" panose="020B0604020202020204" pitchFamily="34" charset="0"/>
              <a:buChar char="•"/>
            </a:pPr>
            <a:r>
              <a:rPr lang="nl-NL" dirty="0"/>
              <a:t>Decaan en LOB </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166498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F8B4B0A-60F5-4C85-BCD2-7FEDE27317D4}"/>
              </a:ext>
            </a:extLst>
          </p:cNvPr>
          <p:cNvSpPr txBox="1"/>
          <p:nvPr/>
        </p:nvSpPr>
        <p:spPr>
          <a:xfrm>
            <a:off x="1133605" y="2029216"/>
            <a:ext cx="6488483" cy="1569660"/>
          </a:xfrm>
          <a:prstGeom prst="rect">
            <a:avLst/>
          </a:prstGeom>
          <a:noFill/>
        </p:spPr>
        <p:txBody>
          <a:bodyPr wrap="square" rtlCol="0">
            <a:spAutoFit/>
          </a:bodyPr>
          <a:lstStyle/>
          <a:p>
            <a:pPr algn="ctr"/>
            <a:r>
              <a:rPr lang="nl-NL" sz="9600" dirty="0">
                <a:solidFill>
                  <a:srgbClr val="FF0000"/>
                </a:solidFill>
              </a:rPr>
              <a:t>Vragen?</a:t>
            </a:r>
            <a:endParaRPr lang="nl-NL" dirty="0"/>
          </a:p>
        </p:txBody>
      </p:sp>
    </p:spTree>
    <p:extLst>
      <p:ext uri="{BB962C8B-B14F-4D97-AF65-F5344CB8AC3E}">
        <p14:creationId xmlns:p14="http://schemas.microsoft.com/office/powerpoint/2010/main" val="252994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675A7-5736-45DD-9F0C-BE0596BB6AA1}"/>
              </a:ext>
            </a:extLst>
          </p:cNvPr>
          <p:cNvSpPr>
            <a:spLocks noGrp="1"/>
          </p:cNvSpPr>
          <p:nvPr>
            <p:ph type="title"/>
          </p:nvPr>
        </p:nvSpPr>
        <p:spPr>
          <a:xfrm>
            <a:off x="1093571" y="601726"/>
            <a:ext cx="6956856" cy="677108"/>
          </a:xfrm>
        </p:spPr>
        <p:txBody>
          <a:bodyPr/>
          <a:lstStyle/>
          <a:p>
            <a:pPr algn="ctr"/>
            <a:r>
              <a:rPr lang="nl-NL" dirty="0"/>
              <a:t>Bovenbouw vmbo</a:t>
            </a:r>
          </a:p>
        </p:txBody>
      </p:sp>
      <p:sp>
        <p:nvSpPr>
          <p:cNvPr id="3" name="Tekstvak 2">
            <a:extLst>
              <a:ext uri="{FF2B5EF4-FFF2-40B4-BE49-F238E27FC236}">
                <a16:creationId xmlns:a16="http://schemas.microsoft.com/office/drawing/2014/main" id="{871A278E-9591-4EB9-A08E-B40E065024B4}"/>
              </a:ext>
            </a:extLst>
          </p:cNvPr>
          <p:cNvSpPr txBox="1"/>
          <p:nvPr/>
        </p:nvSpPr>
        <p:spPr>
          <a:xfrm>
            <a:off x="1143000" y="1752600"/>
            <a:ext cx="6477000" cy="3416320"/>
          </a:xfrm>
          <a:prstGeom prst="rect">
            <a:avLst/>
          </a:prstGeom>
          <a:noFill/>
        </p:spPr>
        <p:txBody>
          <a:bodyPr wrap="square" rtlCol="0">
            <a:spAutoFit/>
          </a:bodyPr>
          <a:lstStyle/>
          <a:p>
            <a:r>
              <a:rPr lang="nl-NL" dirty="0"/>
              <a:t>Uw zoon/dochter zit nu in het laatste jaar van het vmbo. </a:t>
            </a:r>
          </a:p>
          <a:p>
            <a:r>
              <a:rPr lang="nl-NL" dirty="0"/>
              <a:t>Hier bereiden wij de leerlingen voor op een overstap naar het mbo.</a:t>
            </a:r>
          </a:p>
          <a:p>
            <a:r>
              <a:rPr lang="nl-NL" dirty="0"/>
              <a:t> </a:t>
            </a:r>
          </a:p>
          <a:p>
            <a:r>
              <a:rPr lang="nl-NL" dirty="0"/>
              <a:t>De mate van zelfstandigheid en zelfredzaamheid moet dus, net als vorig jaar, weer verder omhoog.</a:t>
            </a:r>
          </a:p>
          <a:p>
            <a:endParaRPr lang="nl-NL" dirty="0"/>
          </a:p>
          <a:p>
            <a:endParaRPr lang="nl-NL" dirty="0"/>
          </a:p>
          <a:p>
            <a:r>
              <a:rPr lang="nl-NL" dirty="0"/>
              <a:t>Bij een incident?</a:t>
            </a:r>
          </a:p>
          <a:p>
            <a:r>
              <a:rPr lang="nl-NL" dirty="0"/>
              <a:t>Voor het inhalen van een toets?</a:t>
            </a:r>
          </a:p>
          <a:p>
            <a:r>
              <a:rPr lang="nl-NL" dirty="0"/>
              <a:t>Voor onvrede over een medeleerling of een volwassene in school?</a:t>
            </a:r>
          </a:p>
          <a:p>
            <a:endParaRPr lang="nl-NL" dirty="0"/>
          </a:p>
          <a:p>
            <a:endParaRPr lang="nl-NL" dirty="0"/>
          </a:p>
        </p:txBody>
      </p:sp>
    </p:spTree>
    <p:extLst>
      <p:ext uri="{BB962C8B-B14F-4D97-AF65-F5344CB8AC3E}">
        <p14:creationId xmlns:p14="http://schemas.microsoft.com/office/powerpoint/2010/main" val="68455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a:spLocks noChangeArrowheads="1"/>
          </p:cNvSpPr>
          <p:nvPr/>
        </p:nvSpPr>
        <p:spPr bwMode="auto">
          <a:xfrm>
            <a:off x="683568" y="980728"/>
            <a:ext cx="8064896" cy="4339650"/>
          </a:xfrm>
          <a:prstGeom prst="rect">
            <a:avLst/>
          </a:prstGeom>
          <a:noFill/>
          <a:ln w="9525">
            <a:noFill/>
            <a:miter lim="800000"/>
            <a:headEnd/>
            <a:tailEnd/>
          </a:ln>
        </p:spPr>
        <p:txBody>
          <a:bodyPr wrap="square">
            <a:spAutoFit/>
          </a:bodyPr>
          <a:lstStyle/>
          <a:p>
            <a:pPr marL="342900" indent="-342900">
              <a:buFont typeface="Arial" charset="0"/>
              <a:buChar char="•"/>
            </a:pPr>
            <a:r>
              <a:rPr lang="nl-NL" dirty="0">
                <a:latin typeface="Calibri" pitchFamily="34" charset="0"/>
              </a:rPr>
              <a:t>In leerjaar 3 is al gestart met PTA-beroepsgericht</a:t>
            </a:r>
          </a:p>
          <a:p>
            <a:r>
              <a:rPr lang="nl-NL" dirty="0">
                <a:latin typeface="Calibri" pitchFamily="34" charset="0"/>
              </a:rPr>
              <a:t>	De 4 profielvakken zijn gestart in leerjaar 3</a:t>
            </a:r>
          </a:p>
          <a:p>
            <a:r>
              <a:rPr lang="nl-NL" dirty="0">
                <a:latin typeface="Calibri" pitchFamily="34" charset="0"/>
              </a:rPr>
              <a:t>	Er zijn 2 keuzevakken afgerond in leerjaar 3 en de andere 2 keuzevakken 	worden afgerond in leerjaar 4. </a:t>
            </a:r>
          </a:p>
          <a:p>
            <a:r>
              <a:rPr lang="nl-NL" dirty="0">
                <a:latin typeface="Calibri" pitchFamily="34" charset="0"/>
              </a:rPr>
              <a:t>	</a:t>
            </a:r>
          </a:p>
          <a:p>
            <a:pPr marL="342900" indent="-342900">
              <a:buFont typeface="Arial" charset="0"/>
              <a:buChar char="•"/>
            </a:pPr>
            <a:r>
              <a:rPr lang="nl-NL" dirty="0">
                <a:latin typeface="Calibri" pitchFamily="34" charset="0"/>
              </a:rPr>
              <a:t>Kunstvakken (CKV) is afgesloten in leerjaar 3</a:t>
            </a:r>
          </a:p>
          <a:p>
            <a:pPr marL="800100" lvl="1" indent="-342900">
              <a:buFont typeface="Arial" charset="0"/>
              <a:buChar char="•"/>
            </a:pPr>
            <a:r>
              <a:rPr lang="nl-NL" dirty="0">
                <a:latin typeface="Calibri" pitchFamily="34" charset="0"/>
              </a:rPr>
              <a:t>moet met een voldoende zijn afgerond</a:t>
            </a:r>
          </a:p>
          <a:p>
            <a:pPr marL="342900" indent="-342900">
              <a:buFont typeface="Arial" charset="0"/>
              <a:buChar char="•"/>
            </a:pPr>
            <a:endParaRPr lang="nl-NL" dirty="0">
              <a:latin typeface="Calibri" pitchFamily="34" charset="0"/>
            </a:endParaRPr>
          </a:p>
          <a:p>
            <a:pPr marL="342900" indent="-342900">
              <a:buFont typeface="Arial" charset="0"/>
              <a:buChar char="•"/>
            </a:pPr>
            <a:r>
              <a:rPr lang="nl-NL" dirty="0">
                <a:latin typeface="Calibri" pitchFamily="34" charset="0"/>
              </a:rPr>
              <a:t>Maatschappijleer (Ma) afgesloten in leerjaar 3</a:t>
            </a:r>
          </a:p>
          <a:p>
            <a:pPr marL="800100" lvl="1" indent="-342900">
              <a:buFont typeface="Arial" charset="0"/>
              <a:buChar char="•"/>
            </a:pPr>
            <a:r>
              <a:rPr lang="nl-NL" dirty="0">
                <a:latin typeface="Calibri" pitchFamily="34" charset="0"/>
              </a:rPr>
              <a:t>wordt met een cijfer afgesloten</a:t>
            </a:r>
          </a:p>
          <a:p>
            <a:pPr lvl="1"/>
            <a:endParaRPr lang="nl-NL" sz="1600" dirty="0">
              <a:latin typeface="Calibri" pitchFamily="34" charset="0"/>
            </a:endParaRPr>
          </a:p>
          <a:p>
            <a:pPr lvl="1"/>
            <a:endParaRPr lang="nl-NL" sz="1600" dirty="0">
              <a:latin typeface="Calibri" pitchFamily="34" charset="0"/>
            </a:endParaRPr>
          </a:p>
          <a:p>
            <a:r>
              <a:rPr lang="nl-NL" b="1" dirty="0">
                <a:latin typeface="Calibri" pitchFamily="34" charset="0"/>
              </a:rPr>
              <a:t>Beide bovenstaande cijfers van vorig schooljaar zijn al onderdeel van het examen en tellen dus mee in de slaag-zak regeling</a:t>
            </a:r>
          </a:p>
          <a:p>
            <a:pPr marL="342900" indent="-342900">
              <a:buFont typeface="Arial" charset="0"/>
              <a:buChar char="•"/>
            </a:pPr>
            <a:endParaRPr lang="nl-NL" sz="2800" dirty="0">
              <a:solidFill>
                <a:schemeClr val="bg1"/>
              </a:solidFill>
              <a:latin typeface="Calibri" pitchFamily="34" charset="0"/>
            </a:endParaRPr>
          </a:p>
        </p:txBody>
      </p:sp>
      <p:sp>
        <p:nvSpPr>
          <p:cNvPr id="2" name="Rechthoek 1"/>
          <p:cNvSpPr/>
          <p:nvPr/>
        </p:nvSpPr>
        <p:spPr>
          <a:xfrm>
            <a:off x="838200" y="304800"/>
            <a:ext cx="8492836" cy="523220"/>
          </a:xfrm>
          <a:prstGeom prst="rect">
            <a:avLst/>
          </a:prstGeom>
        </p:spPr>
        <p:txBody>
          <a:bodyPr wrap="square">
            <a:spAutoFit/>
          </a:bodyPr>
          <a:lstStyle/>
          <a:p>
            <a:pPr lvl="0"/>
            <a:r>
              <a:rPr lang="nl-NL" sz="2800" b="1" dirty="0">
                <a:solidFill>
                  <a:srgbClr val="0000FF"/>
                </a:solidFill>
                <a:latin typeface="Calibri" pitchFamily="34" charset="0"/>
              </a:rPr>
              <a:t>Start Programma Toetsing en Afsluiting leerjaar 3</a:t>
            </a:r>
          </a:p>
        </p:txBody>
      </p:sp>
    </p:spTree>
    <p:extLst>
      <p:ext uri="{BB962C8B-B14F-4D97-AF65-F5344CB8AC3E}">
        <p14:creationId xmlns:p14="http://schemas.microsoft.com/office/powerpoint/2010/main" val="419757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080F2B91-4DA8-4FA8-9AE3-A928037B6F12}"/>
              </a:ext>
            </a:extLst>
          </p:cNvPr>
          <p:cNvSpPr>
            <a:spLocks noGrp="1" noChangeArrowheads="1"/>
          </p:cNvSpPr>
          <p:nvPr>
            <p:ph type="title"/>
          </p:nvPr>
        </p:nvSpPr>
        <p:spPr>
          <a:xfrm>
            <a:off x="618540" y="409320"/>
            <a:ext cx="7906918" cy="2277547"/>
          </a:xfrm>
        </p:spPr>
        <p:txBody>
          <a:bodyPr/>
          <a:lstStyle/>
          <a:p>
            <a:r>
              <a:rPr lang="nl-NL" altLang="nl-NL" dirty="0"/>
              <a:t>Schoolexamen</a:t>
            </a:r>
            <a:br>
              <a:rPr lang="nl-NL" altLang="nl-NL" dirty="0"/>
            </a:br>
            <a:br>
              <a:rPr lang="nl-NL" altLang="nl-NL" sz="800" dirty="0"/>
            </a:br>
            <a:r>
              <a:rPr lang="nl-NL" sz="2400" dirty="0">
                <a:solidFill>
                  <a:schemeClr val="tx1"/>
                </a:solidFill>
              </a:rPr>
              <a:t>Start PTA van de AVO-vakken in leerjaar 4</a:t>
            </a:r>
            <a:br>
              <a:rPr lang="nl-NL" sz="2400" dirty="0">
                <a:solidFill>
                  <a:schemeClr val="tx1"/>
                </a:solidFill>
              </a:rPr>
            </a:br>
            <a:r>
              <a:rPr lang="nl-NL" sz="2400" dirty="0">
                <a:solidFill>
                  <a:schemeClr val="tx1"/>
                </a:solidFill>
              </a:rPr>
              <a:t>Drie periodes, telkens afgesloten met een schoolexamenweek:</a:t>
            </a:r>
            <a:br>
              <a:rPr lang="nl-NL" sz="2400" dirty="0">
                <a:solidFill>
                  <a:schemeClr val="tx1"/>
                </a:solidFill>
              </a:rPr>
            </a:br>
            <a:endParaRPr lang="nl-NL" altLang="nl-NL" sz="2400" b="1" dirty="0"/>
          </a:p>
        </p:txBody>
      </p:sp>
      <p:sp>
        <p:nvSpPr>
          <p:cNvPr id="14339" name="Rectangle 9">
            <a:extLst>
              <a:ext uri="{FF2B5EF4-FFF2-40B4-BE49-F238E27FC236}">
                <a16:creationId xmlns:a16="http://schemas.microsoft.com/office/drawing/2014/main" id="{9C7C45D3-5DE9-480F-8417-9403249F38F9}"/>
              </a:ext>
            </a:extLst>
          </p:cNvPr>
          <p:cNvSpPr>
            <a:spLocks noGrp="1" noChangeArrowheads="1"/>
          </p:cNvSpPr>
          <p:nvPr>
            <p:ph type="body" idx="1"/>
          </p:nvPr>
        </p:nvSpPr>
        <p:spPr>
          <a:xfrm>
            <a:off x="685800" y="2590800"/>
            <a:ext cx="6636003" cy="3600986"/>
          </a:xfrm>
        </p:spPr>
        <p:txBody>
          <a:bodyPr/>
          <a:lstStyle/>
          <a:p>
            <a:pPr algn="l" eaLnBrk="1" hangingPunct="1">
              <a:lnSpc>
                <a:spcPct val="90000"/>
              </a:lnSpc>
              <a:defRPr/>
            </a:pPr>
            <a:r>
              <a:rPr lang="nl-NL" sz="1800" dirty="0">
                <a:solidFill>
                  <a:schemeClr val="tx1"/>
                </a:solidFill>
              </a:rPr>
              <a:t>3 centrale </a:t>
            </a:r>
            <a:r>
              <a:rPr lang="nl-NL" sz="1800" dirty="0" err="1">
                <a:solidFill>
                  <a:schemeClr val="tx1"/>
                </a:solidFill>
              </a:rPr>
              <a:t>toetsmomenten</a:t>
            </a:r>
            <a:endParaRPr lang="nl-NL" sz="1800" dirty="0">
              <a:solidFill>
                <a:schemeClr val="tx1"/>
              </a:solidFill>
            </a:endParaRPr>
          </a:p>
          <a:p>
            <a:pPr marL="0" indent="0" algn="ctr" eaLnBrk="1" hangingPunct="1">
              <a:lnSpc>
                <a:spcPct val="90000"/>
              </a:lnSpc>
              <a:buFontTx/>
              <a:buNone/>
              <a:defRPr/>
            </a:pPr>
            <a:endParaRPr lang="nl-NL" sz="1800" dirty="0">
              <a:solidFill>
                <a:schemeClr val="tx1"/>
              </a:solidFill>
            </a:endParaRPr>
          </a:p>
          <a:p>
            <a:pPr eaLnBrk="1" hangingPunct="1">
              <a:lnSpc>
                <a:spcPct val="90000"/>
              </a:lnSpc>
              <a:buFontTx/>
              <a:buNone/>
              <a:defRPr/>
            </a:pPr>
            <a:r>
              <a:rPr lang="nl-NL" sz="1800" dirty="0" err="1">
                <a:solidFill>
                  <a:schemeClr val="tx1"/>
                </a:solidFill>
              </a:rPr>
              <a:t>S.E.toetsen</a:t>
            </a:r>
            <a:r>
              <a:rPr lang="nl-NL" sz="1800" dirty="0">
                <a:solidFill>
                  <a:schemeClr val="tx1"/>
                </a:solidFill>
              </a:rPr>
              <a:t> – november</a:t>
            </a:r>
          </a:p>
          <a:p>
            <a:pPr eaLnBrk="1" hangingPunct="1">
              <a:lnSpc>
                <a:spcPct val="90000"/>
              </a:lnSpc>
              <a:buFontTx/>
              <a:buNone/>
              <a:defRPr/>
            </a:pPr>
            <a:endParaRPr lang="nl-NL" sz="1800" dirty="0">
              <a:solidFill>
                <a:schemeClr val="tx1"/>
              </a:solidFill>
            </a:endParaRPr>
          </a:p>
          <a:p>
            <a:pPr eaLnBrk="1" hangingPunct="1">
              <a:lnSpc>
                <a:spcPct val="90000"/>
              </a:lnSpc>
              <a:buFontTx/>
              <a:buNone/>
              <a:defRPr/>
            </a:pPr>
            <a:r>
              <a:rPr lang="nl-NL" sz="1800" dirty="0" err="1">
                <a:solidFill>
                  <a:schemeClr val="tx1"/>
                </a:solidFill>
              </a:rPr>
              <a:t>S.E.toetsen</a:t>
            </a:r>
            <a:r>
              <a:rPr lang="nl-NL" sz="1800" dirty="0">
                <a:solidFill>
                  <a:schemeClr val="tx1"/>
                </a:solidFill>
              </a:rPr>
              <a:t> – januari</a:t>
            </a:r>
          </a:p>
          <a:p>
            <a:pPr eaLnBrk="1" hangingPunct="1">
              <a:lnSpc>
                <a:spcPct val="90000"/>
              </a:lnSpc>
              <a:buFontTx/>
              <a:buNone/>
              <a:defRPr/>
            </a:pPr>
            <a:endParaRPr lang="nl-NL" sz="1800" dirty="0">
              <a:solidFill>
                <a:schemeClr val="tx1"/>
              </a:solidFill>
            </a:endParaRPr>
          </a:p>
          <a:p>
            <a:pPr eaLnBrk="1" hangingPunct="1">
              <a:lnSpc>
                <a:spcPct val="90000"/>
              </a:lnSpc>
              <a:buFontTx/>
              <a:buNone/>
              <a:defRPr/>
            </a:pPr>
            <a:r>
              <a:rPr lang="nl-NL" sz="1800" dirty="0" err="1">
                <a:solidFill>
                  <a:schemeClr val="tx1"/>
                </a:solidFill>
              </a:rPr>
              <a:t>S.E.toetsen</a:t>
            </a:r>
            <a:r>
              <a:rPr lang="nl-NL" sz="1800" dirty="0">
                <a:solidFill>
                  <a:schemeClr val="tx1"/>
                </a:solidFill>
              </a:rPr>
              <a:t> – april</a:t>
            </a:r>
          </a:p>
          <a:p>
            <a:pPr eaLnBrk="1" hangingPunct="1">
              <a:lnSpc>
                <a:spcPct val="90000"/>
              </a:lnSpc>
              <a:buFontTx/>
              <a:buNone/>
              <a:defRPr/>
            </a:pPr>
            <a:r>
              <a:rPr lang="nl-NL" sz="1800" i="1" u="sng" dirty="0">
                <a:solidFill>
                  <a:srgbClr val="FF0000"/>
                </a:solidFill>
              </a:rPr>
              <a:t>Per periode </a:t>
            </a:r>
            <a:r>
              <a:rPr lang="nl-NL" sz="1800" i="1" dirty="0">
                <a:solidFill>
                  <a:srgbClr val="FF0000"/>
                </a:solidFill>
              </a:rPr>
              <a:t>mag je </a:t>
            </a:r>
            <a:r>
              <a:rPr lang="nl-NL" sz="1800" i="1" u="sng" dirty="0">
                <a:solidFill>
                  <a:srgbClr val="FF0000"/>
                </a:solidFill>
              </a:rPr>
              <a:t>1 S.E. </a:t>
            </a:r>
            <a:r>
              <a:rPr lang="nl-NL" sz="1800" i="1" dirty="0">
                <a:solidFill>
                  <a:srgbClr val="FF0000"/>
                </a:solidFill>
              </a:rPr>
              <a:t>herkansen</a:t>
            </a:r>
          </a:p>
          <a:p>
            <a:pPr eaLnBrk="1" hangingPunct="1">
              <a:lnSpc>
                <a:spcPct val="90000"/>
              </a:lnSpc>
              <a:buFontTx/>
              <a:buNone/>
              <a:defRPr/>
            </a:pPr>
            <a:r>
              <a:rPr lang="nl-NL" sz="1800" i="1" dirty="0">
                <a:solidFill>
                  <a:srgbClr val="FF0000"/>
                </a:solidFill>
              </a:rPr>
              <a:t>Inhalen (goede reden voor missen) op afspraak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8540" y="409320"/>
            <a:ext cx="7906918" cy="5478423"/>
          </a:xfrm>
        </p:spPr>
        <p:txBody>
          <a:bodyPr/>
          <a:lstStyle/>
          <a:p>
            <a:pPr algn="ctr"/>
            <a:r>
              <a:rPr lang="nl-NL" sz="3600" dirty="0"/>
              <a:t>Het Centraal Schriftelijk Praktisch Examen (CSPE) en het Centrale Eindexamen (CE) </a:t>
            </a:r>
            <a:br>
              <a:rPr lang="nl-NL" sz="3600" dirty="0"/>
            </a:br>
            <a:r>
              <a:rPr lang="nl-NL" sz="3600" dirty="0"/>
              <a:t>Starten na de meivakantie</a:t>
            </a:r>
            <a:br>
              <a:rPr lang="nl-NL" dirty="0"/>
            </a:br>
            <a:br>
              <a:rPr lang="nl-NL" dirty="0"/>
            </a:br>
            <a:r>
              <a:rPr lang="nl-NL" sz="1800" dirty="0">
                <a:solidFill>
                  <a:schemeClr val="tx1"/>
                </a:solidFill>
              </a:rPr>
              <a:t>Belangrijke data:</a:t>
            </a:r>
            <a:br>
              <a:rPr lang="nl-NL" sz="1800" dirty="0">
                <a:solidFill>
                  <a:schemeClr val="tx1"/>
                </a:solidFill>
              </a:rPr>
            </a:br>
            <a:br>
              <a:rPr lang="nl-NL" sz="1800" dirty="0">
                <a:solidFill>
                  <a:schemeClr val="tx1"/>
                </a:solidFill>
              </a:rPr>
            </a:br>
            <a:r>
              <a:rPr lang="nl-NL" sz="1800" dirty="0">
                <a:solidFill>
                  <a:schemeClr val="tx1"/>
                </a:solidFill>
              </a:rPr>
              <a:t>- 11 juni 2025 1</a:t>
            </a:r>
            <a:r>
              <a:rPr lang="nl-NL" sz="1800" baseline="30000" dirty="0">
                <a:solidFill>
                  <a:schemeClr val="tx1"/>
                </a:solidFill>
              </a:rPr>
              <a:t>e</a:t>
            </a:r>
            <a:r>
              <a:rPr lang="nl-NL" sz="1800" dirty="0">
                <a:solidFill>
                  <a:schemeClr val="tx1"/>
                </a:solidFill>
              </a:rPr>
              <a:t> uitslag</a:t>
            </a:r>
            <a:br>
              <a:rPr lang="nl-NL" sz="1800" dirty="0">
                <a:solidFill>
                  <a:schemeClr val="tx1"/>
                </a:solidFill>
              </a:rPr>
            </a:br>
            <a:br>
              <a:rPr lang="nl-NL" sz="1800" dirty="0">
                <a:solidFill>
                  <a:schemeClr val="tx1"/>
                </a:solidFill>
              </a:rPr>
            </a:br>
            <a:r>
              <a:rPr lang="nl-NL" sz="1800" dirty="0">
                <a:solidFill>
                  <a:schemeClr val="tx1"/>
                </a:solidFill>
              </a:rPr>
              <a:t>- Vanaf 16 juni 2025 zijn de herkansingen</a:t>
            </a:r>
            <a:br>
              <a:rPr lang="nl-NL" sz="1800" dirty="0">
                <a:solidFill>
                  <a:schemeClr val="tx1"/>
                </a:solidFill>
              </a:rPr>
            </a:br>
            <a:br>
              <a:rPr lang="nl-NL" sz="1800" dirty="0">
                <a:solidFill>
                  <a:schemeClr val="tx1"/>
                </a:solidFill>
              </a:rPr>
            </a:br>
            <a:r>
              <a:rPr lang="nl-NL" sz="1800" dirty="0">
                <a:solidFill>
                  <a:schemeClr val="tx1"/>
                </a:solidFill>
              </a:rPr>
              <a:t>- 1juli 2</a:t>
            </a:r>
            <a:r>
              <a:rPr lang="nl-NL" sz="1800" baseline="30000" dirty="0">
                <a:solidFill>
                  <a:schemeClr val="tx1"/>
                </a:solidFill>
              </a:rPr>
              <a:t>e</a:t>
            </a:r>
            <a:r>
              <a:rPr lang="nl-NL" sz="1800" dirty="0">
                <a:solidFill>
                  <a:schemeClr val="tx1"/>
                </a:solidFill>
              </a:rPr>
              <a:t> uitslag (na herkansing)</a:t>
            </a:r>
            <a:br>
              <a:rPr lang="nl-NL" sz="1800" dirty="0">
                <a:solidFill>
                  <a:schemeClr val="tx1"/>
                </a:solidFill>
              </a:rPr>
            </a:br>
            <a:br>
              <a:rPr lang="nl-NL" sz="1800" dirty="0">
                <a:solidFill>
                  <a:schemeClr val="tx1"/>
                </a:solidFill>
              </a:rPr>
            </a:br>
            <a:r>
              <a:rPr lang="nl-NL" sz="2800" dirty="0">
                <a:highlight>
                  <a:srgbClr val="FFFF00"/>
                </a:highlight>
              </a:rPr>
              <a:t>3</a:t>
            </a:r>
            <a:r>
              <a:rPr lang="nl-NL" sz="2800" dirty="0">
                <a:solidFill>
                  <a:schemeClr val="tx1"/>
                </a:solidFill>
                <a:highlight>
                  <a:srgbClr val="FFFF00"/>
                </a:highlight>
              </a:rPr>
              <a:t> juli diploma-uitreiking</a:t>
            </a:r>
            <a:br>
              <a:rPr lang="nl-NL" sz="1800" dirty="0"/>
            </a:br>
            <a:endParaRPr lang="nl-NL" sz="1800" dirty="0"/>
          </a:p>
        </p:txBody>
      </p:sp>
    </p:spTree>
    <p:extLst>
      <p:ext uri="{BB962C8B-B14F-4D97-AF65-F5344CB8AC3E}">
        <p14:creationId xmlns:p14="http://schemas.microsoft.com/office/powerpoint/2010/main" val="255391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a:spLocks noChangeArrowheads="1"/>
          </p:cNvSpPr>
          <p:nvPr/>
        </p:nvSpPr>
        <p:spPr bwMode="auto">
          <a:xfrm>
            <a:off x="684214" y="857250"/>
            <a:ext cx="6623850" cy="707886"/>
          </a:xfrm>
          <a:prstGeom prst="rect">
            <a:avLst/>
          </a:prstGeom>
          <a:noFill/>
          <a:ln w="9525">
            <a:noFill/>
            <a:miter lim="800000"/>
            <a:headEnd/>
            <a:tailEnd/>
          </a:ln>
        </p:spPr>
        <p:txBody>
          <a:bodyPr wrap="square">
            <a:spAutoFit/>
          </a:bodyPr>
          <a:lstStyle/>
          <a:p>
            <a:r>
              <a:rPr lang="nl-NL" sz="4000" b="1" dirty="0">
                <a:solidFill>
                  <a:srgbClr val="0000FF"/>
                </a:solidFill>
                <a:latin typeface="Calibri" pitchFamily="34" charset="0"/>
              </a:rPr>
              <a:t>SE (PTA) en centraal examen</a:t>
            </a:r>
          </a:p>
        </p:txBody>
      </p:sp>
      <p:sp>
        <p:nvSpPr>
          <p:cNvPr id="3" name="Tekstvak 2"/>
          <p:cNvSpPr txBox="1">
            <a:spLocks noChangeArrowheads="1"/>
          </p:cNvSpPr>
          <p:nvPr/>
        </p:nvSpPr>
        <p:spPr bwMode="auto">
          <a:xfrm>
            <a:off x="684213" y="1773238"/>
            <a:ext cx="7572393" cy="3600986"/>
          </a:xfrm>
          <a:prstGeom prst="rect">
            <a:avLst/>
          </a:prstGeom>
          <a:noFill/>
          <a:ln w="9525">
            <a:noFill/>
            <a:miter lim="800000"/>
            <a:headEnd/>
            <a:tailEnd/>
          </a:ln>
        </p:spPr>
        <p:txBody>
          <a:bodyPr wrap="square">
            <a:spAutoFit/>
          </a:bodyPr>
          <a:lstStyle/>
          <a:p>
            <a:r>
              <a:rPr lang="nl-NL" dirty="0">
                <a:latin typeface="Calibri" pitchFamily="34" charset="0"/>
              </a:rPr>
              <a:t>Het exameneindcijfer bestaat uit verschillende onderdelen:</a:t>
            </a:r>
          </a:p>
          <a:p>
            <a:endParaRPr lang="nl-NL" dirty="0">
              <a:latin typeface="Calibri" pitchFamily="34" charset="0"/>
            </a:endParaRPr>
          </a:p>
          <a:p>
            <a:pPr marL="914400" lvl="1" indent="-457200">
              <a:buFont typeface="Arial" panose="020B0604020202020204" pitchFamily="34" charset="0"/>
              <a:buChar char="•"/>
            </a:pPr>
            <a:r>
              <a:rPr lang="nl-NL" dirty="0">
                <a:latin typeface="Calibri" pitchFamily="34" charset="0"/>
              </a:rPr>
              <a:t>School Examencijfer (SE)  </a:t>
            </a:r>
          </a:p>
          <a:p>
            <a:pPr marL="914400" lvl="1" indent="-457200">
              <a:buFont typeface="Arial" panose="020B0604020202020204" pitchFamily="34" charset="0"/>
              <a:buChar char="•"/>
            </a:pPr>
            <a:r>
              <a:rPr lang="nl-NL" dirty="0">
                <a:latin typeface="Calibri" pitchFamily="34" charset="0"/>
              </a:rPr>
              <a:t>Centraal Examen (CE) voor AVO-vakken</a:t>
            </a:r>
          </a:p>
          <a:p>
            <a:pPr marL="914400" lvl="1" indent="-457200">
              <a:buFont typeface="Arial" panose="020B0604020202020204" pitchFamily="34" charset="0"/>
              <a:buChar char="•"/>
            </a:pPr>
            <a:r>
              <a:rPr lang="nl-NL" dirty="0">
                <a:latin typeface="Calibri" pitchFamily="34" charset="0"/>
              </a:rPr>
              <a:t>CSPE voor profieldelen van de praktijk</a:t>
            </a:r>
          </a:p>
          <a:p>
            <a:pPr marL="800100" lvl="1" indent="-342900">
              <a:buFont typeface="Arial" charset="0"/>
              <a:buChar char="•"/>
            </a:pPr>
            <a:endParaRPr lang="nl-NL" dirty="0">
              <a:latin typeface="Calibri" pitchFamily="34" charset="0"/>
            </a:endParaRPr>
          </a:p>
          <a:p>
            <a:r>
              <a:rPr lang="nl-NL" dirty="0">
                <a:latin typeface="Calibri" pitchFamily="34" charset="0"/>
              </a:rPr>
              <a:t>Het Programma van Toetsing en Afsluiting beschrijft de opbouw van de SE-cijfers.</a:t>
            </a:r>
          </a:p>
          <a:p>
            <a:pPr lvl="1"/>
            <a:endParaRPr lang="nl-NL" sz="2800" dirty="0">
              <a:latin typeface="Calibri" pitchFamily="34" charset="0"/>
            </a:endParaRPr>
          </a:p>
          <a:p>
            <a:pPr lvl="1"/>
            <a:endParaRPr lang="nl-NL" sz="2800" dirty="0">
              <a:solidFill>
                <a:schemeClr val="accent6">
                  <a:lumMod val="50000"/>
                </a:schemeClr>
              </a:solidFill>
              <a:latin typeface="Calibri" pitchFamily="34" charset="0"/>
            </a:endParaRPr>
          </a:p>
          <a:p>
            <a:pPr marL="342900" indent="-342900">
              <a:buFont typeface="Arial" charset="0"/>
              <a:buChar char="•"/>
            </a:pPr>
            <a:endParaRPr lang="nl-NL" sz="2800" dirty="0">
              <a:solidFill>
                <a:schemeClr val="accent6">
                  <a:lumMod val="50000"/>
                </a:schemeClr>
              </a:solidFill>
              <a:latin typeface="Calibri" pitchFamily="34" charset="0"/>
            </a:endParaRPr>
          </a:p>
        </p:txBody>
      </p:sp>
    </p:spTree>
    <p:extLst>
      <p:ext uri="{BB962C8B-B14F-4D97-AF65-F5344CB8AC3E}">
        <p14:creationId xmlns:p14="http://schemas.microsoft.com/office/powerpoint/2010/main" val="53772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906D4B6-2C47-48A5-BDE9-507E486C446D}"/>
              </a:ext>
            </a:extLst>
          </p:cNvPr>
          <p:cNvSpPr>
            <a:spLocks noGrp="1" noChangeArrowheads="1"/>
          </p:cNvSpPr>
          <p:nvPr>
            <p:ph type="title"/>
          </p:nvPr>
        </p:nvSpPr>
        <p:spPr>
          <a:xfrm>
            <a:off x="535939" y="601726"/>
            <a:ext cx="7514488" cy="584835"/>
          </a:xfrm>
        </p:spPr>
        <p:txBody>
          <a:bodyPr/>
          <a:lstStyle/>
          <a:p>
            <a:pPr eaLnBrk="1" hangingPunct="1"/>
            <a:r>
              <a:rPr lang="nl-NL" altLang="nl-NL" sz="4000" dirty="0"/>
              <a:t>Missen van een schoolexamen</a:t>
            </a:r>
          </a:p>
        </p:txBody>
      </p:sp>
      <p:sp>
        <p:nvSpPr>
          <p:cNvPr id="17411" name="Rectangle 3">
            <a:extLst>
              <a:ext uri="{FF2B5EF4-FFF2-40B4-BE49-F238E27FC236}">
                <a16:creationId xmlns:a16="http://schemas.microsoft.com/office/drawing/2014/main" id="{0979F0CA-4648-4763-AABF-FB64D60C77EA}"/>
              </a:ext>
            </a:extLst>
          </p:cNvPr>
          <p:cNvSpPr>
            <a:spLocks noGrp="1" noChangeArrowheads="1"/>
          </p:cNvSpPr>
          <p:nvPr>
            <p:ph type="body" idx="1"/>
          </p:nvPr>
        </p:nvSpPr>
        <p:spPr>
          <a:xfrm>
            <a:off x="535939" y="1379951"/>
            <a:ext cx="8072119" cy="3945696"/>
          </a:xfrm>
        </p:spPr>
        <p:txBody>
          <a:bodyPr/>
          <a:lstStyle/>
          <a:p>
            <a:pPr eaLnBrk="1" hangingPunct="1">
              <a:lnSpc>
                <a:spcPct val="80000"/>
              </a:lnSpc>
              <a:defRPr/>
            </a:pPr>
            <a:r>
              <a:rPr lang="nl-NL" sz="1600" b="1" dirty="0">
                <a:solidFill>
                  <a:schemeClr val="tx1"/>
                </a:solidFill>
              </a:rPr>
              <a:t>Ziek</a:t>
            </a:r>
            <a:r>
              <a:rPr lang="nl-NL" sz="1600" dirty="0">
                <a:solidFill>
                  <a:schemeClr val="tx1"/>
                </a:solidFill>
              </a:rPr>
              <a:t> </a:t>
            </a:r>
          </a:p>
          <a:p>
            <a:pPr eaLnBrk="1" hangingPunct="1">
              <a:lnSpc>
                <a:spcPct val="80000"/>
              </a:lnSpc>
              <a:defRPr/>
            </a:pPr>
            <a:r>
              <a:rPr lang="nl-NL" sz="1600" dirty="0">
                <a:solidFill>
                  <a:schemeClr val="tx1"/>
                </a:solidFill>
              </a:rPr>
              <a:t>ouders/verzorgers bellen naar school voor 08:30 uur</a:t>
            </a:r>
          </a:p>
          <a:p>
            <a:pPr eaLnBrk="1" hangingPunct="1">
              <a:lnSpc>
                <a:spcPct val="80000"/>
              </a:lnSpc>
              <a:defRPr/>
            </a:pPr>
            <a:endParaRPr lang="nl-NL" sz="1600" dirty="0">
              <a:solidFill>
                <a:schemeClr val="tx1"/>
              </a:solidFill>
            </a:endParaRPr>
          </a:p>
          <a:p>
            <a:pPr eaLnBrk="1" hangingPunct="1">
              <a:lnSpc>
                <a:spcPct val="80000"/>
              </a:lnSpc>
              <a:defRPr/>
            </a:pPr>
            <a:r>
              <a:rPr lang="nl-NL" sz="1600" b="1" dirty="0">
                <a:solidFill>
                  <a:schemeClr val="tx1"/>
                </a:solidFill>
              </a:rPr>
              <a:t>Weer beter </a:t>
            </a:r>
          </a:p>
          <a:p>
            <a:pPr eaLnBrk="1" hangingPunct="1">
              <a:lnSpc>
                <a:spcPct val="80000"/>
              </a:lnSpc>
              <a:defRPr/>
            </a:pPr>
            <a:r>
              <a:rPr lang="nl-NL" sz="1600" dirty="0">
                <a:solidFill>
                  <a:schemeClr val="tx1"/>
                </a:solidFill>
              </a:rPr>
              <a:t>gele kaart inleveren ondertekend door je ouders met reden afwezigheid. </a:t>
            </a:r>
          </a:p>
          <a:p>
            <a:pPr eaLnBrk="1" hangingPunct="1">
              <a:lnSpc>
                <a:spcPct val="80000"/>
              </a:lnSpc>
              <a:defRPr/>
            </a:pPr>
            <a:r>
              <a:rPr lang="nl-NL" sz="1600" dirty="0">
                <a:solidFill>
                  <a:schemeClr val="tx1"/>
                </a:solidFill>
              </a:rPr>
              <a:t>Dan </a:t>
            </a:r>
            <a:r>
              <a:rPr lang="nl-NL" sz="1600" b="1" dirty="0">
                <a:solidFill>
                  <a:schemeClr val="tx1"/>
                </a:solidFill>
              </a:rPr>
              <a:t>mag</a:t>
            </a:r>
            <a:r>
              <a:rPr lang="nl-NL" sz="1600" dirty="0">
                <a:solidFill>
                  <a:schemeClr val="tx1"/>
                </a:solidFill>
              </a:rPr>
              <a:t> je het S.E. inhalen</a:t>
            </a:r>
          </a:p>
          <a:p>
            <a:pPr eaLnBrk="1" hangingPunct="1">
              <a:lnSpc>
                <a:spcPct val="80000"/>
              </a:lnSpc>
              <a:defRPr/>
            </a:pPr>
            <a:r>
              <a:rPr lang="nl-NL" sz="1600" dirty="0">
                <a:solidFill>
                  <a:schemeClr val="tx1"/>
                </a:solidFill>
              </a:rPr>
              <a:t>Inhalen op afspraak met docent van gemiste vak</a:t>
            </a:r>
          </a:p>
          <a:p>
            <a:pPr eaLnBrk="1" hangingPunct="1">
              <a:lnSpc>
                <a:spcPct val="80000"/>
              </a:lnSpc>
              <a:defRPr/>
            </a:pPr>
            <a:endParaRPr lang="nl-NL" sz="1600" dirty="0">
              <a:solidFill>
                <a:schemeClr val="tx1"/>
              </a:solidFill>
            </a:endParaRPr>
          </a:p>
          <a:p>
            <a:pPr eaLnBrk="1" hangingPunct="1">
              <a:lnSpc>
                <a:spcPct val="80000"/>
              </a:lnSpc>
              <a:defRPr/>
            </a:pPr>
            <a:endParaRPr lang="nl-NL" sz="1600" dirty="0">
              <a:solidFill>
                <a:schemeClr val="tx1"/>
              </a:solidFill>
            </a:endParaRPr>
          </a:p>
          <a:p>
            <a:pPr eaLnBrk="1" hangingPunct="1">
              <a:lnSpc>
                <a:spcPct val="80000"/>
              </a:lnSpc>
              <a:defRPr/>
            </a:pPr>
            <a:r>
              <a:rPr lang="nl-NL" sz="1600" b="1" dirty="0">
                <a:solidFill>
                  <a:schemeClr val="tx1"/>
                </a:solidFill>
              </a:rPr>
              <a:t>Niet bellen, geen brief</a:t>
            </a:r>
          </a:p>
          <a:p>
            <a:pPr marL="0" indent="0" eaLnBrk="1" hangingPunct="1">
              <a:lnSpc>
                <a:spcPct val="80000"/>
              </a:lnSpc>
              <a:buFontTx/>
              <a:buNone/>
              <a:defRPr/>
            </a:pPr>
            <a:r>
              <a:rPr lang="nl-NL" sz="1600" dirty="0">
                <a:solidFill>
                  <a:schemeClr val="tx1"/>
                </a:solidFill>
              </a:rPr>
              <a:t>De docent en de leerling vullen een formulier in (onregelmatigheid tijdens een examen) De examencommissie neemt een besluit (</a:t>
            </a:r>
            <a:r>
              <a:rPr lang="nl-NL" sz="1600" b="1" dirty="0">
                <a:solidFill>
                  <a:schemeClr val="tx1"/>
                </a:solidFill>
              </a:rPr>
              <a:t>maken of 1,0</a:t>
            </a:r>
            <a:r>
              <a:rPr lang="nl-NL" sz="1600" dirty="0">
                <a:solidFill>
                  <a:schemeClr val="tx1"/>
                </a:solidFill>
              </a:rPr>
              <a:t>)</a:t>
            </a:r>
          </a:p>
          <a:p>
            <a:pPr marL="0" indent="0" eaLnBrk="1" hangingPunct="1">
              <a:lnSpc>
                <a:spcPct val="80000"/>
              </a:lnSpc>
              <a:buFontTx/>
              <a:buNone/>
              <a:defRPr/>
            </a:pPr>
            <a:endParaRPr lang="nl-NL" sz="1600" dirty="0">
              <a:solidFill>
                <a:schemeClr val="tx1"/>
              </a:solidFill>
            </a:endParaRPr>
          </a:p>
          <a:p>
            <a:pPr eaLnBrk="1" hangingPunct="1">
              <a:lnSpc>
                <a:spcPct val="80000"/>
              </a:lnSpc>
              <a:defRPr/>
            </a:pPr>
            <a:r>
              <a:rPr lang="nl-NL" sz="1600" i="1" dirty="0">
                <a:solidFill>
                  <a:schemeClr val="tx1"/>
                </a:solidFill>
              </a:rPr>
              <a:t>LET OP! Het moeten maken van een theorie- of praktijkexamen CBR is geen geldig excuus om een SE of andere toets te missen.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CE4C1D5-C5B0-4F73-B511-EDC9437D308D}"/>
              </a:ext>
            </a:extLst>
          </p:cNvPr>
          <p:cNvSpPr>
            <a:spLocks noGrp="1" noChangeArrowheads="1"/>
          </p:cNvSpPr>
          <p:nvPr>
            <p:ph type="title"/>
          </p:nvPr>
        </p:nvSpPr>
        <p:spPr>
          <a:xfrm>
            <a:off x="457200" y="601726"/>
            <a:ext cx="8229600" cy="584835"/>
          </a:xfrm>
        </p:spPr>
        <p:txBody>
          <a:bodyPr/>
          <a:lstStyle/>
          <a:p>
            <a:pPr eaLnBrk="1" hangingPunct="1"/>
            <a:r>
              <a:rPr lang="nl-NL" altLang="nl-NL" sz="3600" dirty="0"/>
              <a:t>Te laat komen bij een schoolexamen</a:t>
            </a:r>
          </a:p>
        </p:txBody>
      </p:sp>
      <p:sp>
        <p:nvSpPr>
          <p:cNvPr id="19459" name="Rectangle 3">
            <a:extLst>
              <a:ext uri="{FF2B5EF4-FFF2-40B4-BE49-F238E27FC236}">
                <a16:creationId xmlns:a16="http://schemas.microsoft.com/office/drawing/2014/main" id="{1E176BEB-216A-43F9-9A0E-6FD4FF2A5A66}"/>
              </a:ext>
            </a:extLst>
          </p:cNvPr>
          <p:cNvSpPr>
            <a:spLocks noGrp="1" noChangeArrowheads="1"/>
          </p:cNvSpPr>
          <p:nvPr>
            <p:ph type="body" idx="1"/>
          </p:nvPr>
        </p:nvSpPr>
        <p:spPr>
          <a:xfrm>
            <a:off x="614681" y="1998606"/>
            <a:ext cx="8072119" cy="2666564"/>
          </a:xfrm>
        </p:spPr>
        <p:txBody>
          <a:bodyPr/>
          <a:lstStyle/>
          <a:p>
            <a:pPr marL="0" indent="0" eaLnBrk="1" hangingPunct="1">
              <a:lnSpc>
                <a:spcPct val="80000"/>
              </a:lnSpc>
              <a:buNone/>
            </a:pPr>
            <a:r>
              <a:rPr lang="nl-NL" altLang="nl-NL" sz="2000" b="1" dirty="0">
                <a:solidFill>
                  <a:schemeClr val="tx1"/>
                </a:solidFill>
              </a:rPr>
              <a:t>Te laat bij een schriftelijk of digitaal SE:</a:t>
            </a:r>
          </a:p>
          <a:p>
            <a:pPr eaLnBrk="1" hangingPunct="1">
              <a:lnSpc>
                <a:spcPct val="80000"/>
              </a:lnSpc>
            </a:pPr>
            <a:endParaRPr lang="nl-NL" altLang="nl-NL" sz="2000" b="1" dirty="0">
              <a:solidFill>
                <a:schemeClr val="tx1"/>
              </a:solidFill>
            </a:endParaRPr>
          </a:p>
          <a:p>
            <a:pPr eaLnBrk="1" hangingPunct="1">
              <a:lnSpc>
                <a:spcPct val="80000"/>
              </a:lnSpc>
            </a:pPr>
            <a:r>
              <a:rPr lang="nl-NL" altLang="nl-NL" sz="2000" i="1" dirty="0">
                <a:solidFill>
                  <a:schemeClr val="tx1"/>
                </a:solidFill>
              </a:rPr>
              <a:t>Tot max. 30 minuten later mag je nog naar binnen, maar je krijgt </a:t>
            </a:r>
            <a:r>
              <a:rPr lang="nl-NL" altLang="nl-NL" sz="2000" i="1" u="sng" dirty="0">
                <a:solidFill>
                  <a:schemeClr val="tx1"/>
                </a:solidFill>
              </a:rPr>
              <a:t>geen</a:t>
            </a:r>
            <a:r>
              <a:rPr lang="nl-NL" altLang="nl-NL" sz="2000" i="1" dirty="0">
                <a:solidFill>
                  <a:schemeClr val="tx1"/>
                </a:solidFill>
              </a:rPr>
              <a:t> extra tijd </a:t>
            </a:r>
          </a:p>
          <a:p>
            <a:pPr eaLnBrk="1" hangingPunct="1">
              <a:lnSpc>
                <a:spcPct val="80000"/>
              </a:lnSpc>
            </a:pPr>
            <a:endParaRPr lang="nl-NL" altLang="nl-NL" sz="2000" b="1" dirty="0">
              <a:solidFill>
                <a:schemeClr val="tx1"/>
              </a:solidFill>
            </a:endParaRPr>
          </a:p>
          <a:p>
            <a:pPr eaLnBrk="1" hangingPunct="1">
              <a:lnSpc>
                <a:spcPct val="80000"/>
              </a:lnSpc>
            </a:pPr>
            <a:endParaRPr lang="nl-NL" altLang="nl-NL" sz="2000" b="1" dirty="0">
              <a:solidFill>
                <a:schemeClr val="tx1"/>
              </a:solidFill>
            </a:endParaRPr>
          </a:p>
          <a:p>
            <a:pPr eaLnBrk="1" hangingPunct="1">
              <a:lnSpc>
                <a:spcPct val="80000"/>
              </a:lnSpc>
            </a:pPr>
            <a:r>
              <a:rPr lang="nl-NL" altLang="nl-NL" sz="2000" b="1" dirty="0">
                <a:solidFill>
                  <a:schemeClr val="tx1"/>
                </a:solidFill>
              </a:rPr>
              <a:t>Reden: brug open, trein of bus is er niet, wekker stuk, moeder heeft me niet geroepen, lekke band ....</a:t>
            </a:r>
          </a:p>
          <a:p>
            <a:pPr eaLnBrk="1" hangingPunct="1">
              <a:lnSpc>
                <a:spcPct val="80000"/>
              </a:lnSpc>
            </a:pPr>
            <a:endParaRPr lang="nl-NL" altLang="nl-NL" sz="2000" b="1" dirty="0">
              <a:solidFill>
                <a:schemeClr val="tx1"/>
              </a:solidFill>
            </a:endParaRPr>
          </a:p>
          <a:p>
            <a:pPr eaLnBrk="1" hangingPunct="1">
              <a:lnSpc>
                <a:spcPct val="80000"/>
              </a:lnSpc>
            </a:pPr>
            <a:r>
              <a:rPr lang="nl-NL" altLang="nl-NL" sz="2000" b="1" dirty="0">
                <a:solidFill>
                  <a:schemeClr val="tx1"/>
                </a:solidFill>
              </a:rPr>
              <a:t>Ook nu weer: het formulier (maken of 1,0)</a:t>
            </a:r>
          </a:p>
        </p:txBody>
      </p:sp>
    </p:spTree>
  </p:cSld>
  <p:clrMapOvr>
    <a:masterClrMapping/>
  </p:clrMapOvr>
</p:sld>
</file>

<file path=ppt/theme/theme1.xml><?xml version="1.0" encoding="utf-8"?>
<a:theme xmlns:a="http://schemas.openxmlformats.org/drawingml/2006/main" name="Kantoorthema">
  <a:themeElements>
    <a:clrScheme name="Compaen - magenta">
      <a:dk1>
        <a:srgbClr val="000000"/>
      </a:dk1>
      <a:lt1>
        <a:srgbClr val="FFFFFF"/>
      </a:lt1>
      <a:dk2>
        <a:srgbClr val="44546A"/>
      </a:dk2>
      <a:lt2>
        <a:srgbClr val="E7E6E6"/>
      </a:lt2>
      <a:accent1>
        <a:srgbClr val="144092"/>
      </a:accent1>
      <a:accent2>
        <a:srgbClr val="018663"/>
      </a:accent2>
      <a:accent3>
        <a:srgbClr val="F19201"/>
      </a:accent3>
      <a:accent4>
        <a:srgbClr val="E51B72"/>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149A109F04940B705B7BD4C86419C" ma:contentTypeVersion="14" ma:contentTypeDescription="Create a new document." ma:contentTypeScope="" ma:versionID="e66adce568a866a499d6b47ea83f808a">
  <xsd:schema xmlns:xsd="http://www.w3.org/2001/XMLSchema" xmlns:xs="http://www.w3.org/2001/XMLSchema" xmlns:p="http://schemas.microsoft.com/office/2006/metadata/properties" xmlns:ns3="311685b4-3098-4462-b3a8-ff6837c66161" xmlns:ns4="671511c6-235a-4d11-8672-3d378e862232" targetNamespace="http://schemas.microsoft.com/office/2006/metadata/properties" ma:root="true" ma:fieldsID="baa3c5c05e3175f4b0c889d489128e67" ns3:_="" ns4:_="">
    <xsd:import namespace="311685b4-3098-4462-b3a8-ff6837c66161"/>
    <xsd:import namespace="671511c6-235a-4d11-8672-3d378e8622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OCR" minOccurs="0"/>
                <xsd:element ref="ns3:MediaServiceSearchPropertie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685b4-3098-4462-b3a8-ff6837c66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1511c6-235a-4d11-8672-3d378e8622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4AF0C7-1F52-4BA6-9BCC-A0002895E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685b4-3098-4462-b3a8-ff6837c66161"/>
    <ds:schemaRef ds:uri="671511c6-235a-4d11-8672-3d378e8622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EB231E-E7CD-4CB1-A046-4E8CA728E6A3}">
  <ds:schemaRefs>
    <ds:schemaRef ds:uri="http://schemas.microsoft.com/sharepoint/v3/contenttype/forms"/>
  </ds:schemaRefs>
</ds:datastoreItem>
</file>

<file path=customXml/itemProps3.xml><?xml version="1.0" encoding="utf-8"?>
<ds:datastoreItem xmlns:ds="http://schemas.openxmlformats.org/officeDocument/2006/customXml" ds:itemID="{0D48982E-27A3-47E7-A895-31EC64F46FC0}">
  <ds:schemaRefs>
    <ds:schemaRef ds:uri="http://schemas.microsoft.com/office/2006/documentManagement/types"/>
    <ds:schemaRef ds:uri="http://purl.org/dc/terms/"/>
    <ds:schemaRef ds:uri="http://purl.org/dc/elements/1.1/"/>
    <ds:schemaRef ds:uri="http://www.w3.org/XML/1998/namespace"/>
    <ds:schemaRef ds:uri="311685b4-3098-4462-b3a8-ff6837c6616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671511c6-235a-4d11-8672-3d378e862232"/>
  </ds:schemaRefs>
</ds:datastoreItem>
</file>

<file path=docProps/app.xml><?xml version="1.0" encoding="utf-8"?>
<Properties xmlns="http://schemas.openxmlformats.org/officeDocument/2006/extended-properties" xmlns:vt="http://schemas.openxmlformats.org/officeDocument/2006/docPropsVTypes">
  <Template>Office Theme</Template>
  <TotalTime>107</TotalTime>
  <Words>1410</Words>
  <Application>Microsoft Office PowerPoint</Application>
  <PresentationFormat>Diavoorstelling (4:3)</PresentationFormat>
  <Paragraphs>161</Paragraphs>
  <Slides>20</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Wingdings</vt:lpstr>
      <vt:lpstr>Kantoorthema</vt:lpstr>
      <vt:lpstr>PowerPoint-presentatie</vt:lpstr>
      <vt:lpstr>PowerPoint-presentatie</vt:lpstr>
      <vt:lpstr>Bovenbouw vmbo</vt:lpstr>
      <vt:lpstr>PowerPoint-presentatie</vt:lpstr>
      <vt:lpstr>Schoolexamen  Start PTA van de AVO-vakken in leerjaar 4 Drie periodes, telkens afgesloten met een schoolexamenweek: </vt:lpstr>
      <vt:lpstr>Het Centraal Schriftelijk Praktisch Examen (CSPE) en het Centrale Eindexamen (CE)  Starten na de meivakantie  Belangrijke data:  - 11 juni 2025 1e uitslag  - Vanaf 16 juni 2025 zijn de herkansingen  - 1juli 2e uitslag (na herkansing)  3 juli diploma-uitreiking </vt:lpstr>
      <vt:lpstr>PowerPoint-presentatie</vt:lpstr>
      <vt:lpstr>Missen van een schoolexamen</vt:lpstr>
      <vt:lpstr>Te laat komen bij een schoolexamen</vt:lpstr>
      <vt:lpstr>Op het diploma</vt:lpstr>
      <vt:lpstr>Weging profielvak</vt:lpstr>
      <vt:lpstr>Beroepsgericht keuzevak (P.T.A.)</vt:lpstr>
      <vt:lpstr>PowerPoint-presentatie</vt:lpstr>
      <vt:lpstr>Gezakt of Geslaagd: B  </vt:lpstr>
      <vt:lpstr>Voorbeelden gezakt</vt:lpstr>
      <vt:lpstr>Voorbeelden Geslaagd</vt:lpstr>
      <vt:lpstr>Decaan &amp; LOB-coördinator BBB:</vt:lpstr>
      <vt:lpstr>LOB in de vierde klas</vt:lpstr>
      <vt:lpstr>Belangrijke data LOB: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Remco Nadort</dc:creator>
  <cp:lastModifiedBy>Joris van Loo</cp:lastModifiedBy>
  <cp:revision>15</cp:revision>
  <cp:lastPrinted>2022-11-30T08:57:51Z</cp:lastPrinted>
  <dcterms:created xsi:type="dcterms:W3CDTF">2022-11-29T11:39:29Z</dcterms:created>
  <dcterms:modified xsi:type="dcterms:W3CDTF">2024-09-05T12:37:12Z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0x010100DAA149A109F04940B705B7BD4C86419C</vt:lpwstr>
  </property>
  <property fmtid="{D5CDD505-2E9C-101B-9397-08002B2CF9AE}" pid="3" name="MSIP_Label_f3e6dba3-42c1-475e-beed-5d52002941fd_Enabled">
    <vt:lpwstr>true</vt:lpwstr>
  </property>
  <property fmtid="{D5CDD505-2E9C-101B-9397-08002B2CF9AE}" pid="4" name="MSIP_Label_f3e6dba3-42c1-475e-beed-5d52002941fd_SetDate">
    <vt:lpwstr>2024-09-05T11:03:21Z</vt:lpwstr>
  </property>
  <property fmtid="{D5CDD505-2E9C-101B-9397-08002B2CF9AE}" pid="5" name="MSIP_Label_f3e6dba3-42c1-475e-beed-5d52002941fd_Method">
    <vt:lpwstr>Standard</vt:lpwstr>
  </property>
  <property fmtid="{D5CDD505-2E9C-101B-9397-08002B2CF9AE}" pid="6" name="MSIP_Label_f3e6dba3-42c1-475e-beed-5d52002941fd_Name">
    <vt:lpwstr>Openbaar</vt:lpwstr>
  </property>
  <property fmtid="{D5CDD505-2E9C-101B-9397-08002B2CF9AE}" pid="7" name="MSIP_Label_f3e6dba3-42c1-475e-beed-5d52002941fd_SiteId">
    <vt:lpwstr>5b83389b-52c3-41b5-a90c-45ceabd80c71</vt:lpwstr>
  </property>
  <property fmtid="{D5CDD505-2E9C-101B-9397-08002B2CF9AE}" pid="8" name="MSIP_Label_f3e6dba3-42c1-475e-beed-5d52002941fd_ActionId">
    <vt:lpwstr>3acb8544-9303-4237-a5db-ca32f1a8796c</vt:lpwstr>
  </property>
  <property fmtid="{D5CDD505-2E9C-101B-9397-08002B2CF9AE}" pid="9" name="MSIP_Label_f3e6dba3-42c1-475e-beed-5d52002941fd_ContentBits">
    <vt:lpwstr>0</vt:lpwstr>
  </property>
</Properties>
</file>