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6" r:id="rId5"/>
    <p:sldId id="285" r:id="rId6"/>
    <p:sldId id="286" r:id="rId7"/>
    <p:sldId id="266" r:id="rId8"/>
    <p:sldId id="267" r:id="rId9"/>
    <p:sldId id="263" r:id="rId10"/>
    <p:sldId id="264" r:id="rId11"/>
    <p:sldId id="261" r:id="rId12"/>
    <p:sldId id="265" r:id="rId13"/>
    <p:sldId id="277" r:id="rId14"/>
    <p:sldId id="280" r:id="rId15"/>
    <p:sldId id="281" r:id="rId16"/>
    <p:sldId id="282" r:id="rId17"/>
    <p:sldId id="283" r:id="rId18"/>
    <p:sldId id="269" r:id="rId19"/>
    <p:sldId id="30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4"/>
    <p:restoredTop sz="94680"/>
  </p:normalViewPr>
  <p:slideViewPr>
    <p:cSldViewPr snapToGrid="0">
      <p:cViewPr varScale="1">
        <p:scale>
          <a:sx n="78" d="100"/>
          <a:sy n="78" d="100"/>
        </p:scale>
        <p:origin x="206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s van Loo" userId="fe60f0b0-2543-42c9-96fc-053b7e3d2f84" providerId="ADAL" clId="{B8C43B23-1120-4F23-B613-D4BC27900F45}"/>
    <pc:docChg chg="custSel modSld">
      <pc:chgData name="Joris van Loo" userId="fe60f0b0-2543-42c9-96fc-053b7e3d2f84" providerId="ADAL" clId="{B8C43B23-1120-4F23-B613-D4BC27900F45}" dt="2024-09-05T12:32:41.086" v="318" actId="20577"/>
      <pc:docMkLst>
        <pc:docMk/>
      </pc:docMkLst>
      <pc:sldChg chg="modSp mod">
        <pc:chgData name="Joris van Loo" userId="fe60f0b0-2543-42c9-96fc-053b7e3d2f84" providerId="ADAL" clId="{B8C43B23-1120-4F23-B613-D4BC27900F45}" dt="2024-09-05T12:29:51.108" v="317" actId="20577"/>
        <pc:sldMkLst>
          <pc:docMk/>
          <pc:sldMk cId="0" sldId="261"/>
        </pc:sldMkLst>
        <pc:spChg chg="mod">
          <ac:chgData name="Joris van Loo" userId="fe60f0b0-2543-42c9-96fc-053b7e3d2f84" providerId="ADAL" clId="{B8C43B23-1120-4F23-B613-D4BC27900F45}" dt="2024-09-05T12:28:46.146" v="276" actId="207"/>
          <ac:spMkLst>
            <pc:docMk/>
            <pc:sldMk cId="0" sldId="261"/>
            <ac:spMk id="2" creationId="{00000000-0000-0000-0000-000000000000}"/>
          </ac:spMkLst>
        </pc:spChg>
        <pc:spChg chg="mod">
          <ac:chgData name="Joris van Loo" userId="fe60f0b0-2543-42c9-96fc-053b7e3d2f84" providerId="ADAL" clId="{B8C43B23-1120-4F23-B613-D4BC27900F45}" dt="2024-09-05T12:29:51.108" v="317" actId="20577"/>
          <ac:spMkLst>
            <pc:docMk/>
            <pc:sldMk cId="0" sldId="261"/>
            <ac:spMk id="5" creationId="{00000000-0000-0000-0000-000000000000}"/>
          </ac:spMkLst>
        </pc:spChg>
      </pc:sldChg>
      <pc:sldChg chg="modSp mod">
        <pc:chgData name="Joris van Loo" userId="fe60f0b0-2543-42c9-96fc-053b7e3d2f84" providerId="ADAL" clId="{B8C43B23-1120-4F23-B613-D4BC27900F45}" dt="2024-09-05T12:27:45.553" v="275" actId="20577"/>
        <pc:sldMkLst>
          <pc:docMk/>
          <pc:sldMk cId="0" sldId="264"/>
        </pc:sldMkLst>
        <pc:spChg chg="mod">
          <ac:chgData name="Joris van Loo" userId="fe60f0b0-2543-42c9-96fc-053b7e3d2f84" providerId="ADAL" clId="{B8C43B23-1120-4F23-B613-D4BC27900F45}" dt="2024-09-05T12:27:45.553" v="275" actId="20577"/>
          <ac:spMkLst>
            <pc:docMk/>
            <pc:sldMk cId="0" sldId="264"/>
            <ac:spMk id="19459" creationId="{1E176BEB-216A-43F9-9A0E-6FD4FF2A5A66}"/>
          </ac:spMkLst>
        </pc:spChg>
      </pc:sldChg>
      <pc:sldChg chg="modSp mod">
        <pc:chgData name="Joris van Loo" userId="fe60f0b0-2543-42c9-96fc-053b7e3d2f84" providerId="ADAL" clId="{B8C43B23-1120-4F23-B613-D4BC27900F45}" dt="2024-09-05T12:26:49.139" v="258" actId="6549"/>
        <pc:sldMkLst>
          <pc:docMk/>
          <pc:sldMk cId="0" sldId="266"/>
        </pc:sldMkLst>
        <pc:spChg chg="mod">
          <ac:chgData name="Joris van Loo" userId="fe60f0b0-2543-42c9-96fc-053b7e3d2f84" providerId="ADAL" clId="{B8C43B23-1120-4F23-B613-D4BC27900F45}" dt="2024-09-05T12:26:49.139" v="258" actId="6549"/>
          <ac:spMkLst>
            <pc:docMk/>
            <pc:sldMk cId="0" sldId="266"/>
            <ac:spMk id="3" creationId="{00000000-0000-0000-0000-000000000000}"/>
          </ac:spMkLst>
        </pc:spChg>
      </pc:sldChg>
      <pc:sldChg chg="modSp mod">
        <pc:chgData name="Joris van Loo" userId="fe60f0b0-2543-42c9-96fc-053b7e3d2f84" providerId="ADAL" clId="{B8C43B23-1120-4F23-B613-D4BC27900F45}" dt="2024-09-05T12:32:41.086" v="318" actId="20577"/>
        <pc:sldMkLst>
          <pc:docMk/>
          <pc:sldMk cId="4069932485" sldId="282"/>
        </pc:sldMkLst>
        <pc:spChg chg="mod">
          <ac:chgData name="Joris van Loo" userId="fe60f0b0-2543-42c9-96fc-053b7e3d2f84" providerId="ADAL" clId="{B8C43B23-1120-4F23-B613-D4BC27900F45}" dt="2024-09-05T12:32:41.086" v="318" actId="20577"/>
          <ac:spMkLst>
            <pc:docMk/>
            <pc:sldMk cId="4069932485" sldId="282"/>
            <ac:spMk id="3" creationId="{00000000-0000-0000-0000-000000000000}"/>
          </ac:spMkLst>
        </pc:spChg>
      </pc:sldChg>
      <pc:sldChg chg="modSp mod">
        <pc:chgData name="Joris van Loo" userId="fe60f0b0-2543-42c9-96fc-053b7e3d2f84" providerId="ADAL" clId="{B8C43B23-1120-4F23-B613-D4BC27900F45}" dt="2024-09-05T12:24:58.493" v="15" actId="20577"/>
        <pc:sldMkLst>
          <pc:docMk/>
          <pc:sldMk cId="1159279150" sldId="285"/>
        </pc:sldMkLst>
        <pc:spChg chg="mod">
          <ac:chgData name="Joris van Loo" userId="fe60f0b0-2543-42c9-96fc-053b7e3d2f84" providerId="ADAL" clId="{B8C43B23-1120-4F23-B613-D4BC27900F45}" dt="2024-09-05T12:24:58.493" v="15" actId="20577"/>
          <ac:spMkLst>
            <pc:docMk/>
            <pc:sldMk cId="1159279150" sldId="285"/>
            <ac:spMk id="3" creationId="{12E29433-4628-44A0-9AED-4086627FD6A2}"/>
          </ac:spMkLst>
        </pc:spChg>
      </pc:sldChg>
      <pc:sldChg chg="modSp mod">
        <pc:chgData name="Joris van Loo" userId="fe60f0b0-2543-42c9-96fc-053b7e3d2f84" providerId="ADAL" clId="{B8C43B23-1120-4F23-B613-D4BC27900F45}" dt="2024-09-05T12:25:14.330" v="21" actId="20577"/>
        <pc:sldMkLst>
          <pc:docMk/>
          <pc:sldMk cId="684553006" sldId="286"/>
        </pc:sldMkLst>
        <pc:spChg chg="mod">
          <ac:chgData name="Joris van Loo" userId="fe60f0b0-2543-42c9-96fc-053b7e3d2f84" providerId="ADAL" clId="{B8C43B23-1120-4F23-B613-D4BC27900F45}" dt="2024-09-05T12:25:14.330" v="21" actId="20577"/>
          <ac:spMkLst>
            <pc:docMk/>
            <pc:sldMk cId="684553006" sldId="286"/>
            <ac:spMk id="3" creationId="{871A278E-9591-4EB9-A08E-B40E065024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77D06D-30EF-4475-AAD0-9D6109685D3B}" type="datetimeFigureOut">
              <a:rPr lang="nl-NL" smtClean="0"/>
              <a:t>5-9-2024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E577F-894B-4010-A95D-1B18695B7953}" type="slidenum">
              <a:rPr lang="nl-NL" smtClean="0"/>
              <a:t>‹nr.›</a:t>
            </a:fld>
            <a:endParaRPr lang="nl-NL"/>
          </a:p>
        </p:txBody>
      </p:sp>
    </p:spTree>
    <p:extLst>
      <p:ext uri="{BB962C8B-B14F-4D97-AF65-F5344CB8AC3E}">
        <p14:creationId xmlns:p14="http://schemas.microsoft.com/office/powerpoint/2010/main" val="252162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06775" y="849313"/>
            <a:ext cx="3059113" cy="2293937"/>
          </a:xfrm>
          <a:prstGeom prst="rect">
            <a:avLst/>
          </a:prstGeom>
          <a:noFill/>
          <a:ln w="12700">
            <a:solidFill>
              <a:prstClr val="black"/>
            </a:solidFill>
          </a:ln>
        </p:spPr>
      </p:sp>
      <p:sp>
        <p:nvSpPr>
          <p:cNvPr id="3" name="Tijdelijke aanduiding voor notities 2"/>
          <p:cNvSpPr>
            <a:spLocks noGrp="1"/>
          </p:cNvSpPr>
          <p:nvPr>
            <p:ph type="body" idx="1"/>
          </p:nvPr>
        </p:nvSpPr>
        <p:spPr>
          <a:xfrm>
            <a:off x="987425" y="3271838"/>
            <a:ext cx="7897813" cy="2676525"/>
          </a:xfrm>
          <a:prstGeom prst="rect">
            <a:avLst/>
          </a:prstGeom>
        </p:spPr>
        <p:txBody>
          <a:bodyPr/>
          <a:lstStyle/>
          <a:p>
            <a:r>
              <a:rPr lang="nl-NL" dirty="0"/>
              <a:t>Decaan kan naast de mentor gesprekken voeren met de leerling over vervolgopleidingen.</a:t>
            </a:r>
          </a:p>
          <a:p>
            <a:r>
              <a:rPr lang="nl-NL" dirty="0"/>
              <a:t>Gedurende het schooljaar organiseert Compaen een aantal LOB-activiteiten, zoals Over de Streep, de beroepenmarkt op het Trias, de sollicitatietraining. </a:t>
            </a:r>
          </a:p>
          <a:p>
            <a:r>
              <a:rPr lang="nl-NL" dirty="0"/>
              <a:t>De decaan ondersteunt de mentoren met de LOB-lessen die tijdens de mentoruren worden gegeven. </a:t>
            </a:r>
          </a:p>
        </p:txBody>
      </p:sp>
    </p:spTree>
    <p:extLst>
      <p:ext uri="{BB962C8B-B14F-4D97-AF65-F5344CB8AC3E}">
        <p14:creationId xmlns:p14="http://schemas.microsoft.com/office/powerpoint/2010/main" val="338219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06775" y="849313"/>
            <a:ext cx="3059113" cy="2293937"/>
          </a:xfrm>
          <a:prstGeom prst="rect">
            <a:avLst/>
          </a:prstGeom>
          <a:noFill/>
          <a:ln w="12700">
            <a:solidFill>
              <a:prstClr val="black"/>
            </a:solidFill>
          </a:ln>
        </p:spPr>
      </p:sp>
      <p:sp>
        <p:nvSpPr>
          <p:cNvPr id="3" name="Tijdelijke aanduiding voor notities 2"/>
          <p:cNvSpPr>
            <a:spLocks noGrp="1"/>
          </p:cNvSpPr>
          <p:nvPr>
            <p:ph type="body" idx="1"/>
          </p:nvPr>
        </p:nvSpPr>
        <p:spPr>
          <a:xfrm>
            <a:off x="987425" y="3271838"/>
            <a:ext cx="7897813" cy="2676525"/>
          </a:xfrm>
          <a:prstGeom prst="rect">
            <a:avLst/>
          </a:prstGeom>
        </p:spPr>
        <p:txBody>
          <a:bodyPr/>
          <a:lstStyle/>
          <a:p>
            <a:r>
              <a:rPr lang="nl-NL" dirty="0"/>
              <a:t>Gedurende het schooljaar volgen de leerlingen LOB lessen. Hierin gaan ze aan de slag met hun eigen loopbaan. Naast deze lessen moeten de leerlingen een aantal verplichte LOB-activiteiten bijwonen of uitvoeren. Deze worden ook afgetoetst volgens het PTA van LOB. Alle opdrachten en activiteiten die de leerlingen maken of bijwonen leggen zij vast in hun eigen portfolio. We maken gebruik van het portfolio in Magister. Vraagt u maar eens aan uw zoon of dochter om het te laten zien. </a:t>
            </a:r>
          </a:p>
          <a:p>
            <a:r>
              <a:rPr lang="nl-NL" dirty="0"/>
              <a:t>Leerlingen voeren regelmatig een LOB-gesprek met hun mentor. Hierin kan hij of zij vertellen wat hij gedaan heeft </a:t>
            </a:r>
            <a:r>
              <a:rPr lang="nl-NL" dirty="0" err="1"/>
              <a:t>mbt</a:t>
            </a:r>
            <a:r>
              <a:rPr lang="nl-NL" dirty="0"/>
              <a:t> LOB.</a:t>
            </a:r>
          </a:p>
          <a:p>
            <a:r>
              <a:rPr lang="nl-NL" dirty="0"/>
              <a:t>Bij de decaan kan een leerling terecht als hij of zij vragen heeft over LOB, over vervolgopleidingen of bijvoorbeeld voor een beroepsinteressetest. </a:t>
            </a:r>
          </a:p>
          <a:p>
            <a:r>
              <a:rPr lang="nl-NL" dirty="0"/>
              <a:t>Mentor is 1</a:t>
            </a:r>
            <a:r>
              <a:rPr lang="nl-NL" baseline="30000" dirty="0"/>
              <a:t>e</a:t>
            </a:r>
            <a:r>
              <a:rPr lang="nl-NL" dirty="0"/>
              <a:t> aanspreekpunt, decaan is 2</a:t>
            </a:r>
            <a:r>
              <a:rPr lang="nl-NL" baseline="30000" dirty="0"/>
              <a:t>e</a:t>
            </a:r>
            <a:r>
              <a:rPr lang="nl-NL" dirty="0"/>
              <a:t> </a:t>
            </a:r>
            <a:r>
              <a:rPr lang="nl-NL" dirty="0" err="1"/>
              <a:t>lijns</a:t>
            </a:r>
            <a:r>
              <a:rPr lang="nl-NL" dirty="0"/>
              <a:t>. </a:t>
            </a:r>
          </a:p>
        </p:txBody>
      </p:sp>
    </p:spTree>
    <p:extLst>
      <p:ext uri="{BB962C8B-B14F-4D97-AF65-F5344CB8AC3E}">
        <p14:creationId xmlns:p14="http://schemas.microsoft.com/office/powerpoint/2010/main" val="183765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406775" y="849313"/>
            <a:ext cx="3059113" cy="2293937"/>
          </a:xfrm>
          <a:prstGeom prst="rect">
            <a:avLst/>
          </a:prstGeom>
          <a:noFill/>
          <a:ln w="12700">
            <a:solidFill>
              <a:prstClr val="black"/>
            </a:solidFill>
          </a:ln>
        </p:spPr>
      </p:sp>
      <p:sp>
        <p:nvSpPr>
          <p:cNvPr id="3" name="Tijdelijke aanduiding voor notities 2"/>
          <p:cNvSpPr>
            <a:spLocks noGrp="1"/>
          </p:cNvSpPr>
          <p:nvPr>
            <p:ph type="body" idx="1"/>
          </p:nvPr>
        </p:nvSpPr>
        <p:spPr>
          <a:xfrm>
            <a:off x="987425" y="3271838"/>
            <a:ext cx="7897813" cy="2676525"/>
          </a:xfrm>
          <a:prstGeom prst="rect">
            <a:avLst/>
          </a:prstGeom>
        </p:spPr>
        <p:txBody>
          <a:bodyPr/>
          <a:lstStyle/>
          <a:p>
            <a:r>
              <a:rPr lang="nl-NL" dirty="0"/>
              <a:t>Wij vinden het belangrijk dat ouders betrokken zijn bij het LOB-proces. Naast het feit dat u uw kind thuis kunt begeleiden en helpen bij de zoektocht naar een vervolgopleiding, kent u uw kind waarschijnlijk beter dan wij. Ouderbetrokkenheid staat bij ons dan ook hoog in het vaandel. </a:t>
            </a:r>
          </a:p>
        </p:txBody>
      </p:sp>
    </p:spTree>
    <p:extLst>
      <p:ext uri="{BB962C8B-B14F-4D97-AF65-F5344CB8AC3E}">
        <p14:creationId xmlns:p14="http://schemas.microsoft.com/office/powerpoint/2010/main" val="414890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b="0" i="0">
                <a:latin typeface="Arial" panose="020B0604020202020204" pitchFamily="34" charset="0"/>
              </a:defRPr>
            </a:lvl1pPr>
          </a:lstStyle>
          <a:p>
            <a:r>
              <a:rPr lang="nl-NL" dirty="0"/>
              <a:t>Klik om stijl te bewerken</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b="0" i="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268833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98826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lvl1pPr>
              <a:defRPr b="0" i="0">
                <a:latin typeface="Arial" panose="020B0604020202020204" pitchFamily="34" charset="0"/>
              </a:defRPr>
            </a:lvl1pPr>
          </a:lstStyle>
          <a:p>
            <a:r>
              <a:rPr lang="nl-NL" dirty="0"/>
              <a:t>Klik om stijl te bewerken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196785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00390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235371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b="0" i="0">
                <a:latin typeface="Arial" panose="020B0604020202020204" pitchFamily="34" charset="0"/>
              </a:defRPr>
            </a:lvl1pPr>
          </a:lstStyle>
          <a:p>
            <a:r>
              <a:rPr lang="nl-NL" dirty="0"/>
              <a:t>Klik om stijl te bewerken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b="0" i="0">
                <a:solidFill>
                  <a:schemeClr val="tx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52190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235495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Klikken om de tekststijl van het model te bewerken</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072836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b="0" i="0">
                <a:latin typeface="Arial" panose="020B0604020202020204" pitchFamily="34" charset="0"/>
              </a:defRPr>
            </a:lvl1pPr>
          </a:lstStyle>
          <a:p>
            <a:r>
              <a:rPr lang="nl-NL" dirty="0"/>
              <a:t>Klik om stijl te bewerken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02400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81364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b="0" i="0">
                <a:latin typeface="Arial" panose="020B0604020202020204" pitchFamily="34" charset="0"/>
              </a:defRPr>
            </a:lvl1pPr>
          </a:lstStyle>
          <a:p>
            <a:r>
              <a:rPr lang="nl-NL" dirty="0"/>
              <a:t>Klik om stijl te bewerken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b="0" i="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148506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b="0" i="0">
                <a:latin typeface="Arial" panose="020B0604020202020204" pitchFamily="34" charset="0"/>
              </a:defRPr>
            </a:lvl1pPr>
          </a:lstStyle>
          <a:p>
            <a:r>
              <a:rPr lang="nl-NL" dirty="0"/>
              <a:t>Klik om stijl te bewerken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b="0" i="0">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6403C8C9-D2F5-1D4A-AEFA-B8857B078277}" type="datetimeFigureOut">
              <a:rPr lang="nl-NL" smtClean="0"/>
              <a:pPr/>
              <a:t>5-9-2024</a:t>
            </a:fld>
            <a:endParaRPr lang="nl-NL"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nl-NL"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A98596A9-0F83-814F-85B2-075CA40A5913}" type="slidenum">
              <a:rPr lang="nl-NL" smtClean="0"/>
              <a:pPr/>
              <a:t>‹nr.›</a:t>
            </a:fld>
            <a:endParaRPr lang="nl-NL" dirty="0"/>
          </a:p>
        </p:txBody>
      </p:sp>
    </p:spTree>
    <p:extLst>
      <p:ext uri="{BB962C8B-B14F-4D97-AF65-F5344CB8AC3E}">
        <p14:creationId xmlns:p14="http://schemas.microsoft.com/office/powerpoint/2010/main" val="3349472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descr="Afbeelding met tekst, persoon, menigte&#10;&#10;Automatisch gegenereerde beschrijving">
            <a:extLst>
              <a:ext uri="{FF2B5EF4-FFF2-40B4-BE49-F238E27FC236}">
                <a16:creationId xmlns:a16="http://schemas.microsoft.com/office/drawing/2014/main" id="{BC72CFBD-2422-2BF8-CCF1-1C2C4B5619D5}"/>
              </a:ext>
            </a:extLst>
          </p:cNvPr>
          <p:cNvPicPr>
            <a:picLocks noChangeAspect="1"/>
          </p:cNvPicPr>
          <p:nvPr userDrawn="1"/>
        </p:nvPicPr>
        <p:blipFill>
          <a:blip r:embed="rId14"/>
          <a:stretch>
            <a:fillRect/>
          </a:stretch>
        </p:blipFill>
        <p:spPr>
          <a:xfrm>
            <a:off x="0" y="0"/>
            <a:ext cx="0" cy="0"/>
          </a:xfrm>
          <a:prstGeom prst="rect">
            <a:avLst/>
          </a:prstGeom>
        </p:spPr>
      </p:pic>
      <p:pic>
        <p:nvPicPr>
          <p:cNvPr id="10" name="Afbeelding 9">
            <a:extLst>
              <a:ext uri="{FF2B5EF4-FFF2-40B4-BE49-F238E27FC236}">
                <a16:creationId xmlns:a16="http://schemas.microsoft.com/office/drawing/2014/main" id="{75EEF1A9-E831-04B1-CAD0-783CA82C9F53}"/>
              </a:ext>
            </a:extLst>
          </p:cNvPr>
          <p:cNvPicPr>
            <a:picLocks noChangeAspect="1"/>
          </p:cNvPicPr>
          <p:nvPr userDrawn="1"/>
        </p:nvPicPr>
        <p:blipFill>
          <a:blip r:embed="rId15"/>
          <a:srcRect/>
          <a:stretch/>
        </p:blipFill>
        <p:spPr>
          <a:xfrm>
            <a:off x="0" y="0"/>
            <a:ext cx="9144000" cy="6858000"/>
          </a:xfrm>
          <a:prstGeom prst="rect">
            <a:avLst/>
          </a:prstGeom>
        </p:spPr>
      </p:pic>
    </p:spTree>
    <p:extLst>
      <p:ext uri="{BB962C8B-B14F-4D97-AF65-F5344CB8AC3E}">
        <p14:creationId xmlns:p14="http://schemas.microsoft.com/office/powerpoint/2010/main" val="2501931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i.meeuwsen@compaenvmbo.n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68BE14D-6F6F-6F76-9C7F-70533C9FF209}"/>
              </a:ext>
            </a:extLst>
          </p:cNvPr>
          <p:cNvPicPr>
            <a:picLocks noChangeAspect="1"/>
          </p:cNvPicPr>
          <p:nvPr/>
        </p:nvPicPr>
        <p:blipFill>
          <a:blip r:embed="rId2"/>
          <a:srcRect t="5673" b="5673"/>
          <a:stretch/>
        </p:blipFill>
        <p:spPr>
          <a:xfrm>
            <a:off x="0" y="2602050"/>
            <a:ext cx="9144000" cy="4255949"/>
          </a:xfrm>
          <a:prstGeom prst="rect">
            <a:avLst/>
          </a:prstGeom>
        </p:spPr>
      </p:pic>
      <p:pic>
        <p:nvPicPr>
          <p:cNvPr id="3" name="Afbeelding 2">
            <a:extLst>
              <a:ext uri="{FF2B5EF4-FFF2-40B4-BE49-F238E27FC236}">
                <a16:creationId xmlns:a16="http://schemas.microsoft.com/office/drawing/2014/main" id="{C8D8DBD1-9121-C5E1-EEE9-4C13F5790258}"/>
              </a:ext>
            </a:extLst>
          </p:cNvPr>
          <p:cNvPicPr>
            <a:picLocks noChangeAspect="1"/>
          </p:cNvPicPr>
          <p:nvPr/>
        </p:nvPicPr>
        <p:blipFill rotWithShape="1">
          <a:blip r:embed="rId3"/>
          <a:srcRect b="-2066"/>
          <a:stretch/>
        </p:blipFill>
        <p:spPr>
          <a:xfrm>
            <a:off x="0" y="0"/>
            <a:ext cx="9144000" cy="4044226"/>
          </a:xfrm>
          <a:prstGeom prst="rect">
            <a:avLst/>
          </a:prstGeom>
        </p:spPr>
      </p:pic>
      <p:sp>
        <p:nvSpPr>
          <p:cNvPr id="4" name="Titel 1">
            <a:extLst>
              <a:ext uri="{FF2B5EF4-FFF2-40B4-BE49-F238E27FC236}">
                <a16:creationId xmlns:a16="http://schemas.microsoft.com/office/drawing/2014/main" id="{53277322-BA6D-56A0-1F93-5AE3A757C30C}"/>
              </a:ext>
            </a:extLst>
          </p:cNvPr>
          <p:cNvSpPr txBox="1">
            <a:spLocks/>
          </p:cNvSpPr>
          <p:nvPr/>
        </p:nvSpPr>
        <p:spPr>
          <a:xfrm>
            <a:off x="2454764" y="797641"/>
            <a:ext cx="6306065" cy="896147"/>
          </a:xfrm>
          <a:prstGeom prst="rect">
            <a:avLst/>
          </a:prstGeom>
        </p:spPr>
        <p:txBody>
          <a:bodyPr lIns="0" tIns="0" rIns="0" bIns="0" anchor="b"/>
          <a:lstStyle>
            <a:lvl1pPr algn="ctr" defTabSz="914400" rtl="0" eaLnBrk="1" latinLnBrk="0" hangingPunct="1">
              <a:lnSpc>
                <a:spcPct val="90000"/>
              </a:lnSpc>
              <a:spcBef>
                <a:spcPct val="0"/>
              </a:spcBef>
              <a:buNone/>
              <a:defRPr sz="6000" b="0" i="0" kern="1200">
                <a:solidFill>
                  <a:schemeClr val="tx1"/>
                </a:solidFill>
                <a:latin typeface="Arial" panose="020B0604020202020204" pitchFamily="34" charset="0"/>
                <a:ea typeface="+mj-ea"/>
                <a:cs typeface="+mj-cs"/>
              </a:defRPr>
            </a:lvl1pPr>
          </a:lstStyle>
          <a:p>
            <a:pPr algn="r"/>
            <a:r>
              <a:rPr lang="nl-NL" sz="3000" b="1" dirty="0">
                <a:solidFill>
                  <a:schemeClr val="bg1"/>
                </a:solidFill>
              </a:rPr>
              <a:t>Ouderavond klas 3 basis &amp; kader</a:t>
            </a:r>
          </a:p>
        </p:txBody>
      </p:sp>
    </p:spTree>
    <p:extLst>
      <p:ext uri="{BB962C8B-B14F-4D97-AF65-F5344CB8AC3E}">
        <p14:creationId xmlns:p14="http://schemas.microsoft.com/office/powerpoint/2010/main" val="346351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3571" y="601727"/>
            <a:ext cx="6956856" cy="657140"/>
          </a:xfrm>
        </p:spPr>
        <p:txBody>
          <a:bodyPr/>
          <a:lstStyle/>
          <a:p>
            <a:r>
              <a:rPr lang="nl-NL" sz="3200" b="1" dirty="0">
                <a:solidFill>
                  <a:srgbClr val="0000FF"/>
                </a:solidFill>
              </a:rPr>
              <a:t>Beroepsgericht keuzevak (PTA)</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3571" y="1414597"/>
            <a:ext cx="6233244" cy="4028805"/>
          </a:xfrm>
        </p:spPr>
      </p:pic>
      <p:sp>
        <p:nvSpPr>
          <p:cNvPr id="3" name="Tekstvak 2"/>
          <p:cNvSpPr txBox="1"/>
          <p:nvPr/>
        </p:nvSpPr>
        <p:spPr>
          <a:xfrm>
            <a:off x="875779" y="5443402"/>
            <a:ext cx="6267880" cy="707886"/>
          </a:xfrm>
          <a:prstGeom prst="rect">
            <a:avLst/>
          </a:prstGeom>
          <a:noFill/>
        </p:spPr>
        <p:txBody>
          <a:bodyPr wrap="square" rtlCol="0">
            <a:spAutoFit/>
          </a:bodyPr>
          <a:lstStyle/>
          <a:p>
            <a:r>
              <a:rPr lang="nl-NL" sz="2000" dirty="0">
                <a:solidFill>
                  <a:srgbClr val="FF0000"/>
                </a:solidFill>
              </a:rPr>
              <a:t>Let op: Een keuzevak mag niet lager zijn dan een 4  Een 3,49 is gezakt. </a:t>
            </a:r>
          </a:p>
        </p:txBody>
      </p:sp>
    </p:spTree>
    <p:extLst>
      <p:ext uri="{BB962C8B-B14F-4D97-AF65-F5344CB8AC3E}">
        <p14:creationId xmlns:p14="http://schemas.microsoft.com/office/powerpoint/2010/main" val="3969945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5940" y="601726"/>
            <a:ext cx="7514487" cy="677108"/>
          </a:xfrm>
        </p:spPr>
        <p:txBody>
          <a:bodyPr/>
          <a:lstStyle/>
          <a:p>
            <a:r>
              <a:rPr lang="nl-NL" sz="3600" dirty="0"/>
              <a:t>Decaan &amp; LOB-coördinator BBB:</a:t>
            </a:r>
          </a:p>
        </p:txBody>
      </p:sp>
      <p:sp>
        <p:nvSpPr>
          <p:cNvPr id="3" name="Tijdelijke aanduiding voor tekst 2"/>
          <p:cNvSpPr>
            <a:spLocks noGrp="1"/>
          </p:cNvSpPr>
          <p:nvPr>
            <p:ph type="body" idx="1"/>
          </p:nvPr>
        </p:nvSpPr>
        <p:spPr>
          <a:xfrm>
            <a:off x="496570" y="1931096"/>
            <a:ext cx="8150859" cy="2646878"/>
          </a:xfrm>
        </p:spPr>
        <p:txBody>
          <a:bodyPr/>
          <a:lstStyle/>
          <a:p>
            <a:r>
              <a:rPr lang="nl-NL" sz="2000" dirty="0">
                <a:solidFill>
                  <a:schemeClr val="tx1"/>
                </a:solidFill>
              </a:rPr>
              <a:t>Decaan BBB: Irene Meeuwsen </a:t>
            </a:r>
            <a:r>
              <a:rPr lang="nl-NL" sz="2000" i="1" dirty="0">
                <a:solidFill>
                  <a:schemeClr val="tx1"/>
                </a:solidFill>
                <a:hlinkClick r:id="rId3"/>
              </a:rPr>
              <a:t>i.meeuwsen@compaenvmbo.nl</a:t>
            </a:r>
            <a:endParaRPr lang="nl-NL" sz="2000" i="1" dirty="0">
              <a:solidFill>
                <a:schemeClr val="tx1"/>
              </a:solidFill>
            </a:endParaRPr>
          </a:p>
          <a:p>
            <a:endParaRPr lang="nl-NL" sz="2000" i="1" dirty="0">
              <a:solidFill>
                <a:schemeClr val="tx1"/>
              </a:solidFill>
            </a:endParaRPr>
          </a:p>
          <a:p>
            <a:endParaRPr lang="nl-NL" sz="2000" dirty="0"/>
          </a:p>
          <a:p>
            <a:pPr marL="457200" indent="-457200">
              <a:buFont typeface="Wingdings" panose="05000000000000000000" pitchFamily="2" charset="2"/>
              <a:buChar char="Ø"/>
            </a:pPr>
            <a:r>
              <a:rPr lang="nl-NL" sz="2000" dirty="0">
                <a:solidFill>
                  <a:schemeClr val="tx1"/>
                </a:solidFill>
                <a:latin typeface="Calibri" pitchFamily="34" charset="0"/>
              </a:rPr>
              <a:t>Voorlichting &amp; advies vervolgopleiding. </a:t>
            </a:r>
          </a:p>
          <a:p>
            <a:pPr marL="457200" indent="-457200">
              <a:buFont typeface="Wingdings" panose="05000000000000000000" pitchFamily="2" charset="2"/>
              <a:buChar char="Ø"/>
            </a:pPr>
            <a:r>
              <a:rPr lang="nl-NL" sz="2000" dirty="0">
                <a:solidFill>
                  <a:schemeClr val="tx1"/>
                </a:solidFill>
                <a:latin typeface="Calibri" pitchFamily="34" charset="0"/>
              </a:rPr>
              <a:t>Organiseren van activiteiten rondom LOB </a:t>
            </a:r>
          </a:p>
          <a:p>
            <a:pPr marL="457200" indent="-457200">
              <a:buFont typeface="Wingdings" panose="05000000000000000000" pitchFamily="2" charset="2"/>
              <a:buChar char="Ø"/>
            </a:pPr>
            <a:r>
              <a:rPr lang="nl-NL" sz="2000" dirty="0">
                <a:solidFill>
                  <a:schemeClr val="tx1"/>
                </a:solidFill>
                <a:latin typeface="Calibri" pitchFamily="34" charset="0"/>
              </a:rPr>
              <a:t>Ondersteunen van de mentoren bij:</a:t>
            </a:r>
          </a:p>
          <a:p>
            <a:pPr marL="457200" indent="-457200">
              <a:buFont typeface="Wingdings" panose="05000000000000000000" pitchFamily="2" charset="2"/>
              <a:buChar char="Ø"/>
            </a:pPr>
            <a:r>
              <a:rPr lang="nl-NL" sz="2000" dirty="0">
                <a:solidFill>
                  <a:schemeClr val="tx1"/>
                </a:solidFill>
                <a:latin typeface="Calibri" pitchFamily="34" charset="0"/>
              </a:rPr>
              <a:t>Loopbaan Oriëntatie en Begeleiding (LOB)</a:t>
            </a:r>
          </a:p>
          <a:p>
            <a:endParaRPr lang="nl-NL" dirty="0"/>
          </a:p>
        </p:txBody>
      </p:sp>
    </p:spTree>
    <p:extLst>
      <p:ext uri="{BB962C8B-B14F-4D97-AF65-F5344CB8AC3E}">
        <p14:creationId xmlns:p14="http://schemas.microsoft.com/office/powerpoint/2010/main" val="94448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601727"/>
            <a:ext cx="8227059" cy="1026658"/>
          </a:xfrm>
        </p:spPr>
        <p:txBody>
          <a:bodyPr/>
          <a:lstStyle/>
          <a:p>
            <a:r>
              <a:rPr lang="nl-NL" sz="3200" dirty="0"/>
              <a:t>Loopbaan Oriëntatie &amp;  Begeleiding (LOB) op Compaen:</a:t>
            </a:r>
          </a:p>
        </p:txBody>
      </p:sp>
      <p:graphicFrame>
        <p:nvGraphicFramePr>
          <p:cNvPr id="4" name="Tabel 3"/>
          <p:cNvGraphicFramePr>
            <a:graphicFrameLocks noGrp="1"/>
          </p:cNvGraphicFramePr>
          <p:nvPr>
            <p:extLst>
              <p:ext uri="{D42A27DB-BD31-4B8C-83A1-F6EECF244321}">
                <p14:modId xmlns:p14="http://schemas.microsoft.com/office/powerpoint/2010/main" val="2276342379"/>
              </p:ext>
            </p:extLst>
          </p:nvPr>
        </p:nvGraphicFramePr>
        <p:xfrm>
          <a:off x="251520" y="1684752"/>
          <a:ext cx="8640960" cy="4169409"/>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878098">
                <a:tc>
                  <a:txBody>
                    <a:bodyPr/>
                    <a:lstStyle/>
                    <a:p>
                      <a:r>
                        <a:rPr lang="nl-NL" sz="2000" dirty="0"/>
                        <a:t>Periode</a:t>
                      </a:r>
                      <a:r>
                        <a:rPr lang="nl-NL" sz="2000" baseline="0" dirty="0"/>
                        <a:t> 1</a:t>
                      </a:r>
                      <a:endParaRPr lang="nl-NL" sz="2000" dirty="0"/>
                    </a:p>
                  </a:txBody>
                  <a:tcPr/>
                </a:tc>
                <a:tc>
                  <a:txBody>
                    <a:bodyPr/>
                    <a:lstStyle/>
                    <a:p>
                      <a:r>
                        <a:rPr lang="nl-NL" sz="2000" dirty="0"/>
                        <a:t>Periode 2</a:t>
                      </a:r>
                    </a:p>
                  </a:txBody>
                  <a:tcPr/>
                </a:tc>
                <a:tc>
                  <a:txBody>
                    <a:bodyPr/>
                    <a:lstStyle/>
                    <a:p>
                      <a:r>
                        <a:rPr lang="nl-NL" sz="2000" dirty="0"/>
                        <a:t>Periode 3</a:t>
                      </a:r>
                    </a:p>
                  </a:txBody>
                  <a:tcPr/>
                </a:tc>
                <a:tc>
                  <a:txBody>
                    <a:bodyPr/>
                    <a:lstStyle/>
                    <a:p>
                      <a:r>
                        <a:rPr lang="nl-NL" sz="2000" dirty="0"/>
                        <a:t>Periode 4</a:t>
                      </a:r>
                    </a:p>
                  </a:txBody>
                  <a:tcPr/>
                </a:tc>
                <a:extLst>
                  <a:ext uri="{0D108BD9-81ED-4DB2-BD59-A6C34878D82A}">
                    <a16:rowId xmlns:a16="http://schemas.microsoft.com/office/drawing/2014/main" val="10000"/>
                  </a:ext>
                </a:extLst>
              </a:tr>
              <a:tr h="878098">
                <a:tc>
                  <a:txBody>
                    <a:bodyPr/>
                    <a:lstStyle/>
                    <a:p>
                      <a:r>
                        <a:rPr lang="nl-NL" sz="2000" dirty="0"/>
                        <a:t>Wie ben ik?</a:t>
                      </a:r>
                    </a:p>
                    <a:p>
                      <a:pPr marL="0" marR="0" lvl="0" indent="0" defTabSz="914400" eaLnBrk="1" fontAlgn="auto" latinLnBrk="0" hangingPunct="1">
                        <a:lnSpc>
                          <a:spcPct val="100000"/>
                        </a:lnSpc>
                        <a:spcBef>
                          <a:spcPts val="0"/>
                        </a:spcBef>
                        <a:spcAft>
                          <a:spcPts val="0"/>
                        </a:spcAft>
                        <a:buClrTx/>
                        <a:buSzTx/>
                        <a:buFontTx/>
                        <a:buNone/>
                        <a:tabLst/>
                        <a:defRPr/>
                      </a:pPr>
                      <a:r>
                        <a:rPr lang="nl-NL" sz="2000" i="1" dirty="0"/>
                        <a:t>(interesses)</a:t>
                      </a:r>
                    </a:p>
                  </a:txBody>
                  <a:tcPr/>
                </a:tc>
                <a:tc>
                  <a:txBody>
                    <a:bodyPr/>
                    <a:lstStyle/>
                    <a:p>
                      <a:r>
                        <a:rPr lang="nl-NL" sz="2000" dirty="0"/>
                        <a:t>Wat kan ik?</a:t>
                      </a:r>
                    </a:p>
                    <a:p>
                      <a:r>
                        <a:rPr lang="nl-NL" sz="2000" i="1" dirty="0"/>
                        <a:t>(vaardigheden)</a:t>
                      </a:r>
                    </a:p>
                  </a:txBody>
                  <a:tcPr/>
                </a:tc>
                <a:tc>
                  <a:txBody>
                    <a:bodyPr/>
                    <a:lstStyle/>
                    <a:p>
                      <a:r>
                        <a:rPr lang="nl-NL" sz="2000" dirty="0"/>
                        <a:t>Wat wil ik?</a:t>
                      </a:r>
                    </a:p>
                  </a:txBody>
                  <a:tcPr/>
                </a:tc>
                <a:tc>
                  <a:txBody>
                    <a:bodyPr/>
                    <a:lstStyle/>
                    <a:p>
                      <a:r>
                        <a:rPr lang="nl-NL" sz="2000" dirty="0"/>
                        <a:t>Wat kies ik?</a:t>
                      </a:r>
                    </a:p>
                  </a:txBody>
                  <a:tcPr/>
                </a:tc>
                <a:extLst>
                  <a:ext uri="{0D108BD9-81ED-4DB2-BD59-A6C34878D82A}">
                    <a16:rowId xmlns:a16="http://schemas.microsoft.com/office/drawing/2014/main" val="10001"/>
                  </a:ext>
                </a:extLst>
              </a:tr>
              <a:tr h="1121148">
                <a:tc>
                  <a:txBody>
                    <a:bodyPr/>
                    <a:lstStyle/>
                    <a:p>
                      <a:r>
                        <a:rPr lang="nl-NL" sz="2000" dirty="0"/>
                        <a:t>Oriëntatie op beroepsbeelden</a:t>
                      </a:r>
                    </a:p>
                  </a:txBody>
                  <a:tcPr/>
                </a:tc>
                <a:tc>
                  <a:txBody>
                    <a:bodyPr/>
                    <a:lstStyle/>
                    <a:p>
                      <a:r>
                        <a:rPr lang="nl-NL" sz="2000" dirty="0"/>
                        <a:t>Oefenen</a:t>
                      </a:r>
                      <a:r>
                        <a:rPr lang="nl-NL" sz="2000" baseline="0" dirty="0"/>
                        <a:t> met solliciteren</a:t>
                      </a:r>
                      <a:endParaRPr lang="nl-NL" sz="2000" dirty="0"/>
                    </a:p>
                  </a:txBody>
                  <a:tcPr/>
                </a:tc>
                <a:tc>
                  <a:txBody>
                    <a:bodyPr/>
                    <a:lstStyle/>
                    <a:p>
                      <a:r>
                        <a:rPr lang="nl-NL" sz="2000" dirty="0"/>
                        <a:t>Oriëntatie op een profiel / werk</a:t>
                      </a:r>
                    </a:p>
                  </a:txBody>
                  <a:tcPr/>
                </a:tc>
                <a:tc>
                  <a:txBody>
                    <a:bodyPr/>
                    <a:lstStyle/>
                    <a:p>
                      <a:r>
                        <a:rPr lang="nl-NL" sz="2000" dirty="0"/>
                        <a:t>Profielverdieping</a:t>
                      </a:r>
                    </a:p>
                  </a:txBody>
                  <a:tcPr/>
                </a:tc>
                <a:extLst>
                  <a:ext uri="{0D108BD9-81ED-4DB2-BD59-A6C34878D82A}">
                    <a16:rowId xmlns:a16="http://schemas.microsoft.com/office/drawing/2014/main" val="10002"/>
                  </a:ext>
                </a:extLst>
              </a:tr>
              <a:tr h="1292065">
                <a:tc>
                  <a:txBody>
                    <a:bodyPr/>
                    <a:lstStyle/>
                    <a:p>
                      <a:r>
                        <a:rPr lang="nl-NL" sz="2000" dirty="0">
                          <a:solidFill>
                            <a:srgbClr val="FF0000"/>
                          </a:solidFill>
                        </a:rPr>
                        <a:t>Over de Streep </a:t>
                      </a:r>
                    </a:p>
                  </a:txBody>
                  <a:tcPr/>
                </a:tc>
                <a:tc>
                  <a:txBody>
                    <a:bodyPr/>
                    <a:lstStyle/>
                    <a:p>
                      <a:r>
                        <a:rPr lang="nl-NL" sz="2000" dirty="0"/>
                        <a:t>Sollicitatiegesprek voeren</a:t>
                      </a:r>
                    </a:p>
                    <a:p>
                      <a:endParaRPr lang="nl-NL" sz="2000" dirty="0"/>
                    </a:p>
                  </a:txBody>
                  <a:tcPr/>
                </a:tc>
                <a:tc>
                  <a:txBody>
                    <a:bodyPr/>
                    <a:lstStyle/>
                    <a:p>
                      <a:r>
                        <a:rPr lang="nl-NL" sz="2000" dirty="0"/>
                        <a:t>Stage lopen</a:t>
                      </a:r>
                    </a:p>
                    <a:p>
                      <a:r>
                        <a:rPr lang="nl-NL" sz="2000" dirty="0"/>
                        <a:t>(2 weken)</a:t>
                      </a:r>
                    </a:p>
                  </a:txBody>
                  <a:tcPr/>
                </a:tc>
                <a:tc>
                  <a:txBody>
                    <a:bodyPr/>
                    <a:lstStyle/>
                    <a:p>
                      <a:r>
                        <a:rPr lang="nl-NL" sz="2000" dirty="0"/>
                        <a:t>Portfolio</a:t>
                      </a:r>
                      <a:r>
                        <a:rPr lang="nl-NL" sz="2000" baseline="0" dirty="0"/>
                        <a:t> presentatie voorbereiden</a:t>
                      </a:r>
                      <a:endParaRPr lang="nl-NL"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5007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33400"/>
            <a:ext cx="8686800" cy="677108"/>
          </a:xfrm>
        </p:spPr>
        <p:txBody>
          <a:bodyPr/>
          <a:lstStyle/>
          <a:p>
            <a:r>
              <a:rPr lang="nl-NL" dirty="0"/>
              <a:t>LOB op school:	</a:t>
            </a:r>
          </a:p>
        </p:txBody>
      </p:sp>
      <p:sp>
        <p:nvSpPr>
          <p:cNvPr id="3" name="Tijdelijke aanduiding voor tekst 2"/>
          <p:cNvSpPr>
            <a:spLocks noGrp="1"/>
          </p:cNvSpPr>
          <p:nvPr>
            <p:ph type="body" idx="1"/>
          </p:nvPr>
        </p:nvSpPr>
        <p:spPr>
          <a:xfrm>
            <a:off x="253621" y="1600201"/>
            <a:ext cx="8839200" cy="3754874"/>
          </a:xfrm>
        </p:spPr>
        <p:txBody>
          <a:bodyPr numCol="1"/>
          <a:lstStyle/>
          <a:p>
            <a:pPr marL="0" indent="0">
              <a:buNone/>
            </a:pPr>
            <a:r>
              <a:rPr lang="nl-NL" sz="2000" dirty="0">
                <a:solidFill>
                  <a:schemeClr val="tx1"/>
                </a:solidFill>
                <a:latin typeface="Calibri" pitchFamily="34" charset="0"/>
              </a:rPr>
              <a:t>LOB-lessen tijdens mentoruur.</a:t>
            </a:r>
          </a:p>
          <a:p>
            <a:pPr marL="0" indent="0">
              <a:buNone/>
            </a:pPr>
            <a:endParaRPr lang="nl-NL" sz="2000" dirty="0">
              <a:latin typeface="Calibri" pitchFamily="34" charset="0"/>
            </a:endParaRPr>
          </a:p>
          <a:p>
            <a:pPr marL="0" indent="0">
              <a:buNone/>
            </a:pPr>
            <a:r>
              <a:rPr lang="nl-NL" sz="2000" dirty="0">
                <a:solidFill>
                  <a:schemeClr val="tx1"/>
                </a:solidFill>
                <a:latin typeface="Calibri" pitchFamily="34" charset="0"/>
              </a:rPr>
              <a:t>LOB-gesprekken met mentor en de decaan. </a:t>
            </a:r>
          </a:p>
          <a:p>
            <a:endParaRPr lang="nl-NL" sz="2000" dirty="0">
              <a:solidFill>
                <a:schemeClr val="tx1"/>
              </a:solidFill>
              <a:latin typeface="Calibri" pitchFamily="34" charset="0"/>
            </a:endParaRPr>
          </a:p>
          <a:p>
            <a:pPr marL="0" indent="0">
              <a:buNone/>
            </a:pPr>
            <a:r>
              <a:rPr lang="nl-NL" sz="2000" dirty="0">
                <a:solidFill>
                  <a:schemeClr val="tx1"/>
                </a:solidFill>
                <a:latin typeface="Calibri" pitchFamily="34" charset="0"/>
              </a:rPr>
              <a:t>LOB-activiteiten (verplicht en vrijwillig)</a:t>
            </a:r>
          </a:p>
          <a:p>
            <a:pPr marL="0" indent="0">
              <a:buNone/>
            </a:pPr>
            <a:endParaRPr lang="nl-NL" sz="2000" dirty="0">
              <a:solidFill>
                <a:schemeClr val="bg1"/>
              </a:solidFill>
              <a:latin typeface="Calibri" pitchFamily="34" charset="0"/>
            </a:endParaRPr>
          </a:p>
          <a:p>
            <a:pPr marL="0" indent="0">
              <a:buNone/>
            </a:pPr>
            <a:r>
              <a:rPr lang="nl-NL" sz="2000" dirty="0">
                <a:solidFill>
                  <a:schemeClr val="tx1"/>
                </a:solidFill>
                <a:latin typeface="Calibri" pitchFamily="34" charset="0"/>
              </a:rPr>
              <a:t>Digitaal LOB-portfolio</a:t>
            </a:r>
          </a:p>
          <a:p>
            <a:pPr marL="0" indent="0">
              <a:buNone/>
            </a:pPr>
            <a:endParaRPr lang="nl-NL" sz="2000" dirty="0">
              <a:latin typeface="Calibri" pitchFamily="34" charset="0"/>
            </a:endParaRPr>
          </a:p>
          <a:p>
            <a:pPr marL="0" indent="0">
              <a:buNone/>
            </a:pPr>
            <a:r>
              <a:rPr lang="nl-NL" sz="2000" dirty="0">
                <a:solidFill>
                  <a:schemeClr val="tx1"/>
                </a:solidFill>
                <a:latin typeface="Calibri" pitchFamily="34" charset="0"/>
              </a:rPr>
              <a:t>Beroepsinteressetest</a:t>
            </a:r>
          </a:p>
          <a:p>
            <a:endParaRPr lang="nl-NL" dirty="0">
              <a:solidFill>
                <a:schemeClr val="tx1"/>
              </a:solidFill>
              <a:latin typeface="Calibri" pitchFamily="34" charset="0"/>
            </a:endParaRPr>
          </a:p>
          <a:p>
            <a:endParaRPr lang="nl-NL" dirty="0">
              <a:solidFill>
                <a:schemeClr val="tx1"/>
              </a:solidFill>
            </a:endParaRPr>
          </a:p>
        </p:txBody>
      </p:sp>
    </p:spTree>
    <p:extLst>
      <p:ext uri="{BB962C8B-B14F-4D97-AF65-F5344CB8AC3E}">
        <p14:creationId xmlns:p14="http://schemas.microsoft.com/office/powerpoint/2010/main" val="4069932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5940" y="601726"/>
            <a:ext cx="7514487" cy="677108"/>
          </a:xfrm>
        </p:spPr>
        <p:txBody>
          <a:bodyPr/>
          <a:lstStyle/>
          <a:p>
            <a:r>
              <a:rPr lang="nl-NL" dirty="0"/>
              <a:t>LOB met ouders:</a:t>
            </a:r>
          </a:p>
        </p:txBody>
      </p:sp>
      <p:sp>
        <p:nvSpPr>
          <p:cNvPr id="3" name="Tijdelijke aanduiding voor tekst 2"/>
          <p:cNvSpPr>
            <a:spLocks noGrp="1"/>
          </p:cNvSpPr>
          <p:nvPr>
            <p:ph type="body" idx="1"/>
          </p:nvPr>
        </p:nvSpPr>
        <p:spPr>
          <a:xfrm>
            <a:off x="535940" y="1697982"/>
            <a:ext cx="8072119" cy="3262432"/>
          </a:xfrm>
        </p:spPr>
        <p:txBody>
          <a:bodyPr/>
          <a:lstStyle/>
          <a:p>
            <a:r>
              <a:rPr lang="nl-NL" sz="2000" dirty="0">
                <a:solidFill>
                  <a:schemeClr val="tx1"/>
                </a:solidFill>
              </a:rPr>
              <a:t>Startgesprekken samen met u</a:t>
            </a:r>
          </a:p>
          <a:p>
            <a:endParaRPr lang="nl-NL" sz="2000" dirty="0">
              <a:solidFill>
                <a:schemeClr val="tx1"/>
              </a:solidFill>
            </a:endParaRPr>
          </a:p>
          <a:p>
            <a:r>
              <a:rPr lang="nl-NL" sz="2000" dirty="0">
                <a:solidFill>
                  <a:schemeClr val="tx1"/>
                </a:solidFill>
              </a:rPr>
              <a:t>Zaanse beroepenmarkt (TRIAS): </a:t>
            </a:r>
            <a:r>
              <a:rPr lang="nl-NL" sz="2000" u="sng" dirty="0">
                <a:solidFill>
                  <a:srgbClr val="FF0000"/>
                </a:solidFill>
              </a:rPr>
              <a:t>22 mei 2025</a:t>
            </a:r>
            <a:endParaRPr lang="nl-NL" sz="2000" dirty="0">
              <a:solidFill>
                <a:srgbClr val="FF0000"/>
              </a:solidFill>
            </a:endParaRPr>
          </a:p>
          <a:p>
            <a:endParaRPr lang="nl-NL" sz="2000" dirty="0">
              <a:solidFill>
                <a:srgbClr val="FF0000"/>
              </a:solidFill>
            </a:endParaRPr>
          </a:p>
          <a:p>
            <a:r>
              <a:rPr lang="nl-NL" sz="2000" dirty="0">
                <a:solidFill>
                  <a:schemeClr val="tx1"/>
                </a:solidFill>
              </a:rPr>
              <a:t>Open avonden </a:t>
            </a:r>
            <a:r>
              <a:rPr lang="nl-NL" sz="2000" dirty="0" err="1">
                <a:solidFill>
                  <a:schemeClr val="tx1"/>
                </a:solidFill>
              </a:rPr>
              <a:t>MBO-scholen</a:t>
            </a:r>
            <a:r>
              <a:rPr lang="nl-NL" sz="2000" dirty="0">
                <a:solidFill>
                  <a:schemeClr val="tx1"/>
                </a:solidFill>
              </a:rPr>
              <a:t> bezoeken. </a:t>
            </a:r>
          </a:p>
          <a:p>
            <a:endParaRPr lang="nl-NL" sz="2000" dirty="0">
              <a:solidFill>
                <a:schemeClr val="tx1"/>
              </a:solidFill>
            </a:endParaRPr>
          </a:p>
          <a:p>
            <a:r>
              <a:rPr lang="nl-NL" sz="2000" dirty="0">
                <a:solidFill>
                  <a:schemeClr val="tx1"/>
                </a:solidFill>
              </a:rPr>
              <a:t>Eigen ervaring/netwerk delen.</a:t>
            </a:r>
          </a:p>
          <a:p>
            <a:endParaRPr lang="nl-NL" sz="2000" dirty="0">
              <a:solidFill>
                <a:schemeClr val="tx1"/>
              </a:solidFill>
            </a:endParaRPr>
          </a:p>
          <a:p>
            <a:r>
              <a:rPr lang="nl-NL" sz="2000" dirty="0">
                <a:solidFill>
                  <a:schemeClr val="tx1"/>
                </a:solidFill>
              </a:rPr>
              <a:t>Helpen zoeken naar stage.</a:t>
            </a:r>
          </a:p>
          <a:p>
            <a:endParaRPr lang="nl-NL" dirty="0"/>
          </a:p>
        </p:txBody>
      </p:sp>
    </p:spTree>
    <p:extLst>
      <p:ext uri="{BB962C8B-B14F-4D97-AF65-F5344CB8AC3E}">
        <p14:creationId xmlns:p14="http://schemas.microsoft.com/office/powerpoint/2010/main" val="244409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2437" y="532409"/>
            <a:ext cx="5804561" cy="677108"/>
          </a:xfrm>
          <a:prstGeom prst="rect">
            <a:avLst/>
          </a:prstGeom>
        </p:spPr>
        <p:txBody>
          <a:bodyPr vert="horz" wrap="square" lIns="0" tIns="0" rIns="0" bIns="0" rtlCol="0">
            <a:spAutoFit/>
          </a:bodyPr>
          <a:lstStyle/>
          <a:p>
            <a:pPr marL="12700">
              <a:lnSpc>
                <a:spcPct val="100000"/>
              </a:lnSpc>
            </a:pPr>
            <a:r>
              <a:rPr sz="4400" b="1" spc="-20" dirty="0">
                <a:solidFill>
                  <a:srgbClr val="0000FF"/>
                </a:solidFill>
                <a:latin typeface="Calibri"/>
                <a:cs typeface="Calibri"/>
              </a:rPr>
              <a:t>S</a:t>
            </a:r>
            <a:r>
              <a:rPr sz="4400" b="1" spc="-70" dirty="0">
                <a:solidFill>
                  <a:srgbClr val="0000FF"/>
                </a:solidFill>
                <a:latin typeface="Calibri"/>
                <a:cs typeface="Calibri"/>
              </a:rPr>
              <a:t>t</a:t>
            </a:r>
            <a:r>
              <a:rPr sz="4400" b="1" spc="-20" dirty="0">
                <a:solidFill>
                  <a:srgbClr val="0000FF"/>
                </a:solidFill>
                <a:latin typeface="Calibri"/>
                <a:cs typeface="Calibri"/>
              </a:rPr>
              <a:t>a</a:t>
            </a:r>
            <a:r>
              <a:rPr sz="4400" b="1" spc="-80" dirty="0">
                <a:solidFill>
                  <a:srgbClr val="0000FF"/>
                </a:solidFill>
                <a:latin typeface="Calibri"/>
                <a:cs typeface="Calibri"/>
              </a:rPr>
              <a:t>g</a:t>
            </a:r>
            <a:r>
              <a:rPr sz="4400" b="1" dirty="0">
                <a:solidFill>
                  <a:srgbClr val="0000FF"/>
                </a:solidFill>
                <a:latin typeface="Calibri"/>
                <a:cs typeface="Calibri"/>
              </a:rPr>
              <a:t>e</a:t>
            </a:r>
            <a:r>
              <a:rPr sz="4400" b="1" spc="15" dirty="0">
                <a:solidFill>
                  <a:srgbClr val="0000FF"/>
                </a:solidFill>
                <a:latin typeface="Calibri"/>
                <a:cs typeface="Calibri"/>
              </a:rPr>
              <a:t> </a:t>
            </a:r>
            <a:r>
              <a:rPr sz="4400" b="1" spc="-20" dirty="0">
                <a:solidFill>
                  <a:srgbClr val="0000FF"/>
                </a:solidFill>
                <a:latin typeface="Calibri"/>
                <a:cs typeface="Calibri"/>
              </a:rPr>
              <a:t>leerjaar</a:t>
            </a:r>
            <a:r>
              <a:rPr sz="4400" b="1" spc="-15" dirty="0">
                <a:solidFill>
                  <a:srgbClr val="0000FF"/>
                </a:solidFill>
                <a:latin typeface="Calibri"/>
                <a:cs typeface="Calibri"/>
              </a:rPr>
              <a:t> </a:t>
            </a:r>
            <a:r>
              <a:rPr sz="4400" b="1" spc="-20" dirty="0">
                <a:solidFill>
                  <a:srgbClr val="0000FF"/>
                </a:solidFill>
                <a:latin typeface="Calibri"/>
                <a:cs typeface="Calibri"/>
              </a:rPr>
              <a:t>drie</a:t>
            </a:r>
            <a:endParaRPr sz="4400" dirty="0">
              <a:latin typeface="Calibri"/>
              <a:cs typeface="Calibri"/>
            </a:endParaRPr>
          </a:p>
        </p:txBody>
      </p:sp>
      <p:sp>
        <p:nvSpPr>
          <p:cNvPr id="3" name="object 3"/>
          <p:cNvSpPr txBox="1"/>
          <p:nvPr/>
        </p:nvSpPr>
        <p:spPr>
          <a:xfrm>
            <a:off x="402437" y="1594121"/>
            <a:ext cx="8055763" cy="4031873"/>
          </a:xfrm>
          <a:prstGeom prst="rect">
            <a:avLst/>
          </a:prstGeom>
        </p:spPr>
        <p:txBody>
          <a:bodyPr vert="horz" wrap="square" lIns="0" tIns="0" rIns="0" bIns="0" rtlCol="0">
            <a:spAutoFit/>
          </a:bodyPr>
          <a:lstStyle/>
          <a:p>
            <a:r>
              <a:rPr lang="nl-NL" sz="2000" b="1" dirty="0"/>
              <a:t>Beroepsoriënterende stage binnen het gekozen profiel. </a:t>
            </a:r>
          </a:p>
          <a:p>
            <a:r>
              <a:rPr lang="nl-NL" sz="2000" dirty="0"/>
              <a:t>2 weken stage lopen van 12 t/m 23 mei 2025</a:t>
            </a:r>
          </a:p>
          <a:p>
            <a:endParaRPr lang="nl-NL" sz="2000" dirty="0"/>
          </a:p>
          <a:p>
            <a:r>
              <a:rPr lang="nl-NL" sz="2000" dirty="0"/>
              <a:t>Doel: </a:t>
            </a:r>
          </a:p>
          <a:p>
            <a:r>
              <a:rPr lang="nl-NL" sz="2000" dirty="0"/>
              <a:t>- indrukken op doen</a:t>
            </a:r>
          </a:p>
          <a:p>
            <a:r>
              <a:rPr lang="nl-NL" sz="2000" dirty="0"/>
              <a:t>- Stageboek bijhouden en opdrachten uitwerken</a:t>
            </a:r>
          </a:p>
          <a:p>
            <a:r>
              <a:rPr lang="nl-NL" sz="2000" dirty="0"/>
              <a:t>- Presenteren in de klas. </a:t>
            </a:r>
          </a:p>
          <a:p>
            <a:r>
              <a:rPr lang="nl-NL" sz="2000" dirty="0"/>
              <a:t>- Begeleiding vanuit school: </a:t>
            </a:r>
          </a:p>
          <a:p>
            <a:pPr lvl="1">
              <a:buFont typeface="Wingdings" panose="05000000000000000000" pitchFamily="2" charset="2"/>
              <a:buChar char="ü"/>
            </a:pPr>
            <a:r>
              <a:rPr lang="nl-NL" sz="2000" dirty="0"/>
              <a:t>Voorbereiding met lessen en solliciteren</a:t>
            </a:r>
          </a:p>
          <a:p>
            <a:pPr lvl="1">
              <a:buFont typeface="Wingdings" panose="05000000000000000000" pitchFamily="2" charset="2"/>
              <a:buChar char="ü"/>
            </a:pPr>
            <a:r>
              <a:rPr lang="nl-NL" sz="2000" dirty="0"/>
              <a:t>Bezoek door een docent op het stageadres</a:t>
            </a:r>
          </a:p>
          <a:p>
            <a:pPr lvl="1">
              <a:buFont typeface="Wingdings" panose="05000000000000000000" pitchFamily="2" charset="2"/>
              <a:buChar char="ü"/>
            </a:pPr>
            <a:r>
              <a:rPr lang="nl-NL" sz="2000" dirty="0"/>
              <a:t>Nabespreken van de stage en de stageopdrachten </a:t>
            </a:r>
          </a:p>
          <a:p>
            <a:endParaRPr lang="nl-NL" dirty="0"/>
          </a:p>
          <a:p>
            <a:pPr algn="ctr"/>
            <a:r>
              <a:rPr lang="nl-NL" sz="2400" b="1" dirty="0"/>
              <a:t>Voor meer info: i.meeuwsen@compaenvmbo.nl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F8B4B0A-60F5-4C85-BCD2-7FEDE27317D4}"/>
              </a:ext>
            </a:extLst>
          </p:cNvPr>
          <p:cNvSpPr txBox="1"/>
          <p:nvPr/>
        </p:nvSpPr>
        <p:spPr>
          <a:xfrm>
            <a:off x="1133605" y="2029216"/>
            <a:ext cx="6488483" cy="1569660"/>
          </a:xfrm>
          <a:prstGeom prst="rect">
            <a:avLst/>
          </a:prstGeom>
          <a:noFill/>
        </p:spPr>
        <p:txBody>
          <a:bodyPr wrap="square" rtlCol="0">
            <a:spAutoFit/>
          </a:bodyPr>
          <a:lstStyle/>
          <a:p>
            <a:pPr algn="ctr"/>
            <a:r>
              <a:rPr lang="nl-NL" sz="9600" dirty="0">
                <a:solidFill>
                  <a:srgbClr val="FF0000"/>
                </a:solidFill>
              </a:rPr>
              <a:t>Vragen?</a:t>
            </a:r>
            <a:endParaRPr lang="nl-NL" dirty="0"/>
          </a:p>
        </p:txBody>
      </p:sp>
    </p:spTree>
    <p:extLst>
      <p:ext uri="{BB962C8B-B14F-4D97-AF65-F5344CB8AC3E}">
        <p14:creationId xmlns:p14="http://schemas.microsoft.com/office/powerpoint/2010/main" val="252994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1A53D-2A07-4852-AB32-34767DE307D4}"/>
              </a:ext>
            </a:extLst>
          </p:cNvPr>
          <p:cNvSpPr>
            <a:spLocks noGrp="1"/>
          </p:cNvSpPr>
          <p:nvPr>
            <p:ph type="title"/>
          </p:nvPr>
        </p:nvSpPr>
        <p:spPr>
          <a:xfrm>
            <a:off x="1093571" y="601726"/>
            <a:ext cx="6956856" cy="677108"/>
          </a:xfrm>
        </p:spPr>
        <p:txBody>
          <a:bodyPr/>
          <a:lstStyle/>
          <a:p>
            <a:r>
              <a:rPr lang="nl-NL" dirty="0"/>
              <a:t>Ouderavond 3 basis &amp; kader</a:t>
            </a:r>
          </a:p>
        </p:txBody>
      </p:sp>
      <p:sp>
        <p:nvSpPr>
          <p:cNvPr id="3" name="Tekstvak 2">
            <a:extLst>
              <a:ext uri="{FF2B5EF4-FFF2-40B4-BE49-F238E27FC236}">
                <a16:creationId xmlns:a16="http://schemas.microsoft.com/office/drawing/2014/main" id="{12E29433-4628-44A0-9AED-4086627FD6A2}"/>
              </a:ext>
            </a:extLst>
          </p:cNvPr>
          <p:cNvSpPr txBox="1"/>
          <p:nvPr/>
        </p:nvSpPr>
        <p:spPr>
          <a:xfrm>
            <a:off x="1447800" y="1828800"/>
            <a:ext cx="6096000" cy="2862322"/>
          </a:xfrm>
          <a:prstGeom prst="rect">
            <a:avLst/>
          </a:prstGeom>
          <a:noFill/>
        </p:spPr>
        <p:txBody>
          <a:bodyPr wrap="square" rtlCol="0">
            <a:spAutoFit/>
          </a:bodyPr>
          <a:lstStyle/>
          <a:p>
            <a:pPr marL="285750" indent="-285750">
              <a:buFontTx/>
              <a:buChar char="-"/>
            </a:pPr>
            <a:r>
              <a:rPr lang="nl-NL" dirty="0"/>
              <a:t>Welkom, avond duurt ongeveer 30 á 45 minuten</a:t>
            </a:r>
          </a:p>
          <a:p>
            <a:pPr marL="285750" indent="-285750">
              <a:buFontTx/>
              <a:buChar char="-"/>
            </a:pPr>
            <a:r>
              <a:rPr lang="nl-NL" dirty="0"/>
              <a:t>Rapportperiodes</a:t>
            </a:r>
          </a:p>
          <a:p>
            <a:pPr marL="285750" indent="-285750">
              <a:buFontTx/>
              <a:buChar char="-"/>
            </a:pPr>
            <a:r>
              <a:rPr lang="nl-NL" dirty="0"/>
              <a:t>Overgangsnormen</a:t>
            </a:r>
          </a:p>
          <a:p>
            <a:pPr marL="285750" indent="-285750">
              <a:buFontTx/>
              <a:buChar char="-"/>
            </a:pPr>
            <a:r>
              <a:rPr lang="nl-NL" dirty="0"/>
              <a:t>Profiel- en keuzedelen (BWI, HBR, Z&amp;W) </a:t>
            </a:r>
          </a:p>
          <a:p>
            <a:pPr marL="285750" indent="-285750">
              <a:buFontTx/>
              <a:buChar char="-"/>
            </a:pPr>
            <a:r>
              <a:rPr lang="nl-NL" dirty="0"/>
              <a:t>Activiteiten buiten school</a:t>
            </a:r>
          </a:p>
          <a:p>
            <a:pPr marL="285750" indent="-285750">
              <a:buFontTx/>
              <a:buChar char="-"/>
            </a:pPr>
            <a:r>
              <a:rPr lang="nl-NL" dirty="0"/>
              <a:t>Beroepsgericht keuzevak</a:t>
            </a:r>
          </a:p>
          <a:p>
            <a:pPr marL="285750" indent="-285750">
              <a:buFontTx/>
              <a:buChar char="-"/>
            </a:pPr>
            <a:r>
              <a:rPr lang="nl-NL" dirty="0"/>
              <a:t>LOB (Loopbaan Oriëntatie en Begeleiding)</a:t>
            </a:r>
          </a:p>
          <a:p>
            <a:pPr marL="285750" indent="-285750">
              <a:buFontTx/>
              <a:buChar char="-"/>
            </a:pPr>
            <a:r>
              <a:rPr lang="nl-NL" dirty="0"/>
              <a:t>Stage</a:t>
            </a:r>
          </a:p>
          <a:p>
            <a:pPr marL="285750" indent="-285750">
              <a:buFontTx/>
              <a:buChar char="-"/>
            </a:pPr>
            <a:endParaRPr lang="nl-NL" dirty="0"/>
          </a:p>
          <a:p>
            <a:endParaRPr lang="nl-NL" dirty="0"/>
          </a:p>
        </p:txBody>
      </p:sp>
    </p:spTree>
    <p:extLst>
      <p:ext uri="{BB962C8B-B14F-4D97-AF65-F5344CB8AC3E}">
        <p14:creationId xmlns:p14="http://schemas.microsoft.com/office/powerpoint/2010/main" val="115927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675A7-5736-45DD-9F0C-BE0596BB6AA1}"/>
              </a:ext>
            </a:extLst>
          </p:cNvPr>
          <p:cNvSpPr>
            <a:spLocks noGrp="1"/>
          </p:cNvSpPr>
          <p:nvPr>
            <p:ph type="title"/>
          </p:nvPr>
        </p:nvSpPr>
        <p:spPr>
          <a:xfrm>
            <a:off x="1093571" y="601726"/>
            <a:ext cx="6956856" cy="677108"/>
          </a:xfrm>
        </p:spPr>
        <p:txBody>
          <a:bodyPr/>
          <a:lstStyle/>
          <a:p>
            <a:pPr algn="ctr"/>
            <a:r>
              <a:rPr lang="nl-NL" dirty="0"/>
              <a:t>Bovenbouw vmbo</a:t>
            </a:r>
          </a:p>
        </p:txBody>
      </p:sp>
      <p:sp>
        <p:nvSpPr>
          <p:cNvPr id="3" name="Tekstvak 2">
            <a:extLst>
              <a:ext uri="{FF2B5EF4-FFF2-40B4-BE49-F238E27FC236}">
                <a16:creationId xmlns:a16="http://schemas.microsoft.com/office/drawing/2014/main" id="{871A278E-9591-4EB9-A08E-B40E065024B4}"/>
              </a:ext>
            </a:extLst>
          </p:cNvPr>
          <p:cNvSpPr txBox="1"/>
          <p:nvPr/>
        </p:nvSpPr>
        <p:spPr>
          <a:xfrm>
            <a:off x="1143000" y="1752600"/>
            <a:ext cx="6477000" cy="2862322"/>
          </a:xfrm>
          <a:prstGeom prst="rect">
            <a:avLst/>
          </a:prstGeom>
          <a:noFill/>
        </p:spPr>
        <p:txBody>
          <a:bodyPr wrap="square" rtlCol="0">
            <a:spAutoFit/>
          </a:bodyPr>
          <a:lstStyle/>
          <a:p>
            <a:r>
              <a:rPr lang="nl-NL" dirty="0"/>
              <a:t>Uw zoon/dochter zit nu in de bovenbouw van het vmbo. </a:t>
            </a:r>
          </a:p>
          <a:p>
            <a:r>
              <a:rPr lang="nl-NL" dirty="0"/>
              <a:t>Hier bereiden wij de leerlingen voor op een overstap naar het mbo. </a:t>
            </a:r>
          </a:p>
          <a:p>
            <a:r>
              <a:rPr lang="nl-NL" dirty="0"/>
              <a:t>De mate van zelfstandigheid en zelfredzaamheid moet dus omhoog.</a:t>
            </a:r>
          </a:p>
          <a:p>
            <a:endParaRPr lang="nl-NL" dirty="0"/>
          </a:p>
          <a:p>
            <a:endParaRPr lang="nl-NL" dirty="0"/>
          </a:p>
          <a:p>
            <a:r>
              <a:rPr lang="nl-NL" dirty="0"/>
              <a:t>Bij een incident?</a:t>
            </a:r>
          </a:p>
          <a:p>
            <a:r>
              <a:rPr lang="nl-NL" dirty="0"/>
              <a:t>Voor het inhalen van een toets?</a:t>
            </a:r>
          </a:p>
          <a:p>
            <a:r>
              <a:rPr lang="nl-NL" dirty="0"/>
              <a:t>Voor onvrede over een medeleerling of een volwassene in school?</a:t>
            </a:r>
          </a:p>
          <a:p>
            <a:endParaRPr lang="nl-NL" dirty="0"/>
          </a:p>
        </p:txBody>
      </p:sp>
    </p:spTree>
    <p:extLst>
      <p:ext uri="{BB962C8B-B14F-4D97-AF65-F5344CB8AC3E}">
        <p14:creationId xmlns:p14="http://schemas.microsoft.com/office/powerpoint/2010/main" val="68455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70810" y="503580"/>
            <a:ext cx="4187190" cy="677108"/>
          </a:xfrm>
          <a:prstGeom prst="rect">
            <a:avLst/>
          </a:prstGeom>
        </p:spPr>
        <p:txBody>
          <a:bodyPr vert="horz" wrap="square" lIns="0" tIns="0" rIns="0" bIns="0" rtlCol="0">
            <a:spAutoFit/>
          </a:bodyPr>
          <a:lstStyle/>
          <a:p>
            <a:pPr marL="12700">
              <a:lnSpc>
                <a:spcPct val="100000"/>
              </a:lnSpc>
            </a:pPr>
            <a:r>
              <a:rPr lang="nl-NL" sz="4400" b="1" spc="-105" dirty="0">
                <a:solidFill>
                  <a:srgbClr val="0000FF"/>
                </a:solidFill>
                <a:latin typeface="Calibri"/>
                <a:cs typeface="Calibri"/>
              </a:rPr>
              <a:t>R</a:t>
            </a:r>
            <a:r>
              <a:rPr sz="4400" b="1" dirty="0" err="1">
                <a:solidFill>
                  <a:srgbClr val="0000FF"/>
                </a:solidFill>
                <a:latin typeface="Calibri"/>
                <a:cs typeface="Calibri"/>
              </a:rPr>
              <a:t>app</a:t>
            </a:r>
            <a:r>
              <a:rPr sz="4400" b="1" spc="-20" dirty="0" err="1">
                <a:solidFill>
                  <a:srgbClr val="0000FF"/>
                </a:solidFill>
                <a:latin typeface="Calibri"/>
                <a:cs typeface="Calibri"/>
              </a:rPr>
              <a:t>o</a:t>
            </a:r>
            <a:r>
              <a:rPr sz="4400" b="1" spc="-5" dirty="0" err="1">
                <a:solidFill>
                  <a:srgbClr val="0000FF"/>
                </a:solidFill>
                <a:latin typeface="Calibri"/>
                <a:cs typeface="Calibri"/>
              </a:rPr>
              <a:t>rtper</a:t>
            </a:r>
            <a:r>
              <a:rPr sz="4400" b="1" spc="-10" dirty="0" err="1">
                <a:solidFill>
                  <a:srgbClr val="0000FF"/>
                </a:solidFill>
                <a:latin typeface="Calibri"/>
                <a:cs typeface="Calibri"/>
              </a:rPr>
              <a:t>i</a:t>
            </a:r>
            <a:r>
              <a:rPr sz="4400" b="1" dirty="0" err="1">
                <a:solidFill>
                  <a:srgbClr val="0000FF"/>
                </a:solidFill>
                <a:latin typeface="Calibri"/>
                <a:cs typeface="Calibri"/>
              </a:rPr>
              <a:t>odes</a:t>
            </a:r>
            <a:endParaRPr sz="4400" dirty="0">
              <a:latin typeface="Calibri"/>
              <a:cs typeface="Calibri"/>
            </a:endParaRPr>
          </a:p>
        </p:txBody>
      </p:sp>
      <p:sp>
        <p:nvSpPr>
          <p:cNvPr id="3" name="object 3"/>
          <p:cNvSpPr txBox="1"/>
          <p:nvPr/>
        </p:nvSpPr>
        <p:spPr>
          <a:xfrm>
            <a:off x="535940" y="1221714"/>
            <a:ext cx="6855460" cy="3413755"/>
          </a:xfrm>
          <a:prstGeom prst="rect">
            <a:avLst/>
          </a:prstGeom>
        </p:spPr>
        <p:txBody>
          <a:bodyPr vert="horz" wrap="square" lIns="0" tIns="0" rIns="0" bIns="0" rtlCol="0">
            <a:spAutoFit/>
          </a:bodyPr>
          <a:lstStyle/>
          <a:p>
            <a:pPr marL="12700">
              <a:lnSpc>
                <a:spcPct val="100000"/>
              </a:lnSpc>
              <a:buClr>
                <a:srgbClr val="CC6600"/>
              </a:buClr>
              <a:tabLst>
                <a:tab pos="356235" algn="l"/>
              </a:tabLst>
            </a:pPr>
            <a:r>
              <a:rPr spc="-5" dirty="0">
                <a:cs typeface="Calibri"/>
              </a:rPr>
              <a:t>V</a:t>
            </a:r>
            <a:r>
              <a:rPr spc="-15" dirty="0">
                <a:cs typeface="Calibri"/>
              </a:rPr>
              <a:t>i</a:t>
            </a:r>
            <a:r>
              <a:rPr dirty="0">
                <a:cs typeface="Calibri"/>
              </a:rPr>
              <a:t>er </a:t>
            </a:r>
            <a:r>
              <a:rPr spc="-70" dirty="0" err="1">
                <a:cs typeface="Calibri"/>
              </a:rPr>
              <a:t>r</a:t>
            </a:r>
            <a:r>
              <a:rPr dirty="0" err="1">
                <a:cs typeface="Calibri"/>
              </a:rPr>
              <a:t>appor</a:t>
            </a:r>
            <a:r>
              <a:rPr spc="-15" dirty="0" err="1">
                <a:cs typeface="Calibri"/>
              </a:rPr>
              <a:t>t</a:t>
            </a:r>
            <a:r>
              <a:rPr spc="-5" dirty="0" err="1">
                <a:cs typeface="Calibri"/>
              </a:rPr>
              <a:t>per</a:t>
            </a:r>
            <a:r>
              <a:rPr spc="-10" dirty="0" err="1">
                <a:cs typeface="Calibri"/>
              </a:rPr>
              <a:t>i</a:t>
            </a:r>
            <a:r>
              <a:rPr spc="-5" dirty="0" err="1">
                <a:cs typeface="Calibri"/>
              </a:rPr>
              <a:t>odes</a:t>
            </a:r>
            <a:r>
              <a:rPr lang="en-US" spc="-5" dirty="0">
                <a:cs typeface="Calibri"/>
              </a:rPr>
              <a:t>:</a:t>
            </a:r>
            <a:endParaRPr lang="nl-NL" spc="-5" dirty="0">
              <a:cs typeface="Calibri"/>
            </a:endParaRPr>
          </a:p>
          <a:p>
            <a:pPr marL="469900" lvl="1">
              <a:buClr>
                <a:srgbClr val="CC6600"/>
              </a:buClr>
              <a:tabLst>
                <a:tab pos="356235" algn="l"/>
              </a:tabLst>
            </a:pPr>
            <a:endParaRPr lang="nl-NL" spc="-5" dirty="0">
              <a:cs typeface="Calibri"/>
            </a:endParaRPr>
          </a:p>
          <a:p>
            <a:pPr marL="469900" lvl="1">
              <a:buClr>
                <a:srgbClr val="CC6600"/>
              </a:buClr>
              <a:tabLst>
                <a:tab pos="356235" algn="l"/>
              </a:tabLst>
            </a:pPr>
            <a:r>
              <a:rPr lang="nl-NL" spc="-5" dirty="0">
                <a:cs typeface="Calibri"/>
              </a:rPr>
              <a:t>Periode 1 :t/m 15 november</a:t>
            </a:r>
          </a:p>
          <a:p>
            <a:pPr marL="469900" lvl="1">
              <a:buClr>
                <a:srgbClr val="CC6600"/>
              </a:buClr>
              <a:tabLst>
                <a:tab pos="356235" algn="l"/>
              </a:tabLst>
            </a:pPr>
            <a:r>
              <a:rPr lang="nl-NL" spc="-5" dirty="0">
                <a:cs typeface="Calibri"/>
              </a:rPr>
              <a:t>Periode 2 :t/m 31 januari</a:t>
            </a:r>
          </a:p>
          <a:p>
            <a:pPr marL="12700">
              <a:lnSpc>
                <a:spcPct val="100000"/>
              </a:lnSpc>
              <a:buClr>
                <a:srgbClr val="CC6600"/>
              </a:buClr>
              <a:tabLst>
                <a:tab pos="356235" algn="l"/>
              </a:tabLst>
            </a:pPr>
            <a:r>
              <a:rPr lang="nl-NL" spc="-5" dirty="0">
                <a:cs typeface="Calibri"/>
              </a:rPr>
              <a:t>		Periode 3	:t/m 11 april</a:t>
            </a:r>
          </a:p>
          <a:p>
            <a:pPr marL="12700">
              <a:lnSpc>
                <a:spcPct val="100000"/>
              </a:lnSpc>
              <a:buClr>
                <a:srgbClr val="CC6600"/>
              </a:buClr>
              <a:tabLst>
                <a:tab pos="356235" algn="l"/>
              </a:tabLst>
            </a:pPr>
            <a:r>
              <a:rPr lang="nl-NL" spc="-5" dirty="0">
                <a:cs typeface="Calibri"/>
              </a:rPr>
              <a:t>		Periode 4	:t/m 4 juli</a:t>
            </a:r>
          </a:p>
          <a:p>
            <a:pPr marL="12700">
              <a:lnSpc>
                <a:spcPct val="100000"/>
              </a:lnSpc>
              <a:buClr>
                <a:srgbClr val="CC6600"/>
              </a:buClr>
              <a:tabLst>
                <a:tab pos="356235" algn="l"/>
              </a:tabLst>
            </a:pPr>
            <a:endParaRPr lang="nl-NL" spc="-5" dirty="0">
              <a:cs typeface="Calibri"/>
            </a:endParaRPr>
          </a:p>
          <a:p>
            <a:r>
              <a:rPr lang="nl-NL" dirty="0">
                <a:ea typeface="Verdana" panose="020B0604030504040204" pitchFamily="34" charset="0"/>
              </a:rPr>
              <a:t>Op verzoek mentorgesprek en/of gesprek met vakdocent, uitnodiging voor aanmelden volgt via mail uit Magister of datumprikker.</a:t>
            </a:r>
          </a:p>
          <a:p>
            <a:r>
              <a:rPr lang="nl-NL" dirty="0">
                <a:ea typeface="Verdana" panose="020B0604030504040204" pitchFamily="34" charset="0"/>
              </a:rPr>
              <a:t>		</a:t>
            </a:r>
            <a:endParaRPr lang="nl-NL" spc="-5" dirty="0">
              <a:cs typeface="Calibri"/>
            </a:endParaRPr>
          </a:p>
          <a:p>
            <a:pPr marL="12700">
              <a:lnSpc>
                <a:spcPct val="100000"/>
              </a:lnSpc>
              <a:spcBef>
                <a:spcPts val="720"/>
              </a:spcBef>
              <a:buClr>
                <a:srgbClr val="CC6600"/>
              </a:buClr>
              <a:tabLst>
                <a:tab pos="356235" algn="l"/>
              </a:tabLst>
            </a:pPr>
            <a:r>
              <a:rPr lang="nl-NL" spc="-5" dirty="0">
                <a:cs typeface="Calibri"/>
              </a:rPr>
              <a:t>Overige lesvrije dagen worden gecommuniceerd vanuit de administratie in periodeoverzichten. </a:t>
            </a:r>
          </a:p>
        </p:txBody>
      </p:sp>
      <p:sp>
        <p:nvSpPr>
          <p:cNvPr id="6" name="object 6"/>
          <p:cNvSpPr txBox="1"/>
          <p:nvPr/>
        </p:nvSpPr>
        <p:spPr>
          <a:xfrm>
            <a:off x="811530" y="2722431"/>
            <a:ext cx="7494270" cy="1520929"/>
          </a:xfrm>
          <a:prstGeom prst="rect">
            <a:avLst/>
          </a:prstGeom>
        </p:spPr>
        <p:txBody>
          <a:bodyPr vert="horz" wrap="square" lIns="0" tIns="0" rIns="0" bIns="0" rtlCol="0">
            <a:spAutoFit/>
          </a:bodyPr>
          <a:lstStyle/>
          <a:p>
            <a:pPr marL="355600" indent="-342900">
              <a:lnSpc>
                <a:spcPct val="100000"/>
              </a:lnSpc>
              <a:spcBef>
                <a:spcPts val="720"/>
              </a:spcBef>
              <a:buClr>
                <a:srgbClr val="CC6600"/>
              </a:buClr>
              <a:buFont typeface="Arial"/>
              <a:buChar char="•"/>
              <a:tabLst>
                <a:tab pos="356235" algn="l"/>
              </a:tabLst>
            </a:pPr>
            <a:endParaRPr lang="nl-NL" sz="3200" dirty="0">
              <a:solidFill>
                <a:srgbClr val="CC6600"/>
              </a:solidFill>
              <a:latin typeface="Calibri"/>
              <a:cs typeface="Calibri"/>
            </a:endParaRPr>
          </a:p>
          <a:p>
            <a:pPr marL="355600" indent="-342900">
              <a:lnSpc>
                <a:spcPct val="100000"/>
              </a:lnSpc>
              <a:spcBef>
                <a:spcPts val="720"/>
              </a:spcBef>
              <a:buClr>
                <a:srgbClr val="CC6600"/>
              </a:buClr>
              <a:buFont typeface="Arial"/>
              <a:buChar char="•"/>
              <a:tabLst>
                <a:tab pos="356235" algn="l"/>
              </a:tabLst>
            </a:pPr>
            <a:endParaRPr lang="nl-NL" sz="3200" dirty="0">
              <a:solidFill>
                <a:srgbClr val="CC6600"/>
              </a:solidFill>
              <a:latin typeface="Calibri"/>
              <a:cs typeface="Calibri"/>
            </a:endParaRPr>
          </a:p>
          <a:p>
            <a:pPr marL="927100" lvl="1">
              <a:lnSpc>
                <a:spcPct val="100000"/>
              </a:lnSpc>
              <a:spcBef>
                <a:spcPts val="620"/>
              </a:spcBef>
              <a:buClr>
                <a:srgbClr val="CC6600"/>
              </a:buClr>
              <a:tabLst>
                <a:tab pos="1156335" algn="l"/>
                <a:tab pos="3389629" algn="l"/>
              </a:tabLst>
            </a:pPr>
            <a:endParaRPr sz="2400" dirty="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473" y="833755"/>
            <a:ext cx="7738061" cy="615553"/>
          </a:xfrm>
          <a:prstGeom prst="rect">
            <a:avLst/>
          </a:prstGeom>
        </p:spPr>
        <p:txBody>
          <a:bodyPr vert="horz" wrap="square" lIns="0" tIns="0" rIns="0" bIns="0" rtlCol="0">
            <a:spAutoFit/>
          </a:bodyPr>
          <a:lstStyle/>
          <a:p>
            <a:pPr marL="12700" algn="ctr">
              <a:lnSpc>
                <a:spcPct val="100000"/>
              </a:lnSpc>
            </a:pPr>
            <a:r>
              <a:rPr lang="nl-NL" sz="4000" b="1" spc="-90" dirty="0">
                <a:solidFill>
                  <a:srgbClr val="0000FF"/>
                </a:solidFill>
                <a:latin typeface="Calibri"/>
                <a:cs typeface="Calibri"/>
              </a:rPr>
              <a:t>O</a:t>
            </a:r>
            <a:r>
              <a:rPr sz="4000" b="1" spc="-65" dirty="0" err="1">
                <a:solidFill>
                  <a:srgbClr val="0000FF"/>
                </a:solidFill>
                <a:latin typeface="Calibri"/>
                <a:cs typeface="Calibri"/>
              </a:rPr>
              <a:t>v</a:t>
            </a:r>
            <a:r>
              <a:rPr sz="4000" b="1" spc="-5" dirty="0" err="1">
                <a:solidFill>
                  <a:srgbClr val="0000FF"/>
                </a:solidFill>
                <a:latin typeface="Calibri"/>
                <a:cs typeface="Calibri"/>
              </a:rPr>
              <a:t>e</a:t>
            </a:r>
            <a:r>
              <a:rPr sz="4000" b="1" spc="-50" dirty="0" err="1">
                <a:solidFill>
                  <a:srgbClr val="0000FF"/>
                </a:solidFill>
                <a:latin typeface="Calibri"/>
                <a:cs typeface="Calibri"/>
              </a:rPr>
              <a:t>r</a:t>
            </a:r>
            <a:r>
              <a:rPr sz="4000" b="1" spc="-95" dirty="0" err="1">
                <a:solidFill>
                  <a:srgbClr val="0000FF"/>
                </a:solidFill>
                <a:latin typeface="Calibri"/>
                <a:cs typeface="Calibri"/>
              </a:rPr>
              <a:t>g</a:t>
            </a:r>
            <a:r>
              <a:rPr sz="4000" b="1" spc="-25" dirty="0" err="1">
                <a:solidFill>
                  <a:srgbClr val="0000FF"/>
                </a:solidFill>
                <a:latin typeface="Calibri"/>
                <a:cs typeface="Calibri"/>
              </a:rPr>
              <a:t>angsnormen</a:t>
            </a:r>
            <a:r>
              <a:rPr lang="nl-NL" sz="4000" b="1" spc="-25" dirty="0">
                <a:solidFill>
                  <a:srgbClr val="0000FF"/>
                </a:solidFill>
                <a:latin typeface="Calibri"/>
                <a:cs typeface="Calibri"/>
              </a:rPr>
              <a:t> 3BK -&gt; 4BK</a:t>
            </a:r>
            <a:endParaRPr sz="4000" dirty="0">
              <a:latin typeface="Calibri"/>
              <a:cs typeface="Calibri"/>
            </a:endParaRPr>
          </a:p>
        </p:txBody>
      </p:sp>
      <p:sp>
        <p:nvSpPr>
          <p:cNvPr id="3" name="object 3"/>
          <p:cNvSpPr txBox="1"/>
          <p:nvPr/>
        </p:nvSpPr>
        <p:spPr>
          <a:xfrm>
            <a:off x="715466" y="1719256"/>
            <a:ext cx="7361733" cy="4708981"/>
          </a:xfrm>
          <a:prstGeom prst="rect">
            <a:avLst/>
          </a:prstGeom>
        </p:spPr>
        <p:txBody>
          <a:bodyPr vert="horz" wrap="square" lIns="0" tIns="0" rIns="0" bIns="0" rtlCol="0">
            <a:spAutoFit/>
          </a:bodyPr>
          <a:lstStyle/>
          <a:p>
            <a:pPr marL="355600" indent="-342900">
              <a:lnSpc>
                <a:spcPct val="100000"/>
              </a:lnSpc>
              <a:buClr>
                <a:srgbClr val="CC6600"/>
              </a:buClr>
              <a:buFont typeface="Wingdings"/>
              <a:buChar char=""/>
              <a:tabLst>
                <a:tab pos="356235" algn="l"/>
              </a:tabLst>
            </a:pPr>
            <a:r>
              <a:rPr spc="-25" dirty="0" err="1">
                <a:latin typeface="Calibri"/>
                <a:cs typeface="Calibri"/>
              </a:rPr>
              <a:t>O</a:t>
            </a:r>
            <a:r>
              <a:rPr spc="-45" dirty="0" err="1">
                <a:latin typeface="Calibri"/>
                <a:cs typeface="Calibri"/>
              </a:rPr>
              <a:t>v</a:t>
            </a:r>
            <a:r>
              <a:rPr spc="-15" dirty="0" err="1">
                <a:latin typeface="Calibri"/>
                <a:cs typeface="Calibri"/>
              </a:rPr>
              <a:t>e</a:t>
            </a:r>
            <a:r>
              <a:rPr spc="-50" dirty="0" err="1">
                <a:latin typeface="Calibri"/>
                <a:cs typeface="Calibri"/>
              </a:rPr>
              <a:t>r</a:t>
            </a:r>
            <a:r>
              <a:rPr spc="-60" dirty="0" err="1">
                <a:latin typeface="Calibri"/>
                <a:cs typeface="Calibri"/>
              </a:rPr>
              <a:t>g</a:t>
            </a:r>
            <a:r>
              <a:rPr spc="-15" dirty="0" err="1">
                <a:latin typeface="Calibri"/>
                <a:cs typeface="Calibri"/>
              </a:rPr>
              <a:t>angsnormen</a:t>
            </a:r>
            <a:r>
              <a:rPr lang="nl-NL" spc="-15" dirty="0">
                <a:latin typeface="Calibri"/>
                <a:cs typeface="Calibri"/>
              </a:rPr>
              <a:t>;</a:t>
            </a:r>
            <a:r>
              <a:rPr dirty="0">
                <a:latin typeface="Calibri"/>
                <a:cs typeface="Calibri"/>
              </a:rPr>
              <a:t> </a:t>
            </a:r>
            <a:r>
              <a:rPr spc="-15" dirty="0">
                <a:latin typeface="Calibri"/>
                <a:cs typeface="Calibri"/>
              </a:rPr>
              <a:t>zie</a:t>
            </a:r>
            <a:r>
              <a:rPr dirty="0">
                <a:latin typeface="Calibri"/>
                <a:cs typeface="Calibri"/>
              </a:rPr>
              <a:t> </a:t>
            </a:r>
            <a:r>
              <a:rPr spc="-45" dirty="0">
                <a:latin typeface="Calibri"/>
                <a:cs typeface="Calibri"/>
              </a:rPr>
              <a:t>w</a:t>
            </a:r>
            <a:r>
              <a:rPr spc="-15" dirty="0">
                <a:latin typeface="Calibri"/>
                <a:cs typeface="Calibri"/>
              </a:rPr>
              <a:t>e</a:t>
            </a:r>
            <a:r>
              <a:rPr spc="-35" dirty="0">
                <a:latin typeface="Calibri"/>
                <a:cs typeface="Calibri"/>
              </a:rPr>
              <a:t>b</a:t>
            </a:r>
            <a:r>
              <a:rPr spc="-15" dirty="0">
                <a:latin typeface="Calibri"/>
                <a:cs typeface="Calibri"/>
              </a:rPr>
              <a:t>si</a:t>
            </a:r>
            <a:r>
              <a:rPr spc="-45" dirty="0">
                <a:latin typeface="Calibri"/>
                <a:cs typeface="Calibri"/>
              </a:rPr>
              <a:t>t</a:t>
            </a:r>
            <a:r>
              <a:rPr spc="-15" dirty="0">
                <a:latin typeface="Calibri"/>
                <a:cs typeface="Calibri"/>
              </a:rPr>
              <a:t>e</a:t>
            </a:r>
            <a:r>
              <a:rPr dirty="0">
                <a:latin typeface="Calibri"/>
                <a:cs typeface="Calibri"/>
              </a:rPr>
              <a:t> </a:t>
            </a:r>
            <a:r>
              <a:rPr spc="-55" dirty="0">
                <a:latin typeface="Calibri"/>
                <a:cs typeface="Calibri"/>
              </a:rPr>
              <a:t>v</a:t>
            </a:r>
            <a:r>
              <a:rPr spc="-15" dirty="0">
                <a:latin typeface="Calibri"/>
                <a:cs typeface="Calibri"/>
              </a:rPr>
              <a:t>an</a:t>
            </a:r>
            <a:r>
              <a:rPr spc="5" dirty="0">
                <a:latin typeface="Calibri"/>
                <a:cs typeface="Calibri"/>
              </a:rPr>
              <a:t> </a:t>
            </a:r>
            <a:r>
              <a:rPr spc="-25" dirty="0">
                <a:latin typeface="Calibri"/>
                <a:cs typeface="Calibri"/>
              </a:rPr>
              <a:t>Compaen</a:t>
            </a:r>
            <a:endParaRPr lang="nl-NL" spc="-25" dirty="0">
              <a:latin typeface="Calibri"/>
              <a:cs typeface="Calibri"/>
            </a:endParaRPr>
          </a:p>
          <a:p>
            <a:pPr marL="355600" indent="-342900">
              <a:lnSpc>
                <a:spcPct val="100000"/>
              </a:lnSpc>
              <a:buClr>
                <a:srgbClr val="CC6600"/>
              </a:buClr>
              <a:buFont typeface="Wingdings"/>
              <a:buChar char=""/>
              <a:tabLst>
                <a:tab pos="356235" algn="l"/>
              </a:tabLst>
            </a:pPr>
            <a:endParaRPr lang="nl-NL" spc="-25" dirty="0">
              <a:latin typeface="Calibri"/>
              <a:cs typeface="Calibri"/>
            </a:endParaRPr>
          </a:p>
          <a:p>
            <a:pPr marL="355600" indent="-342900">
              <a:lnSpc>
                <a:spcPct val="100000"/>
              </a:lnSpc>
              <a:buClr>
                <a:srgbClr val="CC6600"/>
              </a:buClr>
              <a:buFont typeface="Wingdings"/>
              <a:buChar char=""/>
              <a:tabLst>
                <a:tab pos="356235" algn="l"/>
              </a:tabLst>
            </a:pPr>
            <a:r>
              <a:rPr lang="nl-NL" dirty="0"/>
              <a:t>Het gemiddelde van de </a:t>
            </a:r>
            <a:r>
              <a:rPr lang="nl-NL" b="1" dirty="0"/>
              <a:t>eind</a:t>
            </a:r>
            <a:r>
              <a:rPr lang="nl-NL" dirty="0"/>
              <a:t>cijfers van alle vakken bedraagt een 6,0 of hoger.  </a:t>
            </a:r>
          </a:p>
          <a:p>
            <a:pPr marL="355600" indent="-342900">
              <a:lnSpc>
                <a:spcPct val="100000"/>
              </a:lnSpc>
              <a:buClr>
                <a:srgbClr val="CC6600"/>
              </a:buClr>
              <a:buFont typeface="Wingdings"/>
              <a:buChar char=""/>
              <a:tabLst>
                <a:tab pos="356235" algn="l"/>
              </a:tabLst>
            </a:pPr>
            <a:r>
              <a:rPr lang="nl-NL" dirty="0"/>
              <a:t>Nederlands eindcijfer is een 5 of hoger </a:t>
            </a:r>
          </a:p>
          <a:p>
            <a:pPr marL="355600" indent="-342900">
              <a:lnSpc>
                <a:spcPct val="100000"/>
              </a:lnSpc>
              <a:buClr>
                <a:srgbClr val="CC6600"/>
              </a:buClr>
              <a:buFont typeface="Wingdings"/>
              <a:buChar char=""/>
              <a:tabLst>
                <a:tab pos="356235" algn="l"/>
              </a:tabLst>
            </a:pPr>
            <a:r>
              <a:rPr lang="nl-NL" dirty="0"/>
              <a:t>Geen enkel eindcijfer lager dan een 4 </a:t>
            </a:r>
          </a:p>
          <a:p>
            <a:pPr marL="355600" indent="-342900">
              <a:lnSpc>
                <a:spcPct val="100000"/>
              </a:lnSpc>
              <a:buClr>
                <a:srgbClr val="CC6600"/>
              </a:buClr>
              <a:buFont typeface="Wingdings"/>
              <a:buChar char=""/>
              <a:tabLst>
                <a:tab pos="356235" algn="l"/>
              </a:tabLst>
            </a:pPr>
            <a:r>
              <a:rPr lang="nl-NL" dirty="0"/>
              <a:t>Maximaal tweemaal eindcijfer 5 of éénmaal eindcijfer 4 </a:t>
            </a:r>
          </a:p>
          <a:p>
            <a:pPr marL="355600" indent="-342900">
              <a:lnSpc>
                <a:spcPct val="100000"/>
              </a:lnSpc>
              <a:buClr>
                <a:srgbClr val="CC6600"/>
              </a:buClr>
              <a:buFont typeface="Wingdings"/>
              <a:buChar char=""/>
              <a:tabLst>
                <a:tab pos="356235" algn="l"/>
              </a:tabLst>
            </a:pPr>
            <a:r>
              <a:rPr lang="nl-NL" dirty="0"/>
              <a:t>Ieder afgesloten keuzevak is een 4 of hoger </a:t>
            </a:r>
          </a:p>
          <a:p>
            <a:pPr marL="355600" indent="-342900">
              <a:lnSpc>
                <a:spcPct val="100000"/>
              </a:lnSpc>
              <a:buClr>
                <a:srgbClr val="CC6600"/>
              </a:buClr>
              <a:buFont typeface="Wingdings"/>
              <a:buChar char=""/>
              <a:tabLst>
                <a:tab pos="356235" algn="l"/>
              </a:tabLst>
            </a:pPr>
            <a:r>
              <a:rPr lang="nl-NL" dirty="0"/>
              <a:t>CKV, maatschappijleer en LO zijn voldoende afgesloten </a:t>
            </a:r>
          </a:p>
          <a:p>
            <a:pPr marL="355600" indent="-342900">
              <a:lnSpc>
                <a:spcPct val="100000"/>
              </a:lnSpc>
              <a:buClr>
                <a:srgbClr val="CC6600"/>
              </a:buClr>
              <a:buFont typeface="Wingdings"/>
              <a:buChar char=""/>
              <a:tabLst>
                <a:tab pos="356235" algn="l"/>
              </a:tabLst>
            </a:pPr>
            <a:r>
              <a:rPr lang="nl-NL" dirty="0"/>
              <a:t>LOB-dossier is voldoende beoordeeld, inclusief stage met verslag</a:t>
            </a:r>
            <a:endParaRPr dirty="0">
              <a:latin typeface="Calibri"/>
              <a:cs typeface="Calibri"/>
            </a:endParaRPr>
          </a:p>
          <a:p>
            <a:pPr>
              <a:lnSpc>
                <a:spcPct val="100000"/>
              </a:lnSpc>
              <a:spcBef>
                <a:spcPts val="28"/>
              </a:spcBef>
              <a:buClr>
                <a:srgbClr val="CC6600"/>
              </a:buClr>
              <a:buFont typeface="Wingdings"/>
              <a:buChar char=""/>
            </a:pPr>
            <a:endParaRPr dirty="0">
              <a:latin typeface="Times New Roman"/>
              <a:cs typeface="Times New Roman"/>
            </a:endParaRPr>
          </a:p>
          <a:p>
            <a:pPr marL="355600" indent="-342900">
              <a:lnSpc>
                <a:spcPct val="100000"/>
              </a:lnSpc>
              <a:buClr>
                <a:srgbClr val="CC6600"/>
              </a:buClr>
              <a:buFont typeface="Wingdings"/>
              <a:buChar char=""/>
              <a:tabLst>
                <a:tab pos="356235" algn="l"/>
              </a:tabLst>
            </a:pPr>
            <a:r>
              <a:rPr spc="-65" dirty="0" err="1">
                <a:latin typeface="Calibri"/>
                <a:cs typeface="Calibri"/>
              </a:rPr>
              <a:t>R</a:t>
            </a:r>
            <a:r>
              <a:rPr spc="-15" dirty="0" err="1">
                <a:latin typeface="Calibri"/>
                <a:cs typeface="Calibri"/>
              </a:rPr>
              <a:t>e</a:t>
            </a:r>
            <a:r>
              <a:rPr spc="-100" dirty="0" err="1">
                <a:latin typeface="Calibri"/>
                <a:cs typeface="Calibri"/>
              </a:rPr>
              <a:t>k</a:t>
            </a:r>
            <a:r>
              <a:rPr spc="-15" dirty="0" err="1">
                <a:latin typeface="Calibri"/>
                <a:cs typeface="Calibri"/>
              </a:rPr>
              <a:t>e</a:t>
            </a:r>
            <a:r>
              <a:rPr spc="-45" dirty="0" err="1">
                <a:latin typeface="Calibri"/>
                <a:cs typeface="Calibri"/>
              </a:rPr>
              <a:t>n</a:t>
            </a:r>
            <a:r>
              <a:rPr spc="-35" dirty="0" err="1">
                <a:latin typeface="Calibri"/>
                <a:cs typeface="Calibri"/>
              </a:rPr>
              <a:t>t</a:t>
            </a:r>
            <a:r>
              <a:rPr spc="-20" dirty="0" err="1">
                <a:latin typeface="Calibri"/>
                <a:cs typeface="Calibri"/>
              </a:rPr>
              <a:t>o</a:t>
            </a:r>
            <a:r>
              <a:rPr spc="-25" dirty="0" err="1">
                <a:latin typeface="Calibri"/>
                <a:cs typeface="Calibri"/>
              </a:rPr>
              <a:t>e</a:t>
            </a:r>
            <a:r>
              <a:rPr spc="-15" dirty="0" err="1">
                <a:latin typeface="Calibri"/>
                <a:cs typeface="Calibri"/>
              </a:rPr>
              <a:t>ts</a:t>
            </a:r>
            <a:r>
              <a:rPr lang="nl-NL" spc="-15" dirty="0">
                <a:latin typeface="Calibri"/>
                <a:cs typeface="Calibri"/>
              </a:rPr>
              <a:t> is een onderdeel van wiskunde, behalve voor de leerlingen die geen wiskunde kiezen in leerjaar 4, die krijgen een aparte rekentoets</a:t>
            </a:r>
          </a:p>
          <a:p>
            <a:pPr marL="355600" indent="-342900">
              <a:lnSpc>
                <a:spcPct val="100000"/>
              </a:lnSpc>
              <a:buClr>
                <a:srgbClr val="CC6600"/>
              </a:buClr>
              <a:buFont typeface="Wingdings"/>
              <a:buChar char=""/>
              <a:tabLst>
                <a:tab pos="356235" algn="l"/>
              </a:tabLst>
            </a:pPr>
            <a:r>
              <a:rPr lang="nl-NL" spc="-15" dirty="0">
                <a:latin typeface="Calibri"/>
                <a:cs typeface="Calibri"/>
              </a:rPr>
              <a:t>Afsluiting Maatschappijleer in leerjaar 3</a:t>
            </a:r>
          </a:p>
          <a:p>
            <a:pPr marL="12700">
              <a:lnSpc>
                <a:spcPct val="100000"/>
              </a:lnSpc>
              <a:buClr>
                <a:srgbClr val="CC6600"/>
              </a:buClr>
              <a:tabLst>
                <a:tab pos="356235" algn="l"/>
              </a:tabLst>
            </a:pPr>
            <a:r>
              <a:rPr lang="nl-NL" spc="-15" dirty="0">
                <a:latin typeface="Calibri"/>
                <a:cs typeface="Calibri"/>
              </a:rPr>
              <a:t>	</a:t>
            </a:r>
            <a:r>
              <a:rPr lang="nl-NL" spc="-15" dirty="0">
                <a:solidFill>
                  <a:srgbClr val="FF0000"/>
                </a:solidFill>
                <a:latin typeface="Calibri"/>
                <a:cs typeface="Calibri"/>
              </a:rPr>
              <a:t>Cijfer telt mee voor de slaag-/zakregeling klas 4</a:t>
            </a:r>
          </a:p>
          <a:p>
            <a:pPr marL="12700">
              <a:lnSpc>
                <a:spcPct val="100000"/>
              </a:lnSpc>
              <a:buClr>
                <a:srgbClr val="CC6600"/>
              </a:buClr>
              <a:tabLst>
                <a:tab pos="356235" algn="l"/>
              </a:tabLst>
            </a:pPr>
            <a:endParaRPr dirty="0">
              <a:latin typeface="Calibri"/>
              <a:cs typeface="Calibri"/>
            </a:endParaRPr>
          </a:p>
          <a:p>
            <a:pPr>
              <a:lnSpc>
                <a:spcPct val="100000"/>
              </a:lnSpc>
              <a:spcBef>
                <a:spcPts val="27"/>
              </a:spcBef>
              <a:buClr>
                <a:srgbClr val="CC6600"/>
              </a:buClr>
            </a:pPr>
            <a:endParaRPr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906D4B6-2C47-48A5-BDE9-507E486C446D}"/>
              </a:ext>
            </a:extLst>
          </p:cNvPr>
          <p:cNvSpPr>
            <a:spLocks noGrp="1" noChangeArrowheads="1"/>
          </p:cNvSpPr>
          <p:nvPr>
            <p:ph type="title"/>
          </p:nvPr>
        </p:nvSpPr>
        <p:spPr>
          <a:xfrm>
            <a:off x="535939" y="601726"/>
            <a:ext cx="7514488" cy="584835"/>
          </a:xfrm>
        </p:spPr>
        <p:txBody>
          <a:bodyPr/>
          <a:lstStyle/>
          <a:p>
            <a:pPr eaLnBrk="1" hangingPunct="1"/>
            <a:r>
              <a:rPr lang="nl-NL" altLang="nl-NL" sz="3600" dirty="0"/>
              <a:t>Missen van een schoolexamen</a:t>
            </a:r>
          </a:p>
        </p:txBody>
      </p:sp>
      <p:sp>
        <p:nvSpPr>
          <p:cNvPr id="17411" name="Rectangle 3">
            <a:extLst>
              <a:ext uri="{FF2B5EF4-FFF2-40B4-BE49-F238E27FC236}">
                <a16:creationId xmlns:a16="http://schemas.microsoft.com/office/drawing/2014/main" id="{0979F0CA-4648-4763-AABF-FB64D60C77EA}"/>
              </a:ext>
            </a:extLst>
          </p:cNvPr>
          <p:cNvSpPr>
            <a:spLocks noGrp="1" noChangeArrowheads="1"/>
          </p:cNvSpPr>
          <p:nvPr>
            <p:ph type="body" idx="1"/>
          </p:nvPr>
        </p:nvSpPr>
        <p:spPr>
          <a:xfrm>
            <a:off x="535939" y="1505211"/>
            <a:ext cx="8072119" cy="3699474"/>
          </a:xfrm>
        </p:spPr>
        <p:txBody>
          <a:bodyPr/>
          <a:lstStyle/>
          <a:p>
            <a:pPr eaLnBrk="1" hangingPunct="1">
              <a:lnSpc>
                <a:spcPct val="80000"/>
              </a:lnSpc>
              <a:defRPr/>
            </a:pPr>
            <a:r>
              <a:rPr lang="nl-NL" sz="1600" b="1" dirty="0">
                <a:solidFill>
                  <a:schemeClr val="tx1"/>
                </a:solidFill>
              </a:rPr>
              <a:t>Ziek</a:t>
            </a:r>
            <a:r>
              <a:rPr lang="nl-NL" sz="1600" dirty="0">
                <a:solidFill>
                  <a:schemeClr val="tx1"/>
                </a:solidFill>
              </a:rPr>
              <a:t> </a:t>
            </a:r>
          </a:p>
          <a:p>
            <a:pPr marL="0" indent="0" eaLnBrk="1" hangingPunct="1">
              <a:lnSpc>
                <a:spcPct val="80000"/>
              </a:lnSpc>
              <a:buNone/>
              <a:defRPr/>
            </a:pPr>
            <a:r>
              <a:rPr lang="nl-NL" sz="1600" dirty="0">
                <a:solidFill>
                  <a:schemeClr val="tx1"/>
                </a:solidFill>
              </a:rPr>
              <a:t>ouders/verzorgers bellen naar school voor 08:30 uur</a:t>
            </a:r>
          </a:p>
          <a:p>
            <a:pPr eaLnBrk="1" hangingPunct="1">
              <a:lnSpc>
                <a:spcPct val="80000"/>
              </a:lnSpc>
              <a:defRPr/>
            </a:pPr>
            <a:endParaRPr lang="nl-NL" sz="1600" dirty="0">
              <a:solidFill>
                <a:schemeClr val="tx1"/>
              </a:solidFill>
            </a:endParaRPr>
          </a:p>
          <a:p>
            <a:pPr eaLnBrk="1" hangingPunct="1">
              <a:lnSpc>
                <a:spcPct val="80000"/>
              </a:lnSpc>
              <a:defRPr/>
            </a:pPr>
            <a:r>
              <a:rPr lang="nl-NL" sz="1600" b="1" dirty="0">
                <a:solidFill>
                  <a:schemeClr val="tx1"/>
                </a:solidFill>
              </a:rPr>
              <a:t>Weer beter </a:t>
            </a:r>
          </a:p>
          <a:p>
            <a:pPr marL="0" indent="0" eaLnBrk="1" hangingPunct="1">
              <a:lnSpc>
                <a:spcPct val="80000"/>
              </a:lnSpc>
              <a:buNone/>
              <a:defRPr/>
            </a:pPr>
            <a:r>
              <a:rPr lang="nl-NL" sz="1600" dirty="0">
                <a:solidFill>
                  <a:schemeClr val="tx1"/>
                </a:solidFill>
              </a:rPr>
              <a:t>gele kaart inleveren ondertekend door je ouders met reden afwezigheid. </a:t>
            </a:r>
          </a:p>
          <a:p>
            <a:pPr marL="0" indent="0" eaLnBrk="1" hangingPunct="1">
              <a:lnSpc>
                <a:spcPct val="80000"/>
              </a:lnSpc>
              <a:buNone/>
              <a:defRPr/>
            </a:pPr>
            <a:r>
              <a:rPr lang="nl-NL" sz="1600" dirty="0">
                <a:solidFill>
                  <a:schemeClr val="tx1"/>
                </a:solidFill>
              </a:rPr>
              <a:t>Dan </a:t>
            </a:r>
            <a:r>
              <a:rPr lang="nl-NL" sz="1600" b="1" dirty="0">
                <a:solidFill>
                  <a:schemeClr val="tx1"/>
                </a:solidFill>
              </a:rPr>
              <a:t>mag</a:t>
            </a:r>
            <a:r>
              <a:rPr lang="nl-NL" sz="1600" dirty="0">
                <a:solidFill>
                  <a:schemeClr val="tx1"/>
                </a:solidFill>
              </a:rPr>
              <a:t> je het S.E. inhalen</a:t>
            </a:r>
          </a:p>
          <a:p>
            <a:pPr eaLnBrk="1" hangingPunct="1">
              <a:lnSpc>
                <a:spcPct val="80000"/>
              </a:lnSpc>
              <a:defRPr/>
            </a:pPr>
            <a:endParaRPr lang="nl-NL" sz="1600" dirty="0">
              <a:solidFill>
                <a:schemeClr val="tx1"/>
              </a:solidFill>
            </a:endParaRPr>
          </a:p>
          <a:p>
            <a:pPr eaLnBrk="1" hangingPunct="1">
              <a:lnSpc>
                <a:spcPct val="80000"/>
              </a:lnSpc>
              <a:defRPr/>
            </a:pPr>
            <a:endParaRPr lang="nl-NL" sz="1600" dirty="0">
              <a:solidFill>
                <a:schemeClr val="tx1"/>
              </a:solidFill>
            </a:endParaRPr>
          </a:p>
          <a:p>
            <a:pPr eaLnBrk="1" hangingPunct="1">
              <a:lnSpc>
                <a:spcPct val="80000"/>
              </a:lnSpc>
              <a:defRPr/>
            </a:pPr>
            <a:r>
              <a:rPr lang="nl-NL" sz="1600" b="1" dirty="0">
                <a:solidFill>
                  <a:schemeClr val="tx1"/>
                </a:solidFill>
              </a:rPr>
              <a:t>Niet bellen, geen brief</a:t>
            </a:r>
          </a:p>
          <a:p>
            <a:pPr marL="0" indent="0" eaLnBrk="1" hangingPunct="1">
              <a:lnSpc>
                <a:spcPct val="80000"/>
              </a:lnSpc>
              <a:buFontTx/>
              <a:buNone/>
              <a:defRPr/>
            </a:pPr>
            <a:r>
              <a:rPr lang="nl-NL" sz="1600" dirty="0">
                <a:solidFill>
                  <a:schemeClr val="tx1"/>
                </a:solidFill>
              </a:rPr>
              <a:t>De docent en de leerling vullen een formulier in (onregelmatigheid tijdens een examen)</a:t>
            </a:r>
          </a:p>
          <a:p>
            <a:pPr marL="0" indent="0" eaLnBrk="1" hangingPunct="1">
              <a:lnSpc>
                <a:spcPct val="80000"/>
              </a:lnSpc>
              <a:buFontTx/>
              <a:buNone/>
              <a:defRPr/>
            </a:pPr>
            <a:r>
              <a:rPr lang="nl-NL" sz="1600" dirty="0">
                <a:solidFill>
                  <a:schemeClr val="tx1"/>
                </a:solidFill>
              </a:rPr>
              <a:t>De examencommissie neemt een besluit (</a:t>
            </a:r>
            <a:r>
              <a:rPr lang="nl-NL" sz="1600" b="1" dirty="0">
                <a:solidFill>
                  <a:schemeClr val="tx1"/>
                </a:solidFill>
              </a:rPr>
              <a:t>maken of 1,0</a:t>
            </a:r>
            <a:r>
              <a:rPr lang="nl-NL" sz="1600" dirty="0">
                <a:solidFill>
                  <a:schemeClr val="tx1"/>
                </a:solidFill>
              </a:rPr>
              <a:t>)</a:t>
            </a:r>
          </a:p>
          <a:p>
            <a:pPr marL="0" indent="0" eaLnBrk="1" hangingPunct="1">
              <a:lnSpc>
                <a:spcPct val="80000"/>
              </a:lnSpc>
              <a:buFontTx/>
              <a:buNone/>
              <a:defRPr/>
            </a:pPr>
            <a:endParaRPr lang="nl-NL" sz="1600" dirty="0">
              <a:solidFill>
                <a:schemeClr val="tx1"/>
              </a:solidFill>
            </a:endParaRPr>
          </a:p>
          <a:p>
            <a:pPr eaLnBrk="1" hangingPunct="1">
              <a:lnSpc>
                <a:spcPct val="80000"/>
              </a:lnSpc>
              <a:defRPr/>
            </a:pPr>
            <a:r>
              <a:rPr lang="nl-NL" sz="1600" i="1" dirty="0">
                <a:solidFill>
                  <a:schemeClr val="tx1"/>
                </a:solidFill>
              </a:rPr>
              <a:t>LET OP! Het moeten maken van een theorie of praktijkexamen CBR is geen geldig excuus om een SE of andere toets te missen.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CE4C1D5-C5B0-4F73-B511-EDC9437D308D}"/>
              </a:ext>
            </a:extLst>
          </p:cNvPr>
          <p:cNvSpPr>
            <a:spLocks noGrp="1" noChangeArrowheads="1"/>
          </p:cNvSpPr>
          <p:nvPr>
            <p:ph type="title"/>
          </p:nvPr>
        </p:nvSpPr>
        <p:spPr>
          <a:xfrm>
            <a:off x="457200" y="601726"/>
            <a:ext cx="8229600" cy="584835"/>
          </a:xfrm>
        </p:spPr>
        <p:txBody>
          <a:bodyPr/>
          <a:lstStyle/>
          <a:p>
            <a:pPr eaLnBrk="1" hangingPunct="1"/>
            <a:r>
              <a:rPr lang="nl-NL" altLang="nl-NL" sz="3600" dirty="0"/>
              <a:t>Te laat komen bij een schoolexamen</a:t>
            </a:r>
          </a:p>
        </p:txBody>
      </p:sp>
      <p:sp>
        <p:nvSpPr>
          <p:cNvPr id="19459" name="Rectangle 3">
            <a:extLst>
              <a:ext uri="{FF2B5EF4-FFF2-40B4-BE49-F238E27FC236}">
                <a16:creationId xmlns:a16="http://schemas.microsoft.com/office/drawing/2014/main" id="{1E176BEB-216A-43F9-9A0E-6FD4FF2A5A66}"/>
              </a:ext>
            </a:extLst>
          </p:cNvPr>
          <p:cNvSpPr>
            <a:spLocks noGrp="1" noChangeArrowheads="1"/>
          </p:cNvSpPr>
          <p:nvPr>
            <p:ph type="body" idx="1"/>
          </p:nvPr>
        </p:nvSpPr>
        <p:spPr>
          <a:xfrm>
            <a:off x="535940" y="1697982"/>
            <a:ext cx="8072119" cy="2666564"/>
          </a:xfrm>
        </p:spPr>
        <p:txBody>
          <a:bodyPr/>
          <a:lstStyle/>
          <a:p>
            <a:pPr eaLnBrk="1" hangingPunct="1">
              <a:lnSpc>
                <a:spcPct val="80000"/>
              </a:lnSpc>
            </a:pPr>
            <a:r>
              <a:rPr lang="nl-NL" altLang="nl-NL" sz="2400" b="1" dirty="0">
                <a:solidFill>
                  <a:schemeClr val="tx1"/>
                </a:solidFill>
              </a:rPr>
              <a:t>Te laat bij een schriftelijk of digitaal SE:</a:t>
            </a:r>
          </a:p>
          <a:p>
            <a:pPr marL="0" indent="0" eaLnBrk="1" hangingPunct="1">
              <a:lnSpc>
                <a:spcPct val="80000"/>
              </a:lnSpc>
              <a:buNone/>
            </a:pPr>
            <a:r>
              <a:rPr lang="nl-NL" altLang="nl-NL" sz="2400" i="1" dirty="0">
                <a:solidFill>
                  <a:schemeClr val="tx1"/>
                </a:solidFill>
              </a:rPr>
              <a:t>Tot max. 30 minuten na aanvang mag je nog naar binnen, maar je krijgt </a:t>
            </a:r>
            <a:r>
              <a:rPr lang="nl-NL" altLang="nl-NL" sz="2400" i="1" u="sng" dirty="0">
                <a:solidFill>
                  <a:schemeClr val="tx1"/>
                </a:solidFill>
              </a:rPr>
              <a:t>geen</a:t>
            </a:r>
            <a:r>
              <a:rPr lang="nl-NL" altLang="nl-NL" sz="2400" i="1" dirty="0">
                <a:solidFill>
                  <a:schemeClr val="tx1"/>
                </a:solidFill>
              </a:rPr>
              <a:t> extra tijd </a:t>
            </a:r>
          </a:p>
          <a:p>
            <a:pPr eaLnBrk="1" hangingPunct="1">
              <a:lnSpc>
                <a:spcPct val="80000"/>
              </a:lnSpc>
            </a:pPr>
            <a:endParaRPr lang="nl-NL" altLang="nl-NL" sz="2400" b="1" dirty="0">
              <a:solidFill>
                <a:schemeClr val="tx1"/>
              </a:solidFill>
            </a:endParaRPr>
          </a:p>
          <a:p>
            <a:pPr eaLnBrk="1" hangingPunct="1">
              <a:lnSpc>
                <a:spcPct val="80000"/>
              </a:lnSpc>
            </a:pPr>
            <a:endParaRPr lang="nl-NL" altLang="nl-NL" sz="2400" b="1" dirty="0">
              <a:solidFill>
                <a:schemeClr val="tx1"/>
              </a:solidFill>
            </a:endParaRPr>
          </a:p>
          <a:p>
            <a:pPr marL="0" indent="0" eaLnBrk="1" hangingPunct="1">
              <a:lnSpc>
                <a:spcPct val="80000"/>
              </a:lnSpc>
              <a:buNone/>
            </a:pPr>
            <a:r>
              <a:rPr lang="nl-NL" altLang="nl-NL" sz="2400" b="1" dirty="0">
                <a:solidFill>
                  <a:schemeClr val="tx1"/>
                </a:solidFill>
              </a:rPr>
              <a:t>Reden: brug open, trein of bus is er niet, wekker stuk, moeder heeft me niet geroepen, lekke band ....</a:t>
            </a:r>
          </a:p>
          <a:p>
            <a:pPr eaLnBrk="1" hangingPunct="1">
              <a:lnSpc>
                <a:spcPct val="80000"/>
              </a:lnSpc>
            </a:pPr>
            <a:endParaRPr lang="nl-NL" altLang="nl-NL" sz="2400" b="1" dirty="0">
              <a:solidFill>
                <a:schemeClr val="tx1"/>
              </a:solidFill>
            </a:endParaRPr>
          </a:p>
          <a:p>
            <a:pPr marL="0" indent="0" eaLnBrk="1" hangingPunct="1">
              <a:lnSpc>
                <a:spcPct val="80000"/>
              </a:lnSpc>
              <a:buNone/>
            </a:pPr>
            <a:r>
              <a:rPr lang="nl-NL" altLang="nl-NL" sz="2400" b="1" dirty="0">
                <a:solidFill>
                  <a:schemeClr val="tx1"/>
                </a:solidFill>
              </a:rPr>
              <a:t>Ook nu weer: het formulier (maken of 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3571" y="601726"/>
            <a:ext cx="6956856" cy="677108"/>
          </a:xfrm>
          <a:prstGeom prst="rect">
            <a:avLst/>
          </a:prstGeom>
        </p:spPr>
        <p:txBody>
          <a:bodyPr vert="horz" wrap="square" lIns="0" tIns="0" rIns="0" bIns="0" rtlCol="0">
            <a:spAutoFit/>
          </a:bodyPr>
          <a:lstStyle/>
          <a:p>
            <a:pPr marL="1003935">
              <a:lnSpc>
                <a:spcPct val="100000"/>
              </a:lnSpc>
            </a:pPr>
            <a:r>
              <a:rPr lang="nl-NL" dirty="0" err="1">
                <a:solidFill>
                  <a:srgbClr val="0070C0"/>
                </a:solidFill>
              </a:rPr>
              <a:t>Profielvak</a:t>
            </a:r>
            <a:r>
              <a:rPr lang="nl-NL" dirty="0">
                <a:solidFill>
                  <a:srgbClr val="0070C0"/>
                </a:solidFill>
              </a:rPr>
              <a:t> en keuzevak</a:t>
            </a:r>
            <a:endParaRPr dirty="0">
              <a:solidFill>
                <a:srgbClr val="0070C0"/>
              </a:solidFill>
            </a:endParaRPr>
          </a:p>
        </p:txBody>
      </p:sp>
      <p:sp>
        <p:nvSpPr>
          <p:cNvPr id="5" name="Tekstvak 4"/>
          <p:cNvSpPr txBox="1"/>
          <p:nvPr/>
        </p:nvSpPr>
        <p:spPr>
          <a:xfrm>
            <a:off x="1219200" y="1454960"/>
            <a:ext cx="7656036" cy="4031873"/>
          </a:xfrm>
          <a:prstGeom prst="rect">
            <a:avLst/>
          </a:prstGeom>
          <a:noFill/>
        </p:spPr>
        <p:txBody>
          <a:bodyPr wrap="square" rtlCol="0">
            <a:spAutoFit/>
          </a:bodyPr>
          <a:lstStyle/>
          <a:p>
            <a:r>
              <a:rPr lang="nl-NL" sz="1600" dirty="0"/>
              <a:t>Het lesrooster heeft naast de reguliere vakken ook het </a:t>
            </a:r>
            <a:r>
              <a:rPr lang="nl-NL" sz="1600" dirty="0" err="1"/>
              <a:t>profielvak</a:t>
            </a:r>
            <a:r>
              <a:rPr lang="nl-NL" sz="1600" dirty="0"/>
              <a:t> en het keuzevak.</a:t>
            </a:r>
          </a:p>
          <a:p>
            <a:endParaRPr lang="nl-NL" sz="1600" dirty="0"/>
          </a:p>
          <a:p>
            <a:r>
              <a:rPr lang="nl-NL" sz="1600" dirty="0"/>
              <a:t>BWI, Z&amp;W en HBR hebben één vrij keuzevak. </a:t>
            </a:r>
          </a:p>
          <a:p>
            <a:endParaRPr lang="nl-NL" sz="1600" dirty="0"/>
          </a:p>
          <a:p>
            <a:r>
              <a:rPr lang="nl-NL" sz="1600" dirty="0"/>
              <a:t>Het </a:t>
            </a:r>
            <a:r>
              <a:rPr lang="nl-NL" sz="1600" dirty="0" err="1"/>
              <a:t>profielvak</a:t>
            </a:r>
            <a:r>
              <a:rPr lang="nl-NL" sz="1600" dirty="0"/>
              <a:t>: dit zijn de praktijk- en theorielessen die horen bij:</a:t>
            </a:r>
          </a:p>
          <a:p>
            <a:endParaRPr lang="nl-NL" sz="1600" dirty="0"/>
          </a:p>
          <a:p>
            <a:r>
              <a:rPr lang="nl-NL" sz="1600" dirty="0"/>
              <a:t>		*	Bouwen, Wonen en Interieur</a:t>
            </a:r>
          </a:p>
          <a:p>
            <a:r>
              <a:rPr lang="nl-NL" sz="1600" dirty="0"/>
              <a:t>		*	Horeca, Bakkerij en recreatie</a:t>
            </a:r>
          </a:p>
          <a:p>
            <a:r>
              <a:rPr lang="nl-NL" sz="1600" dirty="0"/>
              <a:t>		*	Zorg en Welzijn</a:t>
            </a:r>
          </a:p>
          <a:p>
            <a:endParaRPr lang="nl-NL" sz="1600" dirty="0"/>
          </a:p>
          <a:p>
            <a:r>
              <a:rPr lang="nl-NL" sz="1600" dirty="0"/>
              <a:t>Keuzevakken:  </a:t>
            </a:r>
          </a:p>
          <a:p>
            <a:r>
              <a:rPr lang="nl-NL" sz="1600" dirty="0"/>
              <a:t>4 keuzevakken (waarvan 3 verbonden aan profielkeuze). Dit is verdieping of verbreding van het eigen profiel. </a:t>
            </a:r>
          </a:p>
          <a:p>
            <a:r>
              <a:rPr lang="nl-NL" sz="1600" dirty="0"/>
              <a:t>1 vrij keuzevak. Dit is een keuzevak wat door de leerling is gekozen. Deze hoeft niet bij het eigen profiel te horen en vindt alléén in de huidige periode plaats.</a:t>
            </a:r>
          </a:p>
          <a:p>
            <a:r>
              <a:rPr lang="nl-NL" sz="16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882785"/>
            <a:ext cx="5419090" cy="615553"/>
          </a:xfrm>
          <a:prstGeom prst="rect">
            <a:avLst/>
          </a:prstGeom>
        </p:spPr>
        <p:txBody>
          <a:bodyPr vert="horz" wrap="square" lIns="0" tIns="0" rIns="0" bIns="0" rtlCol="0">
            <a:spAutoFit/>
          </a:bodyPr>
          <a:lstStyle/>
          <a:p>
            <a:pPr marL="12700" algn="ctr">
              <a:lnSpc>
                <a:spcPct val="100000"/>
              </a:lnSpc>
            </a:pPr>
            <a:r>
              <a:rPr sz="4000" b="1" spc="-20" dirty="0">
                <a:solidFill>
                  <a:srgbClr val="0000FF"/>
                </a:solidFill>
                <a:latin typeface="Calibri"/>
                <a:cs typeface="Calibri"/>
              </a:rPr>
              <a:t>Activi</a:t>
            </a:r>
            <a:r>
              <a:rPr sz="4000" b="1" spc="-65" dirty="0">
                <a:solidFill>
                  <a:srgbClr val="0000FF"/>
                </a:solidFill>
                <a:latin typeface="Calibri"/>
                <a:cs typeface="Calibri"/>
              </a:rPr>
              <a:t>t</a:t>
            </a:r>
            <a:r>
              <a:rPr sz="4000" b="1" spc="-20" dirty="0">
                <a:solidFill>
                  <a:srgbClr val="0000FF"/>
                </a:solidFill>
                <a:latin typeface="Calibri"/>
                <a:cs typeface="Calibri"/>
              </a:rPr>
              <a:t>ei</a:t>
            </a:r>
            <a:r>
              <a:rPr sz="4000" b="1" spc="-60" dirty="0">
                <a:solidFill>
                  <a:srgbClr val="0000FF"/>
                </a:solidFill>
                <a:latin typeface="Calibri"/>
                <a:cs typeface="Calibri"/>
              </a:rPr>
              <a:t>t</a:t>
            </a:r>
            <a:r>
              <a:rPr sz="4000" b="1" spc="-30" dirty="0">
                <a:solidFill>
                  <a:srgbClr val="0000FF"/>
                </a:solidFill>
                <a:latin typeface="Calibri"/>
                <a:cs typeface="Calibri"/>
              </a:rPr>
              <a:t>e</a:t>
            </a:r>
            <a:r>
              <a:rPr sz="4000" b="1" spc="-25" dirty="0">
                <a:solidFill>
                  <a:srgbClr val="0000FF"/>
                </a:solidFill>
                <a:latin typeface="Calibri"/>
                <a:cs typeface="Calibri"/>
              </a:rPr>
              <a:t>n</a:t>
            </a:r>
            <a:r>
              <a:rPr sz="4000" b="1" spc="30" dirty="0">
                <a:solidFill>
                  <a:srgbClr val="0000FF"/>
                </a:solidFill>
                <a:latin typeface="Calibri"/>
                <a:cs typeface="Calibri"/>
              </a:rPr>
              <a:t> </a:t>
            </a:r>
            <a:r>
              <a:rPr sz="4000" b="1" spc="-20" dirty="0">
                <a:solidFill>
                  <a:srgbClr val="0000FF"/>
                </a:solidFill>
                <a:latin typeface="Calibri"/>
                <a:cs typeface="Calibri"/>
              </a:rPr>
              <a:t>bui</a:t>
            </a:r>
            <a:r>
              <a:rPr sz="4000" b="1" spc="-65" dirty="0">
                <a:solidFill>
                  <a:srgbClr val="0000FF"/>
                </a:solidFill>
                <a:latin typeface="Calibri"/>
                <a:cs typeface="Calibri"/>
              </a:rPr>
              <a:t>t</a:t>
            </a:r>
            <a:r>
              <a:rPr sz="4000" b="1" spc="-30" dirty="0">
                <a:solidFill>
                  <a:srgbClr val="0000FF"/>
                </a:solidFill>
                <a:latin typeface="Calibri"/>
                <a:cs typeface="Calibri"/>
              </a:rPr>
              <a:t>e</a:t>
            </a:r>
            <a:r>
              <a:rPr sz="4000" b="1" spc="-25" dirty="0">
                <a:solidFill>
                  <a:srgbClr val="0000FF"/>
                </a:solidFill>
                <a:latin typeface="Calibri"/>
                <a:cs typeface="Calibri"/>
              </a:rPr>
              <a:t>n</a:t>
            </a:r>
            <a:r>
              <a:rPr sz="4000" b="1" spc="10" dirty="0">
                <a:solidFill>
                  <a:srgbClr val="0000FF"/>
                </a:solidFill>
                <a:latin typeface="Calibri"/>
                <a:cs typeface="Calibri"/>
              </a:rPr>
              <a:t> </a:t>
            </a:r>
            <a:r>
              <a:rPr sz="4000" b="1" spc="-20" dirty="0">
                <a:solidFill>
                  <a:srgbClr val="0000FF"/>
                </a:solidFill>
                <a:latin typeface="Calibri"/>
                <a:cs typeface="Calibri"/>
              </a:rPr>
              <a:t>school</a:t>
            </a:r>
            <a:endParaRPr sz="4000" dirty="0">
              <a:latin typeface="Calibri"/>
              <a:cs typeface="Calibri"/>
            </a:endParaRPr>
          </a:p>
        </p:txBody>
      </p:sp>
      <p:sp>
        <p:nvSpPr>
          <p:cNvPr id="3" name="object 3"/>
          <p:cNvSpPr txBox="1"/>
          <p:nvPr/>
        </p:nvSpPr>
        <p:spPr>
          <a:xfrm>
            <a:off x="1266571" y="1498338"/>
            <a:ext cx="6463665" cy="4755148"/>
          </a:xfrm>
          <a:prstGeom prst="rect">
            <a:avLst/>
          </a:prstGeom>
        </p:spPr>
        <p:txBody>
          <a:bodyPr vert="horz" wrap="square" lIns="0" tIns="0" rIns="0" bIns="0" rtlCol="0">
            <a:spAutoFit/>
          </a:bodyPr>
          <a:lstStyle/>
          <a:p>
            <a:pPr marL="12700">
              <a:lnSpc>
                <a:spcPts val="3820"/>
              </a:lnSpc>
            </a:pPr>
            <a:r>
              <a:rPr lang="nl-NL" dirty="0">
                <a:latin typeface="Calibri"/>
                <a:cs typeface="Calibri"/>
              </a:rPr>
              <a:t>o.a.</a:t>
            </a:r>
          </a:p>
          <a:p>
            <a:pPr marL="355600" indent="-342900">
              <a:lnSpc>
                <a:spcPts val="3820"/>
              </a:lnSpc>
              <a:buFont typeface="Arial" panose="020B0604020202020204" pitchFamily="34" charset="0"/>
              <a:buChar char="•"/>
            </a:pPr>
            <a:r>
              <a:rPr lang="nl-NL" dirty="0">
                <a:latin typeface="Calibri"/>
                <a:cs typeface="Calibri"/>
              </a:rPr>
              <a:t>CKV “Beeldenroute Zaandam” (in de startweek gedaan)</a:t>
            </a:r>
          </a:p>
          <a:p>
            <a:pPr marL="12700">
              <a:lnSpc>
                <a:spcPts val="3820"/>
              </a:lnSpc>
            </a:pPr>
            <a:r>
              <a:rPr lang="nl-NL" dirty="0">
                <a:latin typeface="Calibri"/>
                <a:cs typeface="Calibri"/>
              </a:rPr>
              <a:t>	</a:t>
            </a:r>
            <a:r>
              <a:rPr lang="nl-NL" dirty="0">
                <a:cs typeface="Calibri"/>
              </a:rPr>
              <a:t>Theaterbezoek 1 avond naar het Zaantheater</a:t>
            </a:r>
          </a:p>
          <a:p>
            <a:pPr marL="12700">
              <a:lnSpc>
                <a:spcPts val="3820"/>
              </a:lnSpc>
            </a:pPr>
            <a:r>
              <a:rPr lang="nl-NL" dirty="0">
                <a:cs typeface="Calibri"/>
              </a:rPr>
              <a:t>	Bioscoopbezoek (regelen de leerlingen zelf)</a:t>
            </a:r>
          </a:p>
          <a:p>
            <a:pPr marL="12700">
              <a:lnSpc>
                <a:spcPts val="3820"/>
              </a:lnSpc>
            </a:pPr>
            <a:r>
              <a:rPr lang="nl-NL" dirty="0">
                <a:cs typeface="Calibri"/>
              </a:rPr>
              <a:t>	Verschillende activiteiten buiten school via CKV</a:t>
            </a:r>
            <a:endParaRPr lang="nl-NL" dirty="0">
              <a:latin typeface="Calibri"/>
              <a:cs typeface="Calibri"/>
            </a:endParaRPr>
          </a:p>
          <a:p>
            <a:pPr marL="355600" indent="-342900">
              <a:lnSpc>
                <a:spcPts val="3820"/>
              </a:lnSpc>
              <a:buFont typeface="Arial" panose="020B0604020202020204" pitchFamily="34" charset="0"/>
              <a:buChar char="•"/>
            </a:pPr>
            <a:r>
              <a:rPr lang="nl-NL" spc="-65" dirty="0">
                <a:cs typeface="Calibri"/>
              </a:rPr>
              <a:t>K</a:t>
            </a:r>
            <a:r>
              <a:rPr lang="nl-NL" spc="-15" dirty="0">
                <a:cs typeface="Calibri"/>
              </a:rPr>
              <a:t>e</a:t>
            </a:r>
            <a:r>
              <a:rPr lang="nl-NL" spc="-40" dirty="0">
                <a:cs typeface="Calibri"/>
              </a:rPr>
              <a:t>r</a:t>
            </a:r>
            <a:r>
              <a:rPr lang="nl-NL" spc="-30" dirty="0">
                <a:cs typeface="Calibri"/>
              </a:rPr>
              <a:t>s</a:t>
            </a:r>
            <a:r>
              <a:rPr lang="nl-NL" spc="-10" dirty="0">
                <a:cs typeface="Calibri"/>
              </a:rPr>
              <a:t>t</a:t>
            </a:r>
            <a:r>
              <a:rPr lang="nl-NL" spc="-65" dirty="0">
                <a:cs typeface="Calibri"/>
              </a:rPr>
              <a:t>g</a:t>
            </a:r>
            <a:r>
              <a:rPr lang="nl-NL" dirty="0">
                <a:cs typeface="Calibri"/>
              </a:rPr>
              <a:t>ala</a:t>
            </a:r>
            <a:r>
              <a:rPr lang="nl-NL" spc="-10" dirty="0">
                <a:cs typeface="Calibri"/>
              </a:rPr>
              <a:t> </a:t>
            </a:r>
            <a:r>
              <a:rPr lang="nl-NL" spc="-15" dirty="0">
                <a:cs typeface="Calibri"/>
              </a:rPr>
              <a:t>20</a:t>
            </a:r>
            <a:r>
              <a:rPr lang="nl-NL" spc="-10" dirty="0">
                <a:cs typeface="Calibri"/>
              </a:rPr>
              <a:t> </a:t>
            </a:r>
            <a:r>
              <a:rPr lang="nl-NL" spc="-20" dirty="0">
                <a:cs typeface="Calibri"/>
              </a:rPr>
              <a:t>de</a:t>
            </a:r>
            <a:r>
              <a:rPr lang="nl-NL" spc="-10" dirty="0">
                <a:cs typeface="Calibri"/>
              </a:rPr>
              <a:t>c</a:t>
            </a:r>
            <a:r>
              <a:rPr lang="nl-NL" spc="-15" dirty="0">
                <a:cs typeface="Calibri"/>
              </a:rPr>
              <a:t>emb</a:t>
            </a:r>
            <a:r>
              <a:rPr lang="nl-NL" spc="-10" dirty="0">
                <a:cs typeface="Calibri"/>
              </a:rPr>
              <a:t>er</a:t>
            </a:r>
          </a:p>
          <a:p>
            <a:pPr marL="355600" indent="-342900">
              <a:lnSpc>
                <a:spcPts val="3820"/>
              </a:lnSpc>
              <a:buFont typeface="Arial" panose="020B0604020202020204" pitchFamily="34" charset="0"/>
              <a:buChar char="•"/>
            </a:pPr>
            <a:r>
              <a:rPr lang="nl-NL" spc="-10" dirty="0">
                <a:latin typeface="Calibri"/>
                <a:cs typeface="Calibri"/>
              </a:rPr>
              <a:t>Bedrijfsbezoeken, stages</a:t>
            </a:r>
          </a:p>
          <a:p>
            <a:pPr marL="355600" indent="-342900">
              <a:lnSpc>
                <a:spcPts val="3820"/>
              </a:lnSpc>
              <a:buFont typeface="Arial" panose="020B0604020202020204" pitchFamily="34" charset="0"/>
              <a:buChar char="•"/>
            </a:pPr>
            <a:r>
              <a:rPr lang="nl-NL" spc="-10" dirty="0">
                <a:latin typeface="Calibri"/>
                <a:cs typeface="Calibri"/>
              </a:rPr>
              <a:t>Sportdag </a:t>
            </a:r>
          </a:p>
          <a:p>
            <a:pPr marL="355600" indent="-342900">
              <a:lnSpc>
                <a:spcPts val="3820"/>
              </a:lnSpc>
              <a:buFont typeface="Arial" panose="020B0604020202020204" pitchFamily="34" charset="0"/>
              <a:buChar char="•"/>
            </a:pPr>
            <a:r>
              <a:rPr lang="nl-NL" dirty="0"/>
              <a:t>Act. en reizen: maandag t/m woensdag 7, 8 &amp; 9 juli</a:t>
            </a:r>
          </a:p>
          <a:p>
            <a:pPr marL="927100">
              <a:lnSpc>
                <a:spcPct val="100000"/>
              </a:lnSpc>
              <a:buClr>
                <a:srgbClr val="CC6600"/>
              </a:buClr>
              <a:tabLst>
                <a:tab pos="1270635" algn="l"/>
              </a:tabLst>
            </a:pPr>
            <a:endParaRPr sz="2400" dirty="0">
              <a:latin typeface="Calibri"/>
              <a:cs typeface="Calibri"/>
            </a:endParaRPr>
          </a:p>
        </p:txBody>
      </p:sp>
    </p:spTree>
  </p:cSld>
  <p:clrMapOvr>
    <a:masterClrMapping/>
  </p:clrMapOvr>
</p:sld>
</file>

<file path=ppt/theme/theme1.xml><?xml version="1.0" encoding="utf-8"?>
<a:theme xmlns:a="http://schemas.openxmlformats.org/drawingml/2006/main" name="Kantoorthema">
  <a:themeElements>
    <a:clrScheme name="Compaen - magenta">
      <a:dk1>
        <a:srgbClr val="000000"/>
      </a:dk1>
      <a:lt1>
        <a:srgbClr val="FFFFFF"/>
      </a:lt1>
      <a:dk2>
        <a:srgbClr val="44546A"/>
      </a:dk2>
      <a:lt2>
        <a:srgbClr val="E7E6E6"/>
      </a:lt2>
      <a:accent1>
        <a:srgbClr val="144092"/>
      </a:accent1>
      <a:accent2>
        <a:srgbClr val="018663"/>
      </a:accent2>
      <a:accent3>
        <a:srgbClr val="F19201"/>
      </a:accent3>
      <a:accent4>
        <a:srgbClr val="E51B72"/>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149A109F04940B705B7BD4C86419C" ma:contentTypeVersion="14" ma:contentTypeDescription="Create a new document." ma:contentTypeScope="" ma:versionID="e66adce568a866a499d6b47ea83f808a">
  <xsd:schema xmlns:xsd="http://www.w3.org/2001/XMLSchema" xmlns:xs="http://www.w3.org/2001/XMLSchema" xmlns:p="http://schemas.microsoft.com/office/2006/metadata/properties" xmlns:ns3="311685b4-3098-4462-b3a8-ff6837c66161" xmlns:ns4="671511c6-235a-4d11-8672-3d378e862232" targetNamespace="http://schemas.microsoft.com/office/2006/metadata/properties" ma:root="true" ma:fieldsID="baa3c5c05e3175f4b0c889d489128e67" ns3:_="" ns4:_="">
    <xsd:import namespace="311685b4-3098-4462-b3a8-ff6837c66161"/>
    <xsd:import namespace="671511c6-235a-4d11-8672-3d378e86223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OCR" minOccurs="0"/>
                <xsd:element ref="ns3:MediaServiceSearchPropertie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1685b4-3098-4462-b3a8-ff6837c66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1511c6-235a-4d11-8672-3d378e8622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43A2BD-01EC-4C4A-8D19-A053A4F3C1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1685b4-3098-4462-b3a8-ff6837c66161"/>
    <ds:schemaRef ds:uri="671511c6-235a-4d11-8672-3d378e8622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82FCBC-F2C7-4719-9A20-535C201E6DB0}">
  <ds:schemaRefs>
    <ds:schemaRef ds:uri="http://schemas.microsoft.com/sharepoint/v3/contenttype/forms"/>
  </ds:schemaRefs>
</ds:datastoreItem>
</file>

<file path=customXml/itemProps3.xml><?xml version="1.0" encoding="utf-8"?>
<ds:datastoreItem xmlns:ds="http://schemas.openxmlformats.org/officeDocument/2006/customXml" ds:itemID="{619F4247-4B12-4B57-A855-DA5C02454DAD}">
  <ds:schemaRefs>
    <ds:schemaRef ds:uri="http://schemas.openxmlformats.org/package/2006/metadata/core-properties"/>
    <ds:schemaRef ds:uri="311685b4-3098-4462-b3a8-ff6837c66161"/>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671511c6-235a-4d11-8672-3d378e86223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109</TotalTime>
  <Words>1149</Words>
  <Application>Microsoft Office PowerPoint</Application>
  <PresentationFormat>Diavoorstelling (4:3)</PresentationFormat>
  <Paragraphs>165</Paragraphs>
  <Slides>16</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Times New Roman</vt:lpstr>
      <vt:lpstr>Verdana</vt:lpstr>
      <vt:lpstr>Wingdings</vt:lpstr>
      <vt:lpstr>Kantoorthema</vt:lpstr>
      <vt:lpstr>PowerPoint-presentatie</vt:lpstr>
      <vt:lpstr>Ouderavond 3 basis &amp; kader</vt:lpstr>
      <vt:lpstr>Bovenbouw vmbo</vt:lpstr>
      <vt:lpstr>PowerPoint-presentatie</vt:lpstr>
      <vt:lpstr>PowerPoint-presentatie</vt:lpstr>
      <vt:lpstr>Missen van een schoolexamen</vt:lpstr>
      <vt:lpstr>Te laat komen bij een schoolexamen</vt:lpstr>
      <vt:lpstr>Profielvak en keuzevak</vt:lpstr>
      <vt:lpstr>PowerPoint-presentatie</vt:lpstr>
      <vt:lpstr>Beroepsgericht keuzevak (PTA)</vt:lpstr>
      <vt:lpstr>Decaan &amp; LOB-coördinator BBB:</vt:lpstr>
      <vt:lpstr>Loopbaan Oriëntatie &amp;  Begeleiding (LOB) op Compaen:</vt:lpstr>
      <vt:lpstr>LOB op school: </vt:lpstr>
      <vt:lpstr>LOB met ouders:</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Remco Nadort</dc:creator>
  <cp:lastModifiedBy>Joris van Loo</cp:lastModifiedBy>
  <cp:revision>14</cp:revision>
  <cp:lastPrinted>2022-11-30T08:57:51Z</cp:lastPrinted>
  <dcterms:created xsi:type="dcterms:W3CDTF">2022-11-29T11:39:29Z</dcterms:created>
  <dcterms:modified xsi:type="dcterms:W3CDTF">2024-09-05T12:32:51Z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0x010100DAA149A109F04940B705B7BD4C86419C</vt:lpwstr>
  </property>
  <property fmtid="{D5CDD505-2E9C-101B-9397-08002B2CF9AE}" pid="3" name="MSIP_Label_f3e6dba3-42c1-475e-beed-5d52002941fd_Enabled">
    <vt:lpwstr>true</vt:lpwstr>
  </property>
  <property fmtid="{D5CDD505-2E9C-101B-9397-08002B2CF9AE}" pid="4" name="MSIP_Label_f3e6dba3-42c1-475e-beed-5d52002941fd_SetDate">
    <vt:lpwstr>2024-09-05T10:30:32Z</vt:lpwstr>
  </property>
  <property fmtid="{D5CDD505-2E9C-101B-9397-08002B2CF9AE}" pid="5" name="MSIP_Label_f3e6dba3-42c1-475e-beed-5d52002941fd_Method">
    <vt:lpwstr>Standard</vt:lpwstr>
  </property>
  <property fmtid="{D5CDD505-2E9C-101B-9397-08002B2CF9AE}" pid="6" name="MSIP_Label_f3e6dba3-42c1-475e-beed-5d52002941fd_Name">
    <vt:lpwstr>Openbaar</vt:lpwstr>
  </property>
  <property fmtid="{D5CDD505-2E9C-101B-9397-08002B2CF9AE}" pid="7" name="MSIP_Label_f3e6dba3-42c1-475e-beed-5d52002941fd_SiteId">
    <vt:lpwstr>5b83389b-52c3-41b5-a90c-45ceabd80c71</vt:lpwstr>
  </property>
  <property fmtid="{D5CDD505-2E9C-101B-9397-08002B2CF9AE}" pid="8" name="MSIP_Label_f3e6dba3-42c1-475e-beed-5d52002941fd_ActionId">
    <vt:lpwstr>7edee5d8-df46-45d6-9860-639d8c61bd18</vt:lpwstr>
  </property>
  <property fmtid="{D5CDD505-2E9C-101B-9397-08002B2CF9AE}" pid="9" name="MSIP_Label_f3e6dba3-42c1-475e-beed-5d52002941fd_ContentBits">
    <vt:lpwstr>0</vt:lpwstr>
  </property>
</Properties>
</file>