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21"/>
  </p:notesMasterIdLst>
  <p:handoutMasterIdLst>
    <p:handoutMasterId r:id="rId22"/>
  </p:handoutMasterIdLst>
  <p:sldIdLst>
    <p:sldId id="256" r:id="rId3"/>
    <p:sldId id="258" r:id="rId4"/>
    <p:sldId id="259" r:id="rId5"/>
    <p:sldId id="257" r:id="rId6"/>
    <p:sldId id="260" r:id="rId7"/>
    <p:sldId id="276" r:id="rId8"/>
    <p:sldId id="277" r:id="rId9"/>
    <p:sldId id="278" r:id="rId10"/>
    <p:sldId id="261" r:id="rId11"/>
    <p:sldId id="270" r:id="rId12"/>
    <p:sldId id="262" r:id="rId13"/>
    <p:sldId id="271" r:id="rId14"/>
    <p:sldId id="263" r:id="rId15"/>
    <p:sldId id="275" r:id="rId16"/>
    <p:sldId id="268" r:id="rId17"/>
    <p:sldId id="269" r:id="rId18"/>
    <p:sldId id="274" r:id="rId19"/>
    <p:sldId id="266" r:id="rId20"/>
  </p:sldIdLst>
  <p:sldSz cx="9144000" cy="6858000" type="screen4x3"/>
  <p:notesSz cx="6669088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Stijl, thema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jl, gemiddeld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44" autoAdjust="0"/>
    <p:restoredTop sz="94660"/>
  </p:normalViewPr>
  <p:slideViewPr>
    <p:cSldViewPr>
      <p:cViewPr varScale="1">
        <p:scale>
          <a:sx n="113" d="100"/>
          <a:sy n="113" d="100"/>
        </p:scale>
        <p:origin x="153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0395D-6373-4EDC-B1DE-0F7657A5C68D}" type="datetimeFigureOut">
              <a:rPr lang="nl-NL" smtClean="0"/>
              <a:t>11-4-2024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F2DE9A-8B65-413D-AFEC-C4675D9479CF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558475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84C7C2-206F-4D80-8372-10484AE475C7}" type="datetimeFigureOut">
              <a:rPr lang="nl-NL" smtClean="0"/>
              <a:t>11-4-2024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66909" y="4715154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A2869-BD47-4FE9-B4FD-441DF34D1AC1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32734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Instromers</a:t>
            </a:r>
            <a:r>
              <a:rPr lang="nl-NL" baseline="0" dirty="0"/>
              <a:t> zijn teleurgesteld in zichzelf en de school, zelfvertrouwen, ZT, verzuim, Ouders mail, sms, veel contact vooral via mentor – niet alleen op avonden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A2869-BD47-4FE9-B4FD-441DF34D1AC1}" type="slidenum">
              <a:rPr lang="nl-NL" smtClean="0"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82917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nl-NL" dirty="0"/>
              <a:t>25 april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r>
              <a:rPr lang="nl-NL" dirty="0"/>
              <a:t>Informatieavond overstappers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88CBB78-BE3F-4611-940F-8DD937399B78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nl-NL"/>
              <a:t>Klik om de stijl te bewerken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25 april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Informatieavond overstappers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BB78-BE3F-4611-940F-8DD937399B78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25 april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Informatieavond overstappers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788CBB78-BE3F-4611-940F-8DD937399B78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DC07B-413F-4F94-84AE-51391C6CC0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11-4-2024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B70F-09CB-4694-8C5B-1A9722D981C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3552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DC07B-413F-4F94-84AE-51391C6CC0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11-4-2024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B70F-09CB-4694-8C5B-1A9722D981C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356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DC07B-413F-4F94-84AE-51391C6CC0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11-4-2024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B70F-09CB-4694-8C5B-1A9722D981C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50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342902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3505202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DC07B-413F-4F94-84AE-51391C6CC0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11-4-2024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B70F-09CB-4694-8C5B-1A9722D981C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426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DC07B-413F-4F94-84AE-51391C6CC0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11-4-2024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B70F-09CB-4694-8C5B-1A9722D981C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9640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DC07B-413F-4F94-84AE-51391C6CC0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11-4-2024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B70F-09CB-4694-8C5B-1A9722D981C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8046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DC07B-413F-4F94-84AE-51391C6CC0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11-4-2024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B70F-09CB-4694-8C5B-1A9722D981C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5448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DC07B-413F-4F94-84AE-51391C6CC0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11-4-2024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B70F-09CB-4694-8C5B-1A9722D981C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361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25 april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Informatieavond overstappers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BB78-BE3F-4611-940F-8DD937399B78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DC07B-413F-4F94-84AE-51391C6CC0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11-4-2024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B70F-09CB-4694-8C5B-1A9722D981C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7702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DC07B-413F-4F94-84AE-51391C6CC0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11-4-2024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B70F-09CB-4694-8C5B-1A9722D981C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7364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42902" y="366713"/>
            <a:ext cx="4476751" cy="780097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DC07B-413F-4F94-84AE-51391C6CC0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11-4-2024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B70F-09CB-4694-8C5B-1A9722D981C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437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de stijl te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r>
              <a:rPr lang="nl-NL" dirty="0"/>
              <a:t>25 april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r>
              <a:rPr lang="nl-NL" dirty="0"/>
              <a:t>Informatieavond overstappers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88CBB78-BE3F-4611-940F-8DD937399B78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nl-NL"/>
              <a:t>Klik om de stijl te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25 april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Informatieavond overstappers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BB78-BE3F-4611-940F-8DD937399B78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25 april 2012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Informatieavond overstappers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BB78-BE3F-4611-940F-8DD937399B78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25 april 2012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Informatieavond overstappers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BB78-BE3F-4611-940F-8DD937399B78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25 april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Informatieavond overstappers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BB78-BE3F-4611-940F-8DD937399B78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de stijl te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25 april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Informatieavond overstappers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BB78-BE3F-4611-940F-8DD937399B78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de stijl te bewerken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Klik op het pictogram als u een afbeelding wilt toevoegen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25 april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Informatieavond overstappers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BB78-BE3F-4611-940F-8DD937399B78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nl-NL" dirty="0"/>
              <a:t>25 april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nl-NL" dirty="0"/>
              <a:t>Informatieavond overstappers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788CBB78-BE3F-4611-940F-8DD937399B78}" type="slidenum">
              <a:rPr lang="nl-NL" smtClean="0"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/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DC07B-413F-4F94-84AE-51391C6CC0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11-4-2024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AB70F-09CB-4694-8C5B-1A9722D981C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120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123728" y="404664"/>
            <a:ext cx="5832648" cy="1200329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3600" b="1" dirty="0"/>
              <a:t> Informatieavond Compaen VMBO</a:t>
            </a:r>
          </a:p>
        </p:txBody>
      </p:sp>
      <p:pic>
        <p:nvPicPr>
          <p:cNvPr id="4" name="Afbeelding 3" descr="locatie%20Nieuwendam[1]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484784"/>
            <a:ext cx="3744416" cy="266429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kstvak 2"/>
          <p:cNvSpPr txBox="1"/>
          <p:nvPr/>
        </p:nvSpPr>
        <p:spPr>
          <a:xfrm>
            <a:off x="7524328" y="5949280"/>
            <a:ext cx="1176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 april 2024</a:t>
            </a:r>
          </a:p>
        </p:txBody>
      </p:sp>
    </p:spTree>
    <p:extLst>
      <p:ext uri="{BB962C8B-B14F-4D97-AF65-F5344CB8AC3E}">
        <p14:creationId xmlns:p14="http://schemas.microsoft.com/office/powerpoint/2010/main" val="2980134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139328"/>
              </p:ext>
            </p:extLst>
          </p:nvPr>
        </p:nvGraphicFramePr>
        <p:xfrm>
          <a:off x="1691681" y="332656"/>
          <a:ext cx="4248472" cy="6057828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4119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05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59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0038">
                <a:tc>
                  <a:txBody>
                    <a:bodyPr/>
                    <a:lstStyle/>
                    <a:p>
                      <a:pPr algn="ctr" fontAlgn="b"/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b="1" u="none" strike="noStrike" dirty="0">
                          <a:effectLst/>
                          <a:latin typeface="+mn-lt"/>
                        </a:rPr>
                        <a:t>Klas 2 TL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algn="l" fontAlgn="b"/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038"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effectLst/>
                          <a:latin typeface="+mn-lt"/>
                        </a:rPr>
                        <a:t>1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b="1" u="none" strike="noStrike" dirty="0">
                          <a:effectLst/>
                          <a:latin typeface="+mn-lt"/>
                        </a:rPr>
                        <a:t>Nederlands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038"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effectLst/>
                          <a:latin typeface="+mn-lt"/>
                        </a:rPr>
                        <a:t>2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b="1" u="none" strike="noStrike" dirty="0">
                          <a:effectLst/>
                          <a:latin typeface="+mn-lt"/>
                        </a:rPr>
                        <a:t>Engels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038"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effectLst/>
                          <a:latin typeface="+mn-lt"/>
                        </a:rPr>
                        <a:t>3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b="1" u="none" strike="noStrike" dirty="0">
                          <a:effectLst/>
                          <a:latin typeface="+mn-lt"/>
                        </a:rPr>
                        <a:t>Wiskunde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038"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Projecten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0038"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b="1" u="none" strike="noStrike" dirty="0">
                          <a:effectLst/>
                          <a:latin typeface="+mn-lt"/>
                        </a:rPr>
                        <a:t>Lob/mentor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0038"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effectLst/>
                          <a:latin typeface="+mn-lt"/>
                        </a:rPr>
                        <a:t>6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b="1" u="none" strike="noStrike" dirty="0">
                          <a:effectLst/>
                          <a:latin typeface="+mn-lt"/>
                        </a:rPr>
                        <a:t>LO 1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0038"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effectLst/>
                          <a:latin typeface="+mn-lt"/>
                        </a:rPr>
                        <a:t>7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b="1" u="none" strike="noStrike" dirty="0">
                          <a:effectLst/>
                          <a:latin typeface="+mn-lt"/>
                        </a:rPr>
                        <a:t>Vakhulp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0038"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effectLst/>
                          <a:latin typeface="+mn-lt"/>
                        </a:rPr>
                        <a:t>8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b="1" u="none" strike="noStrike" dirty="0">
                          <a:effectLst/>
                          <a:latin typeface="+mn-lt"/>
                        </a:rPr>
                        <a:t>Techniek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0038"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effectLst/>
                          <a:latin typeface="+mn-lt"/>
                        </a:rPr>
                        <a:t>9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b="1" u="none" strike="noStrike" dirty="0">
                          <a:effectLst/>
                          <a:latin typeface="+mn-lt"/>
                        </a:rPr>
                        <a:t>Economie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0038"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effectLst/>
                          <a:latin typeface="+mn-lt"/>
                        </a:rPr>
                        <a:t>10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b="1" u="none" strike="noStrike" dirty="0">
                          <a:effectLst/>
                          <a:latin typeface="+mn-lt"/>
                        </a:rPr>
                        <a:t>Biologie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0038"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effectLst/>
                          <a:latin typeface="+mn-lt"/>
                        </a:rPr>
                        <a:t>11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b="1" u="none" strike="noStrike" dirty="0">
                          <a:effectLst/>
                          <a:latin typeface="+mn-lt"/>
                        </a:rPr>
                        <a:t>Nask1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0038"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effectLst/>
                          <a:latin typeface="+mn-lt"/>
                        </a:rPr>
                        <a:t>12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b="1" u="none" strike="noStrike" dirty="0">
                          <a:effectLst/>
                          <a:latin typeface="+mn-lt"/>
                        </a:rPr>
                        <a:t>Duits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0038"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effectLst/>
                          <a:latin typeface="+mn-lt"/>
                        </a:rPr>
                        <a:t>13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b="1" u="none" strike="noStrike" dirty="0">
                          <a:effectLst/>
                          <a:latin typeface="+mn-lt"/>
                        </a:rPr>
                        <a:t>Geschiedenis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0038"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effectLst/>
                          <a:latin typeface="+mn-lt"/>
                        </a:rPr>
                        <a:t>14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b="1" u="none" strike="noStrike" dirty="0">
                          <a:effectLst/>
                          <a:latin typeface="+mn-lt"/>
                        </a:rPr>
                        <a:t>Aardrijkskunde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0038"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effectLst/>
                          <a:latin typeface="+mn-lt"/>
                        </a:rPr>
                        <a:t>15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b="1" u="none" strike="noStrike" dirty="0">
                          <a:effectLst/>
                          <a:latin typeface="+mn-lt"/>
                        </a:rPr>
                        <a:t>Tekenen/K&amp;C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40038">
                <a:tc>
                  <a:txBody>
                    <a:bodyPr/>
                    <a:lstStyle/>
                    <a:p>
                      <a:pPr algn="ctr" fontAlgn="b"/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5757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907704" y="1844824"/>
            <a:ext cx="2178802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sz="2800" b="1" dirty="0"/>
              <a:t>Leerjaar 3 TL: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1907704" y="2708920"/>
            <a:ext cx="612068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endParaRPr lang="nl-NL" sz="2400" b="1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nl-NL" sz="2800" b="1" dirty="0"/>
              <a:t>Vakkenpakketkeuze leidt tot minder vakken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nl-NL" sz="2800" b="1" dirty="0"/>
              <a:t>Loopbaan Oriëntatie en Begeleiding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nl-NL" sz="2800" b="1" dirty="0"/>
              <a:t>Sollicitatietraining, gastsprekers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nl-NL" sz="2800" b="1" dirty="0"/>
              <a:t>Training in presentatie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nl-NL" sz="2800" b="1" dirty="0"/>
              <a:t>Oriënterende stage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nl-NL" sz="2800" b="1" dirty="0"/>
              <a:t>CKV afsluiten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nl-NL" sz="2400" b="1" dirty="0"/>
          </a:p>
        </p:txBody>
      </p:sp>
    </p:spTree>
    <p:extLst>
      <p:ext uri="{BB962C8B-B14F-4D97-AF65-F5344CB8AC3E}">
        <p14:creationId xmlns:p14="http://schemas.microsoft.com/office/powerpoint/2010/main" val="2979899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915851"/>
              </p:ext>
            </p:extLst>
          </p:nvPr>
        </p:nvGraphicFramePr>
        <p:xfrm>
          <a:off x="611560" y="260648"/>
          <a:ext cx="5400600" cy="624840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628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86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1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5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1748">
                <a:tc>
                  <a:txBody>
                    <a:bodyPr/>
                    <a:lstStyle/>
                    <a:p>
                      <a:pPr algn="l" fontAlgn="b"/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effectLst/>
                        </a:rPr>
                        <a:t>Klas 3 TL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748"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effectLst/>
                          <a:latin typeface="+mn-lt"/>
                        </a:rPr>
                        <a:t>1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V</a:t>
                      </a:r>
                      <a:endParaRPr lang="nl-NL" sz="2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b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Nederlands</a:t>
                      </a:r>
                      <a:endParaRPr lang="nl-NL" sz="2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nl-NL" sz="2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748"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effectLst/>
                          <a:latin typeface="+mn-lt"/>
                        </a:rPr>
                        <a:t>2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V</a:t>
                      </a:r>
                      <a:endParaRPr lang="nl-NL" sz="2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b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Engels</a:t>
                      </a:r>
                      <a:endParaRPr lang="nl-NL" sz="2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nl-NL" sz="2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748"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effectLst/>
                          <a:latin typeface="+mn-lt"/>
                        </a:rPr>
                        <a:t>3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V</a:t>
                      </a:r>
                      <a:endParaRPr lang="nl-NL" sz="2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b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Wiskunde</a:t>
                      </a:r>
                      <a:endParaRPr lang="nl-NL" sz="2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748"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effectLst/>
                          <a:latin typeface="+mn-lt"/>
                        </a:rPr>
                        <a:t>4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V</a:t>
                      </a:r>
                      <a:endParaRPr lang="nl-NL" sz="2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b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CKV</a:t>
                      </a:r>
                      <a:endParaRPr lang="nl-NL" sz="2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nl-NL" sz="2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748"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V</a:t>
                      </a:r>
                      <a:endParaRPr lang="nl-NL" sz="2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b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LO</a:t>
                      </a:r>
                      <a:r>
                        <a:rPr lang="nl-NL" sz="2000" b="1" u="none" strike="noStrik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2000" b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nl-NL" sz="2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nl-NL" sz="2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748"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V</a:t>
                      </a:r>
                      <a:endParaRPr lang="nl-NL" sz="2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b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Vakhulp</a:t>
                      </a:r>
                      <a:endParaRPr lang="nl-NL" sz="2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nl-NL" sz="2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1748"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V</a:t>
                      </a:r>
                      <a:endParaRPr lang="nl-NL" sz="2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b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Lob/mentor</a:t>
                      </a:r>
                      <a:endParaRPr lang="nl-NL" sz="2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nl-NL" sz="2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1748">
                <a:tc>
                  <a:txBody>
                    <a:bodyPr/>
                    <a:lstStyle/>
                    <a:p>
                      <a:endParaRPr lang="nl-NL"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2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20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1748"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PK</a:t>
                      </a:r>
                      <a:endParaRPr lang="nl-NL" sz="20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Economie</a:t>
                      </a:r>
                      <a:endParaRPr lang="nl-NL" sz="20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(3) </a:t>
                      </a:r>
                      <a:endParaRPr lang="nl-NL" sz="20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1748"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PK</a:t>
                      </a:r>
                      <a:endParaRPr lang="nl-NL" sz="20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Biologie</a:t>
                      </a:r>
                      <a:endParaRPr lang="nl-NL" sz="20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(3) </a:t>
                      </a:r>
                      <a:endParaRPr kumimoji="0" lang="nl-NL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1748"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effectLst/>
                          <a:latin typeface="+mn-lt"/>
                        </a:rPr>
                        <a:t>10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PK</a:t>
                      </a:r>
                      <a:endParaRPr lang="nl-NL" sz="20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Nask1</a:t>
                      </a:r>
                      <a:endParaRPr lang="nl-NL" sz="20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(3) </a:t>
                      </a:r>
                      <a:endParaRPr kumimoji="0" lang="nl-NL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1748"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effectLst/>
                          <a:latin typeface="+mn-lt"/>
                        </a:rPr>
                        <a:t>11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K</a:t>
                      </a:r>
                      <a:endParaRPr lang="nl-NL" sz="20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Duits</a:t>
                      </a:r>
                      <a:endParaRPr lang="nl-NL" sz="20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(3) </a:t>
                      </a:r>
                      <a:endParaRPr kumimoji="0" lang="nl-NL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1748"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effectLst/>
                          <a:latin typeface="+mn-lt"/>
                        </a:rPr>
                        <a:t>12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K</a:t>
                      </a:r>
                      <a:endParaRPr lang="nl-NL" sz="20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Geschiedenis</a:t>
                      </a:r>
                      <a:endParaRPr lang="nl-NL" sz="20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(3) </a:t>
                      </a:r>
                      <a:endParaRPr kumimoji="0" lang="nl-NL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1748"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effectLst/>
                          <a:latin typeface="+mn-lt"/>
                        </a:rPr>
                        <a:t>13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K</a:t>
                      </a:r>
                      <a:endParaRPr lang="nl-NL" sz="20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LO2</a:t>
                      </a:r>
                      <a:endParaRPr lang="nl-NL" sz="20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(3) </a:t>
                      </a:r>
                      <a:endParaRPr kumimoji="0" lang="nl-NL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1748"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effectLst/>
                          <a:latin typeface="+mn-lt"/>
                        </a:rPr>
                        <a:t>14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K</a:t>
                      </a:r>
                      <a:endParaRPr lang="nl-NL" sz="20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Aardrijkskunde</a:t>
                      </a:r>
                      <a:endParaRPr lang="nl-NL" sz="20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(3) </a:t>
                      </a:r>
                      <a:endParaRPr kumimoji="0" lang="nl-NL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1748"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effectLst/>
                          <a:latin typeface="+mn-lt"/>
                        </a:rPr>
                        <a:t>15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K</a:t>
                      </a:r>
                      <a:endParaRPr lang="nl-NL" sz="20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Tekenen</a:t>
                      </a:r>
                      <a:endParaRPr lang="nl-NL" sz="20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(3) </a:t>
                      </a:r>
                      <a:endParaRPr kumimoji="0" lang="nl-NL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1748"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effectLst/>
                          <a:latin typeface="+mn-lt"/>
                        </a:rPr>
                        <a:t>16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K</a:t>
                      </a:r>
                      <a:endParaRPr lang="nl-NL" sz="20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Nask2</a:t>
                      </a:r>
                      <a:endParaRPr lang="nl-NL" sz="20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(3) </a:t>
                      </a:r>
                      <a:endParaRPr kumimoji="0" lang="nl-NL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01748"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01748">
                <a:tc>
                  <a:txBody>
                    <a:bodyPr/>
                    <a:lstStyle/>
                    <a:p>
                      <a:pPr algn="ctr" fontAlgn="b"/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000" b="1" u="none" strike="noStrike" dirty="0">
                          <a:effectLst/>
                          <a:latin typeface="+mn-lt"/>
                        </a:rPr>
                        <a:t>16 + (15)</a:t>
                      </a:r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8" name="Rechthoek 7"/>
          <p:cNvSpPr/>
          <p:nvPr/>
        </p:nvSpPr>
        <p:spPr>
          <a:xfrm>
            <a:off x="6228184" y="3429000"/>
            <a:ext cx="248376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b="1" dirty="0">
                <a:solidFill>
                  <a:srgbClr val="C00000"/>
                </a:solidFill>
              </a:rPr>
              <a:t>PK 	Minimaal 2 </a:t>
            </a:r>
            <a:r>
              <a:rPr lang="nl-NL" sz="2000" b="1" dirty="0"/>
              <a:t>		</a:t>
            </a:r>
          </a:p>
          <a:p>
            <a:r>
              <a:rPr lang="nl-NL" sz="2000" b="1" dirty="0">
                <a:solidFill>
                  <a:schemeClr val="accent3">
                    <a:lumMod val="50000"/>
                  </a:schemeClr>
                </a:solidFill>
              </a:rPr>
              <a:t>K	Aangevuld tot 	5 vakken</a:t>
            </a:r>
            <a:r>
              <a:rPr lang="nl-NL" sz="2000" b="1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5848508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979712" y="1844824"/>
            <a:ext cx="6408712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800" b="1" dirty="0"/>
              <a:t>Leerjaar 3 GL :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1763688" y="2564905"/>
            <a:ext cx="66247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nl-NL" sz="2800" b="1" dirty="0"/>
              <a:t>Ideaal als je weet welke richting je op wilt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nl-NL" sz="2800" b="1" dirty="0"/>
              <a:t>TL advies noodzakelijk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nl-NL" sz="2800" b="1" dirty="0"/>
              <a:t>3  keuzevakken (</a:t>
            </a:r>
            <a:r>
              <a:rPr lang="nl-NL" sz="2800" b="1" dirty="0" err="1"/>
              <a:t>ipv</a:t>
            </a:r>
            <a:r>
              <a:rPr lang="nl-NL" sz="2800" b="1" dirty="0"/>
              <a:t> 5)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nl-NL" sz="2800" b="1" dirty="0"/>
              <a:t>Aangevuld met een profiel: HBR, Z&amp;W, BWI (6 uur in de week)</a:t>
            </a:r>
          </a:p>
        </p:txBody>
      </p:sp>
    </p:spTree>
    <p:extLst>
      <p:ext uri="{BB962C8B-B14F-4D97-AF65-F5344CB8AC3E}">
        <p14:creationId xmlns:p14="http://schemas.microsoft.com/office/powerpoint/2010/main" val="18734268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979712" y="1844824"/>
            <a:ext cx="6408712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800" b="1" dirty="0"/>
              <a:t>Leerjaar 4 TL/GL :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1763688" y="2564905"/>
            <a:ext cx="66247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nl-NL" sz="2800" b="1" dirty="0"/>
              <a:t>Examenjaar met P.T.A.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nl-NL" sz="2800" b="1" dirty="0"/>
              <a:t>Vakkenpakket kiezen uit de vakken van klas 3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nl-NL" sz="2800" b="1" dirty="0"/>
              <a:t>Profielwerkstuk met presentatie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nl-NL" sz="2800" b="1" dirty="0"/>
              <a:t>Extra examenvak(ken) mogelijk</a:t>
            </a:r>
          </a:p>
        </p:txBody>
      </p:sp>
    </p:spTree>
    <p:extLst>
      <p:ext uri="{BB962C8B-B14F-4D97-AF65-F5344CB8AC3E}">
        <p14:creationId xmlns:p14="http://schemas.microsoft.com/office/powerpoint/2010/main" val="30797815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1979712" y="1869722"/>
            <a:ext cx="4752528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800" b="1" dirty="0"/>
              <a:t>Mentor / LOB: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2195736" y="2564904"/>
            <a:ext cx="612068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>
                <a:solidFill>
                  <a:schemeClr val="accent6">
                    <a:lumMod val="75000"/>
                  </a:schemeClr>
                </a:solidFill>
              </a:rPr>
              <a:t>Klas 2: Wie ben ik? Wat wil ik?</a:t>
            </a:r>
          </a:p>
          <a:p>
            <a:endParaRPr lang="nl-NL" sz="2800" b="1" dirty="0"/>
          </a:p>
          <a:p>
            <a:pPr marL="342900" indent="-342900">
              <a:buFont typeface="Arial" pitchFamily="34" charset="0"/>
              <a:buChar char="•"/>
            </a:pPr>
            <a:r>
              <a:rPr lang="nl-NL" sz="2800" b="1" dirty="0"/>
              <a:t>Mentorlessen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nl-NL" sz="2400" dirty="0"/>
              <a:t>Sociale vaardigheden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nl-NL" sz="2400" dirty="0"/>
              <a:t>Studie vaardigheden</a:t>
            </a:r>
          </a:p>
          <a:p>
            <a:pPr lvl="1"/>
            <a:endParaRPr lang="nl-NL" sz="2800" b="1" dirty="0"/>
          </a:p>
          <a:p>
            <a:pPr marL="342900" indent="-342900">
              <a:buFont typeface="Arial" pitchFamily="34" charset="0"/>
              <a:buChar char="•"/>
            </a:pPr>
            <a:r>
              <a:rPr lang="nl-NL" sz="2800" b="1" dirty="0"/>
              <a:t>Loopbaan Oriëntatie en Begeleiding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nl-NL" sz="2400" dirty="0"/>
              <a:t>Voorbereiden keuzeproces leerjaar 3, flitsstages</a:t>
            </a:r>
          </a:p>
        </p:txBody>
      </p:sp>
    </p:spTree>
    <p:extLst>
      <p:ext uri="{BB962C8B-B14F-4D97-AF65-F5344CB8AC3E}">
        <p14:creationId xmlns:p14="http://schemas.microsoft.com/office/powerpoint/2010/main" val="11225381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1979712" y="1844824"/>
            <a:ext cx="4752528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400" b="1" dirty="0"/>
              <a:t> </a:t>
            </a:r>
            <a:r>
              <a:rPr lang="nl-NL" sz="2800" b="1" dirty="0"/>
              <a:t>Mentor / LOB: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1979712" y="2564904"/>
            <a:ext cx="655272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>
                <a:solidFill>
                  <a:schemeClr val="accent6">
                    <a:lumMod val="75000"/>
                  </a:schemeClr>
                </a:solidFill>
              </a:rPr>
              <a:t>Klas 3: Wat kan ik? Wat bestaat er?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sz="2800" b="1" dirty="0"/>
              <a:t>Mentorlessen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nl-NL" sz="2400" dirty="0"/>
              <a:t>Mentorlessen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nl-NL" sz="2400" dirty="0"/>
              <a:t>Driehoekgesprekken met leerling mentor en ouders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sz="2800" b="1" dirty="0"/>
              <a:t>Loopbaan Oriëntatie en Begeleiding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nl-NL" sz="2400" dirty="0"/>
              <a:t>Gastlessen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nl-NL" sz="2400" dirty="0"/>
              <a:t>Solliciteren, stage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nl-NL" sz="2400" dirty="0"/>
              <a:t>Starten met profielwerkstuk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nl-NL" sz="2400" dirty="0"/>
              <a:t>Excursies</a:t>
            </a:r>
          </a:p>
          <a:p>
            <a:pPr marL="800100" lvl="1" indent="-342900">
              <a:buFont typeface="Arial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50536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1979712" y="1869722"/>
            <a:ext cx="4752528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800" b="1" dirty="0"/>
              <a:t>Mentor / LOB / decaan: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1979712" y="2564904"/>
            <a:ext cx="612068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>
                <a:solidFill>
                  <a:schemeClr val="accent6">
                    <a:lumMod val="75000"/>
                  </a:schemeClr>
                </a:solidFill>
              </a:rPr>
              <a:t>Klas 4: Hoe kom ik waar ik wil zijn?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sz="2800" b="1" dirty="0"/>
              <a:t>HAVO/MBO Stage of meeloopdagen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sz="2800" b="1" dirty="0"/>
              <a:t>Loopbaan Oriëntatie en Begeleiding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nl-NL" sz="2400" dirty="0"/>
              <a:t>Schoolkeuze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nl-NL" sz="2400" dirty="0"/>
              <a:t>Open dagen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nl-NL" sz="2400" dirty="0"/>
              <a:t>Presentatie profielwerkstuk</a:t>
            </a:r>
            <a:endParaRPr lang="nl-NL" sz="2800" dirty="0"/>
          </a:p>
          <a:p>
            <a:pPr marL="342900" indent="-342900">
              <a:buFont typeface="Arial" pitchFamily="34" charset="0"/>
              <a:buChar char="•"/>
            </a:pPr>
            <a:r>
              <a:rPr lang="nl-NL" sz="2800" b="1" dirty="0"/>
              <a:t>Voorbereiden intakegesprekken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sz="2800" b="1" dirty="0"/>
              <a:t>Turbo-route economie</a:t>
            </a:r>
          </a:p>
        </p:txBody>
      </p:sp>
    </p:spTree>
    <p:extLst>
      <p:ext uri="{BB962C8B-B14F-4D97-AF65-F5344CB8AC3E}">
        <p14:creationId xmlns:p14="http://schemas.microsoft.com/office/powerpoint/2010/main" val="27570873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627784" y="2492896"/>
            <a:ext cx="4680520" cy="138499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nl-NL" sz="2800" b="1" dirty="0"/>
          </a:p>
          <a:p>
            <a:pPr algn="ctr"/>
            <a:r>
              <a:rPr lang="nl-NL" sz="2800" b="1" dirty="0"/>
              <a:t>Vragen?</a:t>
            </a:r>
          </a:p>
          <a:p>
            <a:pPr algn="ctr"/>
            <a:endParaRPr lang="nl-NL" sz="2800" b="1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8917D79E-C48D-46AC-BBCA-C9F9AF635030}"/>
              </a:ext>
            </a:extLst>
          </p:cNvPr>
          <p:cNvSpPr/>
          <p:nvPr/>
        </p:nvSpPr>
        <p:spPr>
          <a:xfrm rot="10800000" flipV="1">
            <a:off x="2483768" y="5157192"/>
            <a:ext cx="53285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H. Eshuijs 0653312521</a:t>
            </a:r>
          </a:p>
          <a:p>
            <a:pPr algn="ctr"/>
            <a:r>
              <a:rPr lang="nl-NL" dirty="0"/>
              <a:t>h.eshuijs@compaenvmbo.nl</a:t>
            </a:r>
          </a:p>
        </p:txBody>
      </p:sp>
    </p:spTree>
    <p:extLst>
      <p:ext uri="{BB962C8B-B14F-4D97-AF65-F5344CB8AC3E}">
        <p14:creationId xmlns:p14="http://schemas.microsoft.com/office/powerpoint/2010/main" val="1361928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1979712" y="1844824"/>
            <a:ext cx="716428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>
                <a:ea typeface="Verdana" pitchFamily="34" charset="0"/>
                <a:cs typeface="Verdana" pitchFamily="34" charset="0"/>
              </a:rPr>
              <a:t>Hanneke Eshuijs</a:t>
            </a:r>
          </a:p>
          <a:p>
            <a:r>
              <a:rPr lang="nl-NL" sz="3200" b="1" dirty="0">
                <a:ea typeface="Verdana" pitchFamily="34" charset="0"/>
                <a:cs typeface="Verdana" pitchFamily="34" charset="0"/>
              </a:rPr>
              <a:t>Afdelingsleider TL/GL</a:t>
            </a:r>
          </a:p>
          <a:p>
            <a:r>
              <a:rPr lang="nl-NL" sz="3200" b="1" dirty="0">
                <a:ea typeface="Verdana" pitchFamily="34" charset="0"/>
                <a:cs typeface="Verdana" pitchFamily="34" charset="0"/>
              </a:rPr>
              <a:t>Leerjaar 2 , 3 en 4</a:t>
            </a:r>
          </a:p>
          <a:p>
            <a:endParaRPr lang="nl-NL" sz="3200" b="1" dirty="0">
              <a:ea typeface="Verdana" pitchFamily="34" charset="0"/>
              <a:cs typeface="Verdana" pitchFamily="34" charset="0"/>
            </a:endParaRPr>
          </a:p>
          <a:p>
            <a:r>
              <a:rPr lang="nl-NL" sz="3200" b="1" dirty="0">
                <a:ea typeface="Verdana" pitchFamily="34" charset="0"/>
                <a:cs typeface="Verdana" pitchFamily="34" charset="0"/>
              </a:rPr>
              <a:t>Joris van Loo</a:t>
            </a:r>
          </a:p>
          <a:p>
            <a:r>
              <a:rPr lang="nl-NL" sz="3200" b="1" dirty="0">
                <a:ea typeface="Verdana" pitchFamily="34" charset="0"/>
                <a:cs typeface="Verdana" pitchFamily="34" charset="0"/>
              </a:rPr>
              <a:t>Afdelingsleider Beroepsgerichte Leerweg</a:t>
            </a:r>
          </a:p>
          <a:p>
            <a:r>
              <a:rPr lang="nl-NL" sz="3200" b="1" dirty="0">
                <a:ea typeface="Verdana" pitchFamily="34" charset="0"/>
                <a:cs typeface="Verdana" pitchFamily="34" charset="0"/>
              </a:rPr>
              <a:t>Leerjaar 3 en 4</a:t>
            </a:r>
          </a:p>
          <a:p>
            <a:endParaRPr lang="nl-NL" sz="3200" b="1" dirty="0">
              <a:ea typeface="Verdana" pitchFamily="34" charset="0"/>
              <a:cs typeface="Verdana" pitchFamily="34" charset="0"/>
            </a:endParaRPr>
          </a:p>
          <a:p>
            <a:endParaRPr lang="nl-NL" sz="24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764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051720" y="620688"/>
            <a:ext cx="2142973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800" b="1" dirty="0"/>
              <a:t>Programma: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2051720" y="2060848"/>
            <a:ext cx="662473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nl-NL" sz="2800" b="1" dirty="0"/>
              <a:t>Algemene informatie Compaen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nl-NL" sz="2800" b="1" dirty="0"/>
              <a:t>Onderwijsaanbod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2800" b="1" dirty="0"/>
              <a:t>Leerjaar 2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2800" b="1" dirty="0"/>
              <a:t>Leerjaar 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2800" b="1" dirty="0"/>
              <a:t>Leerjaar 4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nl-NL" sz="2800" b="1" dirty="0"/>
              <a:t>Begeleiding en LOB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nl-NL" sz="2800" b="1" dirty="0"/>
              <a:t>Procedure aanmelding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nl-NL" sz="2800" b="1" dirty="0"/>
              <a:t>Splitsing TL en beroepsgericht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nl-NL" sz="2800" b="1" dirty="0"/>
              <a:t>Vragen</a:t>
            </a:r>
          </a:p>
          <a:p>
            <a:endParaRPr lang="nl-NL" sz="2800" b="1" dirty="0"/>
          </a:p>
          <a:p>
            <a:pPr marL="342900" indent="-342900">
              <a:buFontTx/>
              <a:buChar char="-"/>
            </a:pPr>
            <a:endParaRPr lang="nl-NL" sz="2400" b="1" dirty="0"/>
          </a:p>
          <a:p>
            <a:pPr marL="342900" indent="-342900">
              <a:buFontTx/>
              <a:buChar char="-"/>
            </a:pPr>
            <a:endParaRPr lang="nl-NL" sz="2400" b="1" dirty="0"/>
          </a:p>
        </p:txBody>
      </p:sp>
    </p:spTree>
    <p:extLst>
      <p:ext uri="{BB962C8B-B14F-4D97-AF65-F5344CB8AC3E}">
        <p14:creationId xmlns:p14="http://schemas.microsoft.com/office/powerpoint/2010/main" val="3712155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979712" y="548680"/>
            <a:ext cx="4934236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sz="2800" b="1" dirty="0"/>
              <a:t>Algemene informatie Compaen: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1835696" y="2060848"/>
            <a:ext cx="6768752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nl-NL" sz="2800" b="1" dirty="0"/>
              <a:t>Ruim 800 leerlingen</a:t>
            </a:r>
          </a:p>
          <a:p>
            <a:pPr marL="342900" lvl="0" indent="-342900">
              <a:buFont typeface="Courier New" panose="02070309020205020404" pitchFamily="49" charset="0"/>
              <a:buChar char="o"/>
            </a:pPr>
            <a:r>
              <a:rPr lang="nl-NL" sz="2800" b="1" dirty="0">
                <a:solidFill>
                  <a:prstClr val="black"/>
                </a:solidFill>
              </a:rPr>
              <a:t>Veel instromers afgelopen jaren </a:t>
            </a:r>
          </a:p>
          <a:p>
            <a:pPr marL="342900" lvl="0" indent="-342900">
              <a:buFont typeface="Courier New" panose="02070309020205020404" pitchFamily="49" charset="0"/>
              <a:buChar char="o"/>
            </a:pPr>
            <a:r>
              <a:rPr lang="nl-NL" sz="2800" b="1" dirty="0">
                <a:solidFill>
                  <a:prstClr val="black"/>
                </a:solidFill>
              </a:rPr>
              <a:t>Begeleiding in school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2800" b="1" dirty="0">
                <a:solidFill>
                  <a:prstClr val="black"/>
                </a:solidFill>
              </a:rPr>
              <a:t>(klassen)mentor, intern ondersteuningsteam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2800" b="1" dirty="0">
                <a:solidFill>
                  <a:prstClr val="black"/>
                </a:solidFill>
              </a:rPr>
              <a:t>Verzuim coördinator (Magister, LPA, verlofaanvraag, schoolarts, enz.)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2800" b="1" dirty="0">
                <a:solidFill>
                  <a:prstClr val="black"/>
                </a:solidFill>
              </a:rPr>
              <a:t>Trajectgroep (switch)</a:t>
            </a:r>
          </a:p>
          <a:p>
            <a:pPr marL="342900" lvl="0" indent="-342900">
              <a:buFont typeface="Courier New" panose="02070309020205020404" pitchFamily="49" charset="0"/>
              <a:buChar char="o"/>
            </a:pPr>
            <a:r>
              <a:rPr lang="nl-NL" sz="2800" b="1" dirty="0">
                <a:solidFill>
                  <a:prstClr val="black"/>
                </a:solidFill>
              </a:rPr>
              <a:t>Communicatie met ouders (na oproep of op verzoek)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nl-NL" sz="2400" b="1" dirty="0"/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nl-NL" sz="2400" b="1" dirty="0"/>
          </a:p>
        </p:txBody>
      </p:sp>
    </p:spTree>
    <p:extLst>
      <p:ext uri="{BB962C8B-B14F-4D97-AF65-F5344CB8AC3E}">
        <p14:creationId xmlns:p14="http://schemas.microsoft.com/office/powerpoint/2010/main" val="761810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936499" y="620688"/>
            <a:ext cx="4904420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sz="2800" b="1" dirty="0"/>
              <a:t>Onderwijsaanbod op Compaen: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1908344" y="2492896"/>
            <a:ext cx="7056144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/>
              <a:t>4 leerwegen:</a:t>
            </a:r>
          </a:p>
          <a:p>
            <a:pPr marL="800100" lvl="1" indent="-342900">
              <a:buFontTx/>
              <a:buChar char="-"/>
            </a:pPr>
            <a:r>
              <a:rPr lang="nl-NL" sz="2800" b="1" dirty="0"/>
              <a:t>Basisberoepsgerichte Leerweg 	BB</a:t>
            </a:r>
          </a:p>
          <a:p>
            <a:pPr marL="800100" lvl="1" indent="-342900">
              <a:buFontTx/>
              <a:buChar char="-"/>
            </a:pPr>
            <a:r>
              <a:rPr lang="nl-NL" sz="2800" b="1" dirty="0"/>
              <a:t>Kaderberoepsgerichte Leerweg	KB</a:t>
            </a:r>
          </a:p>
          <a:p>
            <a:pPr marL="800100" lvl="1" indent="-342900">
              <a:buFontTx/>
              <a:buChar char="-"/>
            </a:pPr>
            <a:r>
              <a:rPr lang="nl-NL" sz="2800" b="1" dirty="0"/>
              <a:t>Gemengde Leerweg		GL</a:t>
            </a:r>
          </a:p>
          <a:p>
            <a:pPr marL="800100" lvl="1" indent="-342900">
              <a:buFontTx/>
              <a:buChar char="-"/>
            </a:pPr>
            <a:r>
              <a:rPr lang="nl-NL" sz="2800" b="1" dirty="0"/>
              <a:t>Theoretische Leerweg		TL</a:t>
            </a:r>
          </a:p>
          <a:p>
            <a:pPr lvl="1"/>
            <a:endParaRPr lang="nl-NL" sz="2400" b="1" dirty="0"/>
          </a:p>
          <a:p>
            <a:endParaRPr lang="nl-NL" sz="2400" b="1" dirty="0"/>
          </a:p>
        </p:txBody>
      </p:sp>
    </p:spTree>
    <p:extLst>
      <p:ext uri="{BB962C8B-B14F-4D97-AF65-F5344CB8AC3E}">
        <p14:creationId xmlns:p14="http://schemas.microsoft.com/office/powerpoint/2010/main" val="489363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38400" y="764704"/>
            <a:ext cx="5157936" cy="606896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nl-NL" sz="3600" b="1" dirty="0">
                <a:latin typeface="+mn-lt"/>
              </a:rPr>
              <a:t>Belangrijk op Compaen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2286000"/>
            <a:ext cx="6840760" cy="3840163"/>
          </a:xfrm>
        </p:spPr>
        <p:txBody>
          <a:bodyPr>
            <a:normAutofit fontScale="92500" lnSpcReduction="20000"/>
          </a:bodyPr>
          <a:lstStyle/>
          <a:p>
            <a:r>
              <a:rPr lang="nl-NL" sz="3200" b="1" dirty="0"/>
              <a:t>Cultuur Profiel School</a:t>
            </a:r>
          </a:p>
          <a:p>
            <a:r>
              <a:rPr lang="nl-NL" sz="3200" b="1" dirty="0"/>
              <a:t>Motivatie door keuzemogelijkheden</a:t>
            </a:r>
          </a:p>
          <a:p>
            <a:r>
              <a:rPr lang="nl-NL" sz="3200" b="1" dirty="0"/>
              <a:t>Veel leren buiten de school</a:t>
            </a:r>
          </a:p>
          <a:p>
            <a:r>
              <a:rPr lang="nl-NL" sz="3200" b="1" dirty="0"/>
              <a:t>Veel verbinding in inhoud tussen de vakken</a:t>
            </a:r>
          </a:p>
          <a:p>
            <a:r>
              <a:rPr lang="nl-NL" sz="3200" b="1" dirty="0"/>
              <a:t>Topsport vriendelijke school/Toptalent vriendelijke school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40808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907704" y="1844824"/>
            <a:ext cx="6768752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800" b="1" dirty="0"/>
              <a:t>Procedure aanmelding, Zaanse afspraken: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1927350" y="2708920"/>
            <a:ext cx="612068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nl-NL" sz="2800" b="1" dirty="0"/>
              <a:t>Alles gaat via de huidige school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nl-NL" sz="2800" b="1" dirty="0"/>
              <a:t>Uiterlijk 24 mei advies vanuit huidige school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nl-NL" sz="2800" b="1" dirty="0"/>
              <a:t>Voor 7 juni aanmelding bij nieuwe school (met keuze 1,2,3,4,5) door huidige school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nl-NL" sz="2800" b="1" dirty="0"/>
              <a:t>26 juni plaatsing en eventueel loting</a:t>
            </a:r>
          </a:p>
        </p:txBody>
      </p:sp>
    </p:spTree>
    <p:extLst>
      <p:ext uri="{BB962C8B-B14F-4D97-AF65-F5344CB8AC3E}">
        <p14:creationId xmlns:p14="http://schemas.microsoft.com/office/powerpoint/2010/main" val="2583922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5996D4-EA6E-4832-9718-ABB7CD53C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E403986-9791-4211-BDC5-007BB6023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Splitsing Theoretische leerweg en beroepsgerichte leerweg.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73D24B4-D13D-4D96-AC12-DAF5DC7B7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4ADB4F4-258B-47B7-9797-F923981C3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3115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907704" y="620688"/>
            <a:ext cx="2952328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800" b="1" dirty="0"/>
              <a:t>Leerjaar 2 TL: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1835696" y="1763689"/>
            <a:ext cx="61926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nl-NL" sz="2800" b="1" dirty="0"/>
              <a:t>Breed vakkenpakket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nl-NL" sz="2800" b="1" dirty="0"/>
              <a:t>LOB: BIT, flitsstage, gastlessen, etc.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nl-NL" sz="2800" b="1" dirty="0"/>
              <a:t>Projecten:</a:t>
            </a:r>
          </a:p>
          <a:p>
            <a:r>
              <a:rPr lang="nl-NL" sz="2800" b="1" dirty="0"/>
              <a:t>Rond profielen: BWI, HBR, Z&amp;W</a:t>
            </a:r>
          </a:p>
          <a:p>
            <a:r>
              <a:rPr lang="nl-NL" sz="2800" b="1" dirty="0"/>
              <a:t>Rond cultuur: schilderen, beeldhouwen, film, beats maken, schoolband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B184E92-FE9A-432E-B39D-16C190CE6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0617D2A0-B9A1-4E93-B55E-0C9BB84D175B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 flipV="1">
            <a:off x="1259632" y="5229200"/>
            <a:ext cx="1041312" cy="935693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822A62C3-D90E-4B76-AFD7-B797EE1AF4A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61827372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7">
  <a:themeElements>
    <a:clrScheme name="Mod">
      <a:dk1>
        <a:sysClr val="windowText" lastClr="000000"/>
      </a:dk1>
      <a:lt1>
        <a:sysClr val="window" lastClr="FFFFFF"/>
      </a:lt1>
      <a:dk2>
        <a:srgbClr val="065218"/>
      </a:dk2>
      <a:lt2>
        <a:srgbClr val="EDF3AE"/>
      </a:lt2>
      <a:accent1>
        <a:srgbClr val="8FCB17"/>
      </a:accent1>
      <a:accent2>
        <a:srgbClr val="769F11"/>
      </a:accent2>
      <a:accent3>
        <a:srgbClr val="D4E336"/>
      </a:accent3>
      <a:accent4>
        <a:srgbClr val="0C8228"/>
      </a:accent4>
      <a:accent5>
        <a:srgbClr val="C0EDA8"/>
      </a:accent5>
      <a:accent6>
        <a:srgbClr val="3B4F18"/>
      </a:accent6>
      <a:hlink>
        <a:srgbClr val="0A6A21"/>
      </a:hlink>
      <a:folHlink>
        <a:srgbClr val="406EA5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TC010274804[[fn=Thema Modieus]]</Template>
  <TotalTime>15369</TotalTime>
  <Words>641</Words>
  <Application>Microsoft Office PowerPoint</Application>
  <PresentationFormat>Diavoorstelling (4:3)</PresentationFormat>
  <Paragraphs>207</Paragraphs>
  <Slides>18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18</vt:i4>
      </vt:variant>
    </vt:vector>
  </HeadingPairs>
  <TitlesOfParts>
    <vt:vector size="26" baseType="lpstr">
      <vt:lpstr>Arial</vt:lpstr>
      <vt:lpstr>Calibri</vt:lpstr>
      <vt:lpstr>Courier New</vt:lpstr>
      <vt:lpstr>Trebuchet MS</vt:lpstr>
      <vt:lpstr>Verdana</vt:lpstr>
      <vt:lpstr>Wingdings</vt:lpstr>
      <vt:lpstr>Presentation7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Belangrijk op Compaen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OVO-Zaanstad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Erik de Boer</dc:creator>
  <cp:lastModifiedBy>Hanneke Eshuijs</cp:lastModifiedBy>
  <cp:revision>103</cp:revision>
  <cp:lastPrinted>2022-04-07T12:16:22Z</cp:lastPrinted>
  <dcterms:created xsi:type="dcterms:W3CDTF">2011-03-31T06:32:30Z</dcterms:created>
  <dcterms:modified xsi:type="dcterms:W3CDTF">2024-04-11T08:19:54Z</dcterms:modified>
</cp:coreProperties>
</file>