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2" r:id="rId5"/>
    <p:sldId id="257" r:id="rId6"/>
    <p:sldId id="279" r:id="rId7"/>
    <p:sldId id="303" r:id="rId8"/>
    <p:sldId id="291" r:id="rId9"/>
    <p:sldId id="284" r:id="rId10"/>
    <p:sldId id="301" r:id="rId11"/>
    <p:sldId id="286" r:id="rId12"/>
    <p:sldId id="280" r:id="rId13"/>
    <p:sldId id="281" r:id="rId14"/>
    <p:sldId id="282" r:id="rId15"/>
    <p:sldId id="308" r:id="rId16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s van der Lugt" initials="EvdL" lastIdx="0" clrIdx="0">
    <p:extLst>
      <p:ext uri="{19B8F6BF-5375-455C-9EA6-DF929625EA0E}">
        <p15:presenceInfo xmlns:p15="http://schemas.microsoft.com/office/powerpoint/2012/main" userId="S-1-5-21-3828610045-3681098971-2587488481-10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Stijl, gemiddeld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Stijl, gemiddeld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Stijl, gemiddeld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7853C-536D-4A76-A0AE-DD22124D55A5}" styleName="Stijl, thema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ijl, licht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Stijl, gemiddeld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159" d="100"/>
          <a:sy n="159" d="100"/>
        </p:scale>
        <p:origin x="2628" y="13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0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754B3A3-BDE5-4113-8562-CE6D37538E82}" type="datetime1">
              <a:rPr lang="nl-NL" smtClean="0"/>
              <a:t>4-4-2024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98501B-77B5-4365-9881-C6E19A3C1E42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3BD18A5-10F8-4B58-803B-71C25556B1C8}" type="datetime1">
              <a:rPr lang="nl-NL" smtClean="0"/>
              <a:t>4-4-2024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8BD8E7-1312-41F3-99C4-6DA5AF891969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4146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0222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rtlCol="0"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afbeelding 2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2F187B-7C71-4F3F-AF12-1934E78512CE}" type="datetime1">
              <a:rPr lang="nl-NL" smtClean="0"/>
              <a:t>4-4-2024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704E6C-2109-4B2F-B77C-31BBCA550BE3}" type="datetime1">
              <a:rPr lang="nl-NL" smtClean="0"/>
              <a:t>4-4-2024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afbeelding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afbeelding 2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3" name="Tijdelijke aanduiding voor afbeelding 2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afbeelding 2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81B5DA-2E01-48D3-8F73-5136EDA27B92}" type="datetime1">
              <a:rPr lang="nl-NL" smtClean="0"/>
              <a:t>4-4-2024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58A67D-97C8-4806-9A00-B0E910DA0023}" type="datetime1">
              <a:rPr lang="nl-NL" smtClean="0"/>
              <a:t>4-4-2024</a:t>
            </a:fld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4F0715-BA4C-45F7-9BF9-72A9A5F4F9CE}" type="datetime1">
              <a:rPr lang="nl-NL" smtClean="0"/>
              <a:t>4-4-2024</a:t>
            </a:fld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FA6EEA-5DC6-438B-8085-01755BE53716}" type="datetime1">
              <a:rPr lang="nl-NL" smtClean="0"/>
              <a:t>4-4-2024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5FC928-7543-4F3A-B55E-AFB3B4F68F8F}" type="datetime1">
              <a:rPr lang="nl-NL" smtClean="0"/>
              <a:t>4-4-2024</a:t>
            </a:fld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7" name="Rechthoek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3AE85025-87CF-494A-AC5A-C197F6A48FD8}" type="datetime1">
              <a:rPr lang="nl-NL" smtClean="0"/>
              <a:t>4-4-2024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nl-NL" smtClean="0"/>
              <a:pPr rtl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llnr@ovo-zaanstad.nl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l-NL" dirty="0"/>
              <a:t>Profiel en keuzevakken 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nl-NL" dirty="0"/>
              <a:t>Informatieavond klas 2</a:t>
            </a:r>
          </a:p>
          <a:p>
            <a:pPr rtl="0"/>
            <a:r>
              <a:rPr lang="nl-NL" dirty="0"/>
              <a:t>26 maart 2024</a:t>
            </a:r>
          </a:p>
        </p:txBody>
      </p:sp>
      <p:pic>
        <p:nvPicPr>
          <p:cNvPr id="13" name="Tijdelijke aanduiding voor afbeelding 12">
            <a:extLst>
              <a:ext uri="{FF2B5EF4-FFF2-40B4-BE49-F238E27FC236}">
                <a16:creationId xmlns:a16="http://schemas.microsoft.com/office/drawing/2014/main" id="{A9C6C544-6E10-4BA9-BAA5-2A437D54B8CE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6" t="-1095" r="6830" b="-1095"/>
          <a:stretch/>
        </p:blipFill>
        <p:spPr>
          <a:xfrm>
            <a:off x="1" y="1"/>
            <a:ext cx="4023360" cy="4745736"/>
          </a:xfrm>
        </p:spPr>
      </p:pic>
      <p:pic>
        <p:nvPicPr>
          <p:cNvPr id="5" name="Tijdelijke aanduiding voor afbeelding 4"/>
          <p:cNvPicPr>
            <a:picLocks noGrp="1" noChangeAspect="1"/>
          </p:cNvPicPr>
          <p:nvPr>
            <p:ph type="pic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2" r="5752"/>
          <a:stretch>
            <a:fillRect/>
          </a:stretch>
        </p:blipFill>
        <p:spPr>
          <a:xfrm rot="5400000">
            <a:off x="3722688" y="360363"/>
            <a:ext cx="4746625" cy="4022725"/>
          </a:xfrm>
        </p:spPr>
      </p:pic>
      <p:pic>
        <p:nvPicPr>
          <p:cNvPr id="9" name="Tijdelijke aanduiding voor afbeelding 8"/>
          <p:cNvPicPr>
            <a:picLocks noGrp="1" noChangeAspect="1"/>
          </p:cNvPicPr>
          <p:nvPr>
            <p:ph type="pic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8" r="182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Profiel </a:t>
            </a:r>
            <a:br>
              <a:rPr lang="nl-NL" dirty="0"/>
            </a:br>
            <a:r>
              <a:rPr lang="nl-NL" sz="4400" b="1" dirty="0"/>
              <a:t>Horeca bakkerij en recreatie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r>
              <a:rPr lang="nl-NL" b="1" dirty="0"/>
              <a:t>Vakken: Nederlands, Engels, Gym en Maatschappijleer, Wiskunde, Economie.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7DBD1C5-928F-47C0-A23A-BFA94A525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761" y="1845284"/>
            <a:ext cx="4731505" cy="246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3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Lessentabel profiel- en keuzevakken 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714120"/>
              </p:ext>
            </p:extLst>
          </p:nvPr>
        </p:nvGraphicFramePr>
        <p:xfrm>
          <a:off x="1524000" y="2113745"/>
          <a:ext cx="9144000" cy="1371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Klas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Klas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/>
                        <a:t>Profiel: 6 lesuren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Profiel:</a:t>
                      </a:r>
                      <a:r>
                        <a:rPr lang="nl-NL" sz="2400" baseline="0" dirty="0"/>
                        <a:t> 6 lesuren 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/>
                        <a:t>Arrangement: 6 lesuren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baseline="0" dirty="0"/>
                        <a:t>Arrangement: 6 lesuren 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54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8B42F-7AAD-49F0-B9E3-D626931DF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rondleidingen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65D6B1-1007-45EB-B0EC-4863004BF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nl-NL" dirty="0"/>
              <a:t>Tijdens de rondleiding over de afdelingen krijgt u informatie over de inhoud van de profielen</a:t>
            </a:r>
          </a:p>
          <a:p>
            <a:pPr marL="45720" indent="0">
              <a:buNone/>
            </a:pPr>
            <a:r>
              <a:rPr lang="nl-NL" dirty="0">
                <a:solidFill>
                  <a:srgbClr val="FF0000"/>
                </a:solidFill>
              </a:rPr>
              <a:t>19.15 - 19.45  ronde 1</a:t>
            </a:r>
          </a:p>
          <a:p>
            <a:pPr marL="45720" indent="0">
              <a:buNone/>
            </a:pPr>
            <a:r>
              <a:rPr lang="nl-NL" dirty="0">
                <a:solidFill>
                  <a:srgbClr val="FF0000"/>
                </a:solidFill>
              </a:rPr>
              <a:t>19.45 - 20.15 ronde 2</a:t>
            </a:r>
          </a:p>
          <a:p>
            <a:endParaRPr lang="nl-NL" dirty="0"/>
          </a:p>
          <a:p>
            <a:pPr marL="45720" indent="0">
              <a:buNone/>
            </a:pPr>
            <a:r>
              <a:rPr lang="nl-NL" dirty="0"/>
              <a:t>Na afloop kunt u in de hal nog terecht met vragen bij de heer van Loo, afdelingsleider bovenbouw beroepsgericht</a:t>
            </a:r>
          </a:p>
        </p:txBody>
      </p:sp>
    </p:spTree>
    <p:extLst>
      <p:ext uri="{BB962C8B-B14F-4D97-AF65-F5344CB8AC3E}">
        <p14:creationId xmlns:p14="http://schemas.microsoft.com/office/powerpoint/2010/main" val="415809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Welkom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nl-NL" sz="2400" dirty="0"/>
          </a:p>
          <a:p>
            <a:pPr rtl="0"/>
            <a:endParaRPr lang="nl-NL" sz="2400" dirty="0"/>
          </a:p>
          <a:p>
            <a:pPr marL="45720" indent="0" rtl="0">
              <a:buNone/>
            </a:pPr>
            <a:r>
              <a:rPr lang="nl-NL" sz="2400" dirty="0"/>
              <a:t>18.45 – 19.00: Introductie door Joris van Loo: </a:t>
            </a:r>
          </a:p>
          <a:p>
            <a:pPr marL="45720" indent="0" rtl="0">
              <a:buNone/>
            </a:pPr>
            <a:r>
              <a:rPr lang="nl-NL" sz="2400" dirty="0"/>
              <a:t>                           (Afdelingsleider bovenbouw beroeps)</a:t>
            </a:r>
          </a:p>
          <a:p>
            <a:pPr marL="45720" indent="0" rtl="0">
              <a:buNone/>
            </a:pPr>
            <a:r>
              <a:rPr lang="nl-NL" sz="2400" dirty="0"/>
              <a:t>  19.15 - 19.45: 1</a:t>
            </a:r>
            <a:r>
              <a:rPr lang="nl-NL" sz="2400" baseline="30000" dirty="0"/>
              <a:t>e</a:t>
            </a:r>
            <a:r>
              <a:rPr lang="nl-NL" sz="2400" dirty="0"/>
              <a:t> ronde bezoek afdelingen</a:t>
            </a:r>
          </a:p>
          <a:p>
            <a:pPr marL="45720" indent="0" rtl="0">
              <a:buNone/>
            </a:pPr>
            <a:r>
              <a:rPr lang="nl-NL" sz="2400" dirty="0"/>
              <a:t>  19.45 – 20.15: 2</a:t>
            </a:r>
            <a:r>
              <a:rPr lang="nl-NL" sz="2400" baseline="30000" dirty="0"/>
              <a:t>e</a:t>
            </a:r>
            <a:r>
              <a:rPr lang="nl-NL" sz="2400" dirty="0"/>
              <a:t> ronde bezoek afdelingen </a:t>
            </a:r>
          </a:p>
          <a:p>
            <a:pPr marL="45720" indent="0" rtl="0">
              <a:buNone/>
            </a:pP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Keuzes maken….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3999" y="1714500"/>
            <a:ext cx="9732135" cy="4827968"/>
          </a:xfrm>
        </p:spPr>
        <p:txBody>
          <a:bodyPr>
            <a:normAutofit fontScale="47500" lnSpcReduction="20000"/>
          </a:bodyPr>
          <a:lstStyle/>
          <a:p>
            <a:pPr marL="45720" indent="0">
              <a:buNone/>
            </a:pPr>
            <a:r>
              <a:rPr lang="nl-NL" sz="9600" b="1" dirty="0"/>
              <a:t>1</a:t>
            </a:r>
            <a:r>
              <a:rPr lang="nl-NL" sz="9600" b="1" baseline="30000" dirty="0"/>
              <a:t>e</a:t>
            </a:r>
            <a:r>
              <a:rPr lang="nl-NL" sz="9600" b="1" dirty="0"/>
              <a:t> keus: </a:t>
            </a:r>
            <a:r>
              <a:rPr lang="nl-NL" sz="9600" dirty="0"/>
              <a:t>Welk </a:t>
            </a:r>
            <a:r>
              <a:rPr lang="nl-NL" sz="9600" b="1" dirty="0"/>
              <a:t>profiel</a:t>
            </a:r>
            <a:r>
              <a:rPr lang="nl-NL" sz="9600" dirty="0"/>
              <a:t> kies je? </a:t>
            </a:r>
          </a:p>
          <a:p>
            <a:pPr marL="45720" indent="0">
              <a:buNone/>
            </a:pPr>
            <a:endParaRPr lang="nl-NL" sz="9600" dirty="0"/>
          </a:p>
          <a:p>
            <a:pPr marL="45720" indent="0">
              <a:buNone/>
            </a:pPr>
            <a:r>
              <a:rPr lang="nl-NL" sz="9600" b="1" dirty="0"/>
              <a:t>2</a:t>
            </a:r>
            <a:r>
              <a:rPr lang="nl-NL" sz="9600" b="1" baseline="30000" dirty="0"/>
              <a:t>e</a:t>
            </a:r>
            <a:r>
              <a:rPr lang="nl-NL" sz="9600" b="1" dirty="0"/>
              <a:t> keus: </a:t>
            </a:r>
            <a:r>
              <a:rPr lang="nl-NL" sz="9600" dirty="0"/>
              <a:t>Welk </a:t>
            </a:r>
            <a:r>
              <a:rPr lang="nl-NL" sz="9600" b="1" dirty="0"/>
              <a:t>arrangement</a:t>
            </a:r>
            <a:r>
              <a:rPr lang="nl-NL" sz="9600" dirty="0"/>
              <a:t> kies je?</a:t>
            </a:r>
          </a:p>
          <a:p>
            <a:pPr marL="45720" indent="0">
              <a:buNone/>
            </a:pPr>
            <a:endParaRPr lang="nl-NL" sz="9600" dirty="0"/>
          </a:p>
          <a:p>
            <a:pPr marL="45720" indent="0">
              <a:buNone/>
            </a:pPr>
            <a:r>
              <a:rPr lang="nl-NL" sz="9600" b="1" dirty="0"/>
              <a:t>3</a:t>
            </a:r>
            <a:r>
              <a:rPr lang="nl-NL" sz="9600" b="1" baseline="30000" dirty="0"/>
              <a:t>e</a:t>
            </a:r>
            <a:r>
              <a:rPr lang="nl-NL" sz="9600" b="1" dirty="0"/>
              <a:t> keus</a:t>
            </a:r>
            <a:r>
              <a:rPr lang="nl-NL" sz="9600" dirty="0"/>
              <a:t>: Welk </a:t>
            </a:r>
            <a:r>
              <a:rPr lang="nl-NL" sz="9600" b="1" dirty="0"/>
              <a:t>keuzevak</a:t>
            </a:r>
            <a:r>
              <a:rPr lang="nl-NL" sz="9600" dirty="0"/>
              <a:t> kies je?</a:t>
            </a:r>
          </a:p>
          <a:p>
            <a:pPr marL="45720" indent="0">
              <a:buNone/>
            </a:pPr>
            <a:r>
              <a:rPr lang="nl-NL" sz="9600" dirty="0"/>
              <a:t>     </a:t>
            </a:r>
            <a:endParaRPr lang="nl-NL" sz="7400" dirty="0"/>
          </a:p>
        </p:txBody>
      </p:sp>
    </p:spTree>
    <p:extLst>
      <p:ext uri="{BB962C8B-B14F-4D97-AF65-F5344CB8AC3E}">
        <p14:creationId xmlns:p14="http://schemas.microsoft.com/office/powerpoint/2010/main" val="193273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EE48253-B830-4F8C-8A34-C92E7CF3B32F}"/>
              </a:ext>
            </a:extLst>
          </p:cNvPr>
          <p:cNvSpPr/>
          <p:nvPr/>
        </p:nvSpPr>
        <p:spPr>
          <a:xfrm>
            <a:off x="1914770" y="1469292"/>
            <a:ext cx="8643816" cy="4586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/>
              <a:t>Profielen binnen Compaen:</a:t>
            </a:r>
          </a:p>
          <a:p>
            <a:r>
              <a:rPr lang="nl-NL" sz="3600" dirty="0"/>
              <a:t> </a:t>
            </a:r>
          </a:p>
          <a:p>
            <a:pPr marL="45720" indent="0">
              <a:buNone/>
            </a:pPr>
            <a:r>
              <a:rPr lang="nl-NL" sz="3600" dirty="0"/>
              <a:t>    - Zorg en Welzijn (Z&amp;W) </a:t>
            </a:r>
          </a:p>
          <a:p>
            <a:pPr marL="45720" indent="0">
              <a:buNone/>
            </a:pPr>
            <a:endParaRPr lang="nl-NL" sz="3600" dirty="0"/>
          </a:p>
          <a:p>
            <a:pPr marL="45720" indent="0">
              <a:buNone/>
            </a:pPr>
            <a:r>
              <a:rPr lang="nl-NL" sz="3600" dirty="0"/>
              <a:t>    - Bouwen Wonen en Interieur (BWI)</a:t>
            </a:r>
          </a:p>
          <a:p>
            <a:pPr marL="45720" indent="0">
              <a:buNone/>
            </a:pPr>
            <a:endParaRPr lang="nl-NL" sz="3600" dirty="0"/>
          </a:p>
          <a:p>
            <a:pPr marL="45720" indent="0">
              <a:buNone/>
            </a:pPr>
            <a:r>
              <a:rPr lang="nl-NL" sz="3600" dirty="0"/>
              <a:t>    - Horeca Bakkerij en Recreatie (HBR)</a:t>
            </a:r>
          </a:p>
          <a:p>
            <a:pPr marL="45720" indent="0">
              <a:buNone/>
            </a:pP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427980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Overstap Binnen Zaanstad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3999" y="1714500"/>
            <a:ext cx="10167815" cy="4457700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endParaRPr lang="nl-NL" sz="2600" dirty="0">
              <a:latin typeface="Verdana" panose="020B0604030504040204" pitchFamily="34" charset="0"/>
            </a:endParaRPr>
          </a:p>
          <a:p>
            <a:pPr marL="45720" indent="0">
              <a:buNone/>
            </a:pPr>
            <a:r>
              <a:rPr lang="nl-NL" sz="2600" dirty="0">
                <a:latin typeface="Verdana" panose="020B0604030504040204" pitchFamily="34" charset="0"/>
              </a:rPr>
              <a:t>Wil je een profiel volgen dat hier niet op school aangeboden wordt, dan kun je mogelijk terecht bij één van de volgende scholen:</a:t>
            </a:r>
          </a:p>
          <a:p>
            <a:pPr marL="45720" indent="0">
              <a:buNone/>
            </a:pPr>
            <a:endParaRPr lang="nl-NL" sz="2600" dirty="0">
              <a:latin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b="1" dirty="0">
                <a:solidFill>
                  <a:srgbClr val="FFC100"/>
                </a:solidFill>
                <a:latin typeface="Verdana" panose="020B0604030504040204" pitchFamily="34" charset="0"/>
              </a:rPr>
              <a:t>Pascal Zuid 			 </a:t>
            </a:r>
            <a:r>
              <a:rPr lang="nl-NL" dirty="0">
                <a:latin typeface="Verdana" panose="020B0604030504040204" pitchFamily="34" charset="0"/>
              </a:rPr>
              <a:t>VMBO Dienstverlening en Producten (breed) </a:t>
            </a:r>
            <a:endParaRPr lang="nl-NL" b="1" dirty="0">
              <a:solidFill>
                <a:srgbClr val="FFC100"/>
              </a:solidFill>
              <a:latin typeface="Verdana" panose="020B0604030504040204" pitchFamily="34" charset="0"/>
            </a:endParaRPr>
          </a:p>
          <a:p>
            <a:r>
              <a:rPr lang="nl-NL" b="1" dirty="0">
                <a:solidFill>
                  <a:srgbClr val="C10000"/>
                </a:solidFill>
                <a:latin typeface="Verdana" panose="020B0604030504040204" pitchFamily="34" charset="0"/>
              </a:rPr>
              <a:t>Trias VMBO 		 </a:t>
            </a:r>
            <a:r>
              <a:rPr lang="nl-NL" b="1" dirty="0">
                <a:solidFill>
                  <a:srgbClr val="C10000"/>
                </a:solidFill>
                <a:latin typeface="Verdana-Bold"/>
              </a:rPr>
              <a:t>	 </a:t>
            </a:r>
            <a:r>
              <a:rPr lang="nl-NL" dirty="0">
                <a:latin typeface="Verdana" panose="020B0604030504040204" pitchFamily="34" charset="0"/>
              </a:rPr>
              <a:t>Economie &amp; Ondernemen </a:t>
            </a:r>
            <a:r>
              <a:rPr lang="nl-NL" dirty="0">
                <a:latin typeface="SymbolMT"/>
              </a:rPr>
              <a:t>-  </a:t>
            </a:r>
            <a:r>
              <a:rPr lang="nl-NL" dirty="0">
                <a:latin typeface="Verdana" panose="020B0604030504040204" pitchFamily="34" charset="0"/>
              </a:rPr>
              <a:t>Produceren, Installeren en  </a:t>
            </a:r>
          </a:p>
          <a:p>
            <a:pPr marL="45720" indent="0">
              <a:buNone/>
            </a:pPr>
            <a:r>
              <a:rPr lang="nl-NL" dirty="0">
                <a:latin typeface="Verdana" panose="020B0604030504040204" pitchFamily="34" charset="0"/>
              </a:rPr>
              <a:t>                                                Energie - Dienstverlening &amp; Producten - Z&amp;W - BWI</a:t>
            </a:r>
            <a:endParaRPr lang="nl-NL" b="1" dirty="0">
              <a:solidFill>
                <a:srgbClr val="C10000"/>
              </a:solidFill>
              <a:latin typeface="Verdana-Bold"/>
            </a:endParaRPr>
          </a:p>
          <a:p>
            <a:r>
              <a:rPr lang="nl-NL" b="1" dirty="0">
                <a:solidFill>
                  <a:srgbClr val="4D259B"/>
                </a:solidFill>
                <a:latin typeface="Verdana" panose="020B0604030504040204" pitchFamily="34" charset="0"/>
              </a:rPr>
              <a:t>Zuiderzee College 		 </a:t>
            </a:r>
            <a:r>
              <a:rPr lang="nl-NL" dirty="0">
                <a:latin typeface="Verdana" panose="020B0604030504040204" pitchFamily="34" charset="0"/>
              </a:rPr>
              <a:t>Z&amp;W </a:t>
            </a:r>
            <a:r>
              <a:rPr lang="nl-NL" dirty="0">
                <a:latin typeface="SymbolMT"/>
              </a:rPr>
              <a:t>- </a:t>
            </a:r>
            <a:r>
              <a:rPr lang="nl-NL" dirty="0">
                <a:latin typeface="Verdana" panose="020B0604030504040204" pitchFamily="34" charset="0"/>
              </a:rPr>
              <a:t>E&amp;O </a:t>
            </a:r>
            <a:r>
              <a:rPr lang="nl-NL" dirty="0">
                <a:latin typeface="SymbolMT"/>
              </a:rPr>
              <a:t>- </a:t>
            </a:r>
            <a:r>
              <a:rPr lang="nl-NL" dirty="0">
                <a:latin typeface="Verdana" panose="020B0604030504040204" pitchFamily="34" charset="0"/>
              </a:rPr>
              <a:t>Media, Vormgeven en </a:t>
            </a:r>
            <a:r>
              <a:rPr lang="nl-NL" dirty="0" err="1">
                <a:latin typeface="Verdana" panose="020B0604030504040204" pitchFamily="34" charset="0"/>
              </a:rPr>
              <a:t>Ict</a:t>
            </a:r>
            <a:r>
              <a:rPr lang="nl-NL" dirty="0">
                <a:latin typeface="Verdana" panose="020B0604030504040204" pitchFamily="34" charset="0"/>
              </a:rPr>
              <a:t> </a:t>
            </a:r>
          </a:p>
          <a:p>
            <a:endParaRPr lang="nl-NL" b="1" dirty="0">
              <a:solidFill>
                <a:srgbClr val="4D259B"/>
              </a:solidFill>
              <a:latin typeface="Verdana" panose="020B0604030504040204" pitchFamily="34" charset="0"/>
            </a:endParaRPr>
          </a:p>
          <a:p>
            <a:pPr marL="45720" indent="0">
              <a:buNone/>
            </a:pPr>
            <a:r>
              <a:rPr lang="nl-NL" b="1" dirty="0">
                <a:solidFill>
                  <a:srgbClr val="4D259B"/>
                </a:solidFill>
                <a:latin typeface="Verdana" panose="020B0604030504040204" pitchFamily="34" charset="0"/>
              </a:rPr>
              <a:t>Wil je er heen? </a:t>
            </a:r>
          </a:p>
          <a:p>
            <a:pPr marL="45720" indent="0">
              <a:buNone/>
            </a:pPr>
            <a:r>
              <a:rPr lang="nl-NL" b="1" dirty="0">
                <a:latin typeface="Verdana" panose="020B0604030504040204" pitchFamily="34" charset="0"/>
              </a:rPr>
              <a:t>Uiterlijk 5 april bij de afdelingsleider onderbouw kenbaar maken</a:t>
            </a:r>
          </a:p>
          <a:p>
            <a:endParaRPr lang="nl-NL" b="1" dirty="0">
              <a:solidFill>
                <a:srgbClr val="4D259B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33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Doorgeven profielkeuze, arrangement en vrij keuzevak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nl-NL" sz="2400" dirty="0">
              <a:solidFill>
                <a:srgbClr val="FF0000"/>
              </a:solidFill>
            </a:endParaRPr>
          </a:p>
          <a:p>
            <a:r>
              <a:rPr lang="nl-NL" dirty="0"/>
              <a:t>Voor aankomend schooljaar kiest uw kind het profiel, hiervoor wordt in de loop van aankomende week een digitaal aanmeldformulier verstuurd.</a:t>
            </a:r>
          </a:p>
          <a:p>
            <a:r>
              <a:rPr lang="nl-NL" dirty="0"/>
              <a:t>De leerlingen krijgen deze via hun schoolmail (</a:t>
            </a:r>
            <a:r>
              <a:rPr lang="nl-NL" u="sng" dirty="0">
                <a:hlinkClick r:id="rId2"/>
              </a:rPr>
              <a:t>llnr@ovo-zaanstad.nl</a:t>
            </a:r>
            <a:r>
              <a:rPr lang="nl-NL" dirty="0"/>
              <a:t>)</a:t>
            </a:r>
          </a:p>
          <a:p>
            <a:r>
              <a:rPr lang="nl-NL" dirty="0"/>
              <a:t>Voor de zomervakantie volgt nog informatie over de mogelijkheden m.b.t. keuzevakken</a:t>
            </a:r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379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3B1691-943D-4B7F-B3F3-1F7D981B2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16" y="128726"/>
            <a:ext cx="10342485" cy="1143000"/>
          </a:xfrm>
        </p:spPr>
        <p:txBody>
          <a:bodyPr>
            <a:normAutofit/>
          </a:bodyPr>
          <a:lstStyle/>
          <a:p>
            <a:pPr algn="ctr"/>
            <a:r>
              <a:rPr lang="nl-NL" sz="4000" b="1" dirty="0"/>
              <a:t>Voorbeelden KEUZEVAKKEN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9558048-2577-4F99-BF25-257BC0FCE6CD}"/>
              </a:ext>
            </a:extLst>
          </p:cNvPr>
          <p:cNvSpPr txBox="1"/>
          <p:nvPr/>
        </p:nvSpPr>
        <p:spPr>
          <a:xfrm>
            <a:off x="1524000" y="1523901"/>
            <a:ext cx="87680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pPr marL="45720" lvl="0">
              <a:lnSpc>
                <a:spcPct val="90000"/>
              </a:lnSpc>
              <a:spcBef>
                <a:spcPts val="1800"/>
              </a:spcBef>
              <a:buClr>
                <a:srgbClr val="0F6FC6">
                  <a:lumMod val="50000"/>
                </a:srgbClr>
              </a:buClr>
              <a:buSzPct val="100000"/>
            </a:pPr>
            <a:r>
              <a:rPr lang="nl-NL" sz="2000" dirty="0">
                <a:solidFill>
                  <a:prstClr val="black"/>
                </a:solidFill>
              </a:rPr>
              <a:t>Interieurontwerp en – design				</a:t>
            </a:r>
          </a:p>
          <a:p>
            <a:pPr marL="45720" lvl="0">
              <a:lnSpc>
                <a:spcPct val="90000"/>
              </a:lnSpc>
              <a:spcBef>
                <a:spcPts val="1800"/>
              </a:spcBef>
              <a:buClr>
                <a:srgbClr val="0F6FC6">
                  <a:lumMod val="50000"/>
                </a:srgbClr>
              </a:buClr>
              <a:buSzPct val="100000"/>
            </a:pPr>
            <a:r>
              <a:rPr lang="nl-NL" sz="2000" dirty="0">
                <a:solidFill>
                  <a:prstClr val="black"/>
                </a:solidFill>
              </a:rPr>
              <a:t>Robotica						</a:t>
            </a:r>
          </a:p>
          <a:p>
            <a:pPr marL="45720" lvl="0">
              <a:lnSpc>
                <a:spcPct val="90000"/>
              </a:lnSpc>
              <a:spcBef>
                <a:spcPts val="1800"/>
              </a:spcBef>
              <a:buClr>
                <a:srgbClr val="0F6FC6">
                  <a:lumMod val="50000"/>
                </a:srgbClr>
              </a:buClr>
              <a:buSzPct val="100000"/>
            </a:pPr>
            <a:r>
              <a:rPr lang="nl-NL" sz="2000" dirty="0">
                <a:solidFill>
                  <a:prstClr val="black"/>
                </a:solidFill>
              </a:rPr>
              <a:t>Ondernemen						</a:t>
            </a:r>
          </a:p>
          <a:p>
            <a:pPr marL="45720" lvl="0">
              <a:lnSpc>
                <a:spcPct val="90000"/>
              </a:lnSpc>
              <a:spcBef>
                <a:spcPts val="1800"/>
              </a:spcBef>
              <a:buClr>
                <a:srgbClr val="0F6FC6">
                  <a:lumMod val="50000"/>
                </a:srgbClr>
              </a:buClr>
              <a:buSzPct val="100000"/>
            </a:pPr>
            <a:r>
              <a:rPr lang="nl-NL" sz="2000" dirty="0">
                <a:solidFill>
                  <a:prstClr val="black"/>
                </a:solidFill>
              </a:rPr>
              <a:t>Kennismaken met Uiterlijke Verzorging			</a:t>
            </a:r>
          </a:p>
          <a:p>
            <a:pPr marL="45720" lvl="0">
              <a:lnSpc>
                <a:spcPct val="90000"/>
              </a:lnSpc>
              <a:spcBef>
                <a:spcPts val="1800"/>
              </a:spcBef>
              <a:buClr>
                <a:srgbClr val="0F6FC6">
                  <a:lumMod val="50000"/>
                </a:srgbClr>
              </a:buClr>
              <a:buSzPct val="100000"/>
            </a:pPr>
            <a:r>
              <a:rPr lang="nl-NL" sz="2000" dirty="0">
                <a:solidFill>
                  <a:prstClr val="black"/>
                </a:solidFill>
              </a:rPr>
              <a:t>Ondersteunen bij Sport en bewegingsactiviteiten		</a:t>
            </a:r>
          </a:p>
          <a:p>
            <a:pPr marL="45720" lvl="0">
              <a:lnSpc>
                <a:spcPct val="90000"/>
              </a:lnSpc>
              <a:spcBef>
                <a:spcPts val="1800"/>
              </a:spcBef>
              <a:buClr>
                <a:srgbClr val="0F6FC6">
                  <a:lumMod val="50000"/>
                </a:srgbClr>
              </a:buClr>
              <a:buSzPct val="100000"/>
            </a:pPr>
            <a:r>
              <a:rPr lang="nl-NL" sz="2000" dirty="0">
                <a:solidFill>
                  <a:prstClr val="black"/>
                </a:solidFill>
              </a:rPr>
              <a:t>Voorkomen van ongevallen en EHBO			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8122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Profiel </a:t>
            </a:r>
            <a:br>
              <a:rPr lang="nl-NL" dirty="0"/>
            </a:br>
            <a:r>
              <a:rPr lang="nl-NL" sz="4400" b="1" dirty="0"/>
              <a:t>Zorg en welzijn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53477" y="1714500"/>
            <a:ext cx="10660185" cy="44577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r>
              <a:rPr lang="nl-NL" sz="1900" b="1" dirty="0"/>
              <a:t>Vakken: Nederlands, Engels, Gym en Maatschappijleer, Wiskunde (of in 4</a:t>
            </a:r>
            <a:r>
              <a:rPr lang="nl-NL" sz="1900" b="1" baseline="30000" dirty="0"/>
              <a:t>e</a:t>
            </a:r>
            <a:r>
              <a:rPr lang="nl-NL" sz="1900" b="1" dirty="0"/>
              <a:t> </a:t>
            </a:r>
            <a:r>
              <a:rPr lang="nl-NL" sz="1900" b="1" dirty="0" err="1"/>
              <a:t>jr</a:t>
            </a:r>
            <a:r>
              <a:rPr lang="nl-NL" sz="1900" b="1" dirty="0"/>
              <a:t> Maatschappijkunde), Bio</a:t>
            </a:r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r>
              <a:rPr lang="nl-NL" dirty="0"/>
              <a:t> </a:t>
            </a:r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51656D6B-8B5D-48B6-975A-D0AEB33D4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452732"/>
              </p:ext>
            </p:extLst>
          </p:nvPr>
        </p:nvGraphicFramePr>
        <p:xfrm>
          <a:off x="1461477" y="1714500"/>
          <a:ext cx="4291584" cy="265535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91584">
                  <a:extLst>
                    <a:ext uri="{9D8B030D-6E8A-4147-A177-3AD203B41FA5}">
                      <a16:colId xmlns:a16="http://schemas.microsoft.com/office/drawing/2014/main" val="2788317779"/>
                    </a:ext>
                  </a:extLst>
                </a:gridCol>
              </a:tblGrid>
              <a:tr h="531071">
                <a:tc>
                  <a:txBody>
                    <a:bodyPr/>
                    <a:lstStyle/>
                    <a:p>
                      <a:r>
                        <a:rPr lang="nl-NL" dirty="0"/>
                        <a:t>Profiel Zorg en Welzijn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89535"/>
                  </a:ext>
                </a:extLst>
              </a:tr>
              <a:tr h="531071">
                <a:tc>
                  <a:txBody>
                    <a:bodyPr/>
                    <a:lstStyle/>
                    <a:p>
                      <a:r>
                        <a:rPr lang="nl-NL" dirty="0"/>
                        <a:t>Mens en Zorg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760437"/>
                  </a:ext>
                </a:extLst>
              </a:tr>
              <a:tr h="531071">
                <a:tc>
                  <a:txBody>
                    <a:bodyPr/>
                    <a:lstStyle/>
                    <a:p>
                      <a:r>
                        <a:rPr lang="nl-NL" dirty="0"/>
                        <a:t>Mens en Gezondheid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328691"/>
                  </a:ext>
                </a:extLst>
              </a:tr>
              <a:tr h="531071">
                <a:tc>
                  <a:txBody>
                    <a:bodyPr/>
                    <a:lstStyle/>
                    <a:p>
                      <a:r>
                        <a:rPr lang="nl-NL" dirty="0"/>
                        <a:t>Mens en Activiteit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783233"/>
                  </a:ext>
                </a:extLst>
              </a:tr>
              <a:tr h="531071">
                <a:tc>
                  <a:txBody>
                    <a:bodyPr/>
                    <a:lstStyle/>
                    <a:p>
                      <a:r>
                        <a:rPr lang="nl-NL" dirty="0"/>
                        <a:t>Mens en Omgeving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268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4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Profiel </a:t>
            </a:r>
            <a:br>
              <a:rPr lang="nl-NL" dirty="0"/>
            </a:br>
            <a:r>
              <a:rPr lang="nl-NL" sz="4400" b="1" dirty="0"/>
              <a:t>Bouwen wonen en interieur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r>
              <a:rPr lang="nl-NL" b="1" dirty="0"/>
              <a:t>Vakken: Nederlands, Engels, Gym, Maatschappijleer, Wiskunde, </a:t>
            </a:r>
            <a:r>
              <a:rPr lang="nl-NL" b="1" dirty="0" err="1"/>
              <a:t>Nask</a:t>
            </a:r>
            <a:r>
              <a:rPr lang="nl-NL" b="1" dirty="0"/>
              <a:t>.</a:t>
            </a:r>
            <a:endParaRPr lang="nl-NL" dirty="0"/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19F029C-897A-4486-8173-18EA338C6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938" y="1851387"/>
            <a:ext cx="5479478" cy="239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7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ezondheid, fitness 16: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3785_TF02922391" id="{581E922A-B27D-471D-8939-879ED2892575}" vid="{07E77214-5D97-4560-9E8E-31BCDFBB49B8}"/>
    </a:ext>
  </a:extLst>
</a:theme>
</file>

<file path=ppt/theme/theme2.xml><?xml version="1.0" encoding="utf-8"?>
<a:theme xmlns:a="http://schemas.openxmlformats.org/drawingml/2006/main" name="Office-thema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01B8C1CC2AD5499854CE3D3F89467F" ma:contentTypeVersion="24" ma:contentTypeDescription="Create a new document." ma:contentTypeScope="" ma:versionID="8d7d2b528e34eeca84d6eec9727a8b1e">
  <xsd:schema xmlns:xsd="http://www.w3.org/2001/XMLSchema" xmlns:xs="http://www.w3.org/2001/XMLSchema" xmlns:p="http://schemas.microsoft.com/office/2006/metadata/properties" xmlns:ns3="e4fd0f71-7b75-4157-9dc6-5f1c89635b3b" xmlns:ns4="99b87a80-0e40-4679-af83-5103f4d29cfd" targetNamespace="http://schemas.microsoft.com/office/2006/metadata/properties" ma:root="true" ma:fieldsID="5b86e3d9f7f01799b7a5f1c2abacc880" ns3:_="" ns4:_="">
    <xsd:import namespace="e4fd0f71-7b75-4157-9dc6-5f1c89635b3b"/>
    <xsd:import namespace="99b87a80-0e40-4679-af83-5103f4d29cf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d0f71-7b75-4157-9dc6-5f1c89635b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87a80-0e40-4679-af83-5103f4d29cfd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dexed="tru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internalName="MediaServiceAutoTags" ma:readOnly="true">
      <xsd:simpleType>
        <xsd:restriction base="dms:Text"/>
      </xsd:simple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6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2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99b87a80-0e40-4679-af83-5103f4d29cfd" xsi:nil="true"/>
    <Self_Registration_Enabled xmlns="99b87a80-0e40-4679-af83-5103f4d29cfd" xsi:nil="true"/>
    <DefaultSectionNames xmlns="99b87a80-0e40-4679-af83-5103f4d29cfd" xsi:nil="true"/>
    <Owner xmlns="99b87a80-0e40-4679-af83-5103f4d29cfd">
      <UserInfo>
        <DisplayName/>
        <AccountId xsi:nil="true"/>
        <AccountType/>
      </UserInfo>
    </Owner>
    <NotebookType xmlns="99b87a80-0e40-4679-af83-5103f4d29cfd" xsi:nil="true"/>
    <FolderType xmlns="99b87a80-0e40-4679-af83-5103f4d29cfd" xsi:nil="true"/>
    <SharedWithUsers xmlns="e4fd0f71-7b75-4157-9dc6-5f1c89635b3b">
      <UserInfo>
        <DisplayName>Irene Meeuwsen</DisplayName>
        <AccountId>6</AccountId>
        <AccountType/>
      </UserInfo>
      <UserInfo>
        <DisplayName>Wilbert Roeleveld</DisplayName>
        <AccountId>35</AccountId>
        <AccountType/>
      </UserInfo>
      <UserInfo>
        <DisplayName>Els van der Lugt</DisplayName>
        <AccountId>10</AccountId>
        <AccountType/>
      </UserInfo>
    </SharedWithUsers>
    <Invited_Teachers xmlns="99b87a80-0e40-4679-af83-5103f4d29cfd" xsi:nil="true"/>
    <Invited_Students xmlns="99b87a80-0e40-4679-af83-5103f4d29cfd" xsi:nil="true"/>
    <Student_Groups xmlns="99b87a80-0e40-4679-af83-5103f4d29cfd">
      <UserInfo>
        <DisplayName/>
        <AccountId xsi:nil="true"/>
        <AccountType/>
      </UserInfo>
    </Student_Groups>
    <Students xmlns="99b87a80-0e40-4679-af83-5103f4d29cfd">
      <UserInfo>
        <DisplayName/>
        <AccountId xsi:nil="true"/>
        <AccountType/>
      </UserInfo>
    </Students>
    <Teachers xmlns="99b87a80-0e40-4679-af83-5103f4d29cfd">
      <UserInfo>
        <DisplayName/>
        <AccountId xsi:nil="true"/>
        <AccountType/>
      </UserInfo>
    </Teach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0244D5-6404-4171-BAD4-CBD2847C3B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fd0f71-7b75-4157-9dc6-5f1c89635b3b"/>
    <ds:schemaRef ds:uri="99b87a80-0e40-4679-af83-5103f4d29c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0BB9C3-24B4-4BC1-9071-577E46550E40}">
  <ds:schemaRefs>
    <ds:schemaRef ds:uri="http://purl.org/dc/terms/"/>
    <ds:schemaRef ds:uri="99b87a80-0e40-4679-af83-5103f4d29cfd"/>
    <ds:schemaRef ds:uri="http://purl.org/dc/elements/1.1/"/>
    <ds:schemaRef ds:uri="http://schemas.microsoft.com/office/infopath/2007/PartnerControls"/>
    <ds:schemaRef ds:uri="e4fd0f71-7b75-4157-9dc6-5f1c89635b3b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0EB7094-2851-473D-B85A-F0381B5B27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over gezondheid en fitness (breedbeeld)</Template>
  <TotalTime>1008</TotalTime>
  <Words>467</Words>
  <Application>Microsoft Office PowerPoint</Application>
  <PresentationFormat>Widescreen</PresentationFormat>
  <Paragraphs>99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Gezondheid, fitness 16:9</vt:lpstr>
      <vt:lpstr>Profiel en keuzevakken </vt:lpstr>
      <vt:lpstr>Welkom </vt:lpstr>
      <vt:lpstr>Keuzes maken…. </vt:lpstr>
      <vt:lpstr>PowerPoint Presentation</vt:lpstr>
      <vt:lpstr>Overstap Binnen Zaanstad</vt:lpstr>
      <vt:lpstr>Doorgeven profielkeuze, arrangement en vrij keuzevak</vt:lpstr>
      <vt:lpstr>Voorbeelden KEUZEVAKKEN </vt:lpstr>
      <vt:lpstr>Profiel  Zorg en welzijn </vt:lpstr>
      <vt:lpstr>Profiel  Bouwen wonen en interieur</vt:lpstr>
      <vt:lpstr>Profiel  Horeca bakkerij en recreatie </vt:lpstr>
      <vt:lpstr>Lessentabel profiel- en keuzevakken </vt:lpstr>
      <vt:lpstr>De rondleidingen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Profiel en keuzevakken</dc:title>
  <dc:creator>Irene Meeuwsen</dc:creator>
  <cp:lastModifiedBy>Joris van Loo</cp:lastModifiedBy>
  <cp:revision>60</cp:revision>
  <dcterms:created xsi:type="dcterms:W3CDTF">2019-01-28T14:05:53Z</dcterms:created>
  <dcterms:modified xsi:type="dcterms:W3CDTF">2024-04-04T11:17:10Z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0x0101002801B8C1CC2AD5499854CE3D3F89467F</vt:lpwstr>
  </property>
  <property fmtid="{D5CDD505-2E9C-101B-9397-08002B2CF9AE}" pid="3" name="MSIP_Label_f3e6dba3-42c1-475e-beed-5d52002941fd_Enabled">
    <vt:lpwstr>true</vt:lpwstr>
  </property>
  <property fmtid="{D5CDD505-2E9C-101B-9397-08002B2CF9AE}" pid="4" name="MSIP_Label_f3e6dba3-42c1-475e-beed-5d52002941fd_SetDate">
    <vt:lpwstr>2024-03-26T08:12:50Z</vt:lpwstr>
  </property>
  <property fmtid="{D5CDD505-2E9C-101B-9397-08002B2CF9AE}" pid="5" name="MSIP_Label_f3e6dba3-42c1-475e-beed-5d52002941fd_Method">
    <vt:lpwstr>Standard</vt:lpwstr>
  </property>
  <property fmtid="{D5CDD505-2E9C-101B-9397-08002B2CF9AE}" pid="6" name="MSIP_Label_f3e6dba3-42c1-475e-beed-5d52002941fd_Name">
    <vt:lpwstr>Openbaar</vt:lpwstr>
  </property>
  <property fmtid="{D5CDD505-2E9C-101B-9397-08002B2CF9AE}" pid="7" name="MSIP_Label_f3e6dba3-42c1-475e-beed-5d52002941fd_SiteId">
    <vt:lpwstr>5b83389b-52c3-41b5-a90c-45ceabd80c71</vt:lpwstr>
  </property>
  <property fmtid="{D5CDD505-2E9C-101B-9397-08002B2CF9AE}" pid="8" name="MSIP_Label_f3e6dba3-42c1-475e-beed-5d52002941fd_ActionId">
    <vt:lpwstr>1bcdf1b5-1b84-4baa-97b2-3dd3d3646653</vt:lpwstr>
  </property>
  <property fmtid="{D5CDD505-2E9C-101B-9397-08002B2CF9AE}" pid="9" name="MSIP_Label_f3e6dba3-42c1-475e-beed-5d52002941fd_ContentBits">
    <vt:lpwstr>0</vt:lpwstr>
  </property>
</Properties>
</file>