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2" r:id="rId5"/>
    <p:sldId id="279" r:id="rId6"/>
    <p:sldId id="291" r:id="rId7"/>
    <p:sldId id="285" r:id="rId8"/>
    <p:sldId id="282" r:id="rId9"/>
    <p:sldId id="284" r:id="rId10"/>
    <p:sldId id="286" r:id="rId11"/>
    <p:sldId id="296" r:id="rId12"/>
    <p:sldId id="304" r:id="rId13"/>
    <p:sldId id="280" r:id="rId14"/>
    <p:sldId id="300" r:id="rId15"/>
    <p:sldId id="303" r:id="rId16"/>
    <p:sldId id="281" r:id="rId17"/>
    <p:sldId id="302" r:id="rId18"/>
    <p:sldId id="294" r:id="rId19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Meeuwsen" userId="e9bf5d4c-b5b6-4368-9f99-763cedbf0dd5" providerId="ADAL" clId="{87B2CC2D-4FD9-4633-87A1-1761A497367A}"/>
    <pc:docChg chg="modSld">
      <pc:chgData name="Irene Meeuwsen" userId="e9bf5d4c-b5b6-4368-9f99-763cedbf0dd5" providerId="ADAL" clId="{87B2CC2D-4FD9-4633-87A1-1761A497367A}" dt="2021-03-15T14:25:26.281" v="235" actId="20577"/>
      <pc:docMkLst>
        <pc:docMk/>
      </pc:docMkLst>
      <pc:sldChg chg="modSp">
        <pc:chgData name="Irene Meeuwsen" userId="e9bf5d4c-b5b6-4368-9f99-763cedbf0dd5" providerId="ADAL" clId="{87B2CC2D-4FD9-4633-87A1-1761A497367A}" dt="2021-03-15T14:23:37.326" v="20" actId="20577"/>
        <pc:sldMkLst>
          <pc:docMk/>
          <pc:sldMk cId="3125472504" sldId="280"/>
        </pc:sldMkLst>
        <pc:spChg chg="mod">
          <ac:chgData name="Irene Meeuwsen" userId="e9bf5d4c-b5b6-4368-9f99-763cedbf0dd5" providerId="ADAL" clId="{87B2CC2D-4FD9-4633-87A1-1761A497367A}" dt="2021-03-15T14:23:37.326" v="20" actId="20577"/>
          <ac:spMkLst>
            <pc:docMk/>
            <pc:sldMk cId="3125472504" sldId="280"/>
            <ac:spMk id="3" creationId="{00000000-0000-0000-0000-000000000000}"/>
          </ac:spMkLst>
        </pc:spChg>
      </pc:sldChg>
      <pc:sldChg chg="modSp">
        <pc:chgData name="Irene Meeuwsen" userId="e9bf5d4c-b5b6-4368-9f99-763cedbf0dd5" providerId="ADAL" clId="{87B2CC2D-4FD9-4633-87A1-1761A497367A}" dt="2021-03-15T14:25:07.686" v="211" actId="20577"/>
        <pc:sldMkLst>
          <pc:docMk/>
          <pc:sldMk cId="2827633561" sldId="281"/>
        </pc:sldMkLst>
        <pc:spChg chg="mod">
          <ac:chgData name="Irene Meeuwsen" userId="e9bf5d4c-b5b6-4368-9f99-763cedbf0dd5" providerId="ADAL" clId="{87B2CC2D-4FD9-4633-87A1-1761A497367A}" dt="2021-03-15T14:25:07.686" v="211" actId="20577"/>
          <ac:spMkLst>
            <pc:docMk/>
            <pc:sldMk cId="2827633561" sldId="281"/>
            <ac:spMk id="3" creationId="{00000000-0000-0000-0000-000000000000}"/>
          </ac:spMkLst>
        </pc:spChg>
      </pc:sldChg>
      <pc:sldChg chg="modSp">
        <pc:chgData name="Irene Meeuwsen" userId="e9bf5d4c-b5b6-4368-9f99-763cedbf0dd5" providerId="ADAL" clId="{87B2CC2D-4FD9-4633-87A1-1761A497367A}" dt="2021-03-15T14:23:13.155" v="5" actId="20577"/>
        <pc:sldMkLst>
          <pc:docMk/>
          <pc:sldMk cId="3348405708" sldId="286"/>
        </pc:sldMkLst>
        <pc:spChg chg="mod">
          <ac:chgData name="Irene Meeuwsen" userId="e9bf5d4c-b5b6-4368-9f99-763cedbf0dd5" providerId="ADAL" clId="{87B2CC2D-4FD9-4633-87A1-1761A497367A}" dt="2021-03-15T14:23:13.155" v="5" actId="20577"/>
          <ac:spMkLst>
            <pc:docMk/>
            <pc:sldMk cId="3348405708" sldId="286"/>
            <ac:spMk id="3" creationId="{00000000-0000-0000-0000-000000000000}"/>
          </ac:spMkLst>
        </pc:spChg>
      </pc:sldChg>
      <pc:sldChg chg="modSp">
        <pc:chgData name="Irene Meeuwsen" userId="e9bf5d4c-b5b6-4368-9f99-763cedbf0dd5" providerId="ADAL" clId="{87B2CC2D-4FD9-4633-87A1-1761A497367A}" dt="2021-03-15T14:25:26.281" v="235" actId="20577"/>
        <pc:sldMkLst>
          <pc:docMk/>
          <pc:sldMk cId="471220302" sldId="294"/>
        </pc:sldMkLst>
        <pc:spChg chg="mod">
          <ac:chgData name="Irene Meeuwsen" userId="e9bf5d4c-b5b6-4368-9f99-763cedbf0dd5" providerId="ADAL" clId="{87B2CC2D-4FD9-4633-87A1-1761A497367A}" dt="2021-03-15T14:25:26.281" v="235" actId="20577"/>
          <ac:spMkLst>
            <pc:docMk/>
            <pc:sldMk cId="471220302" sldId="294"/>
            <ac:spMk id="3" creationId="{A0DB1A95-CBAF-4563-B8A1-26B10D967711}"/>
          </ac:spMkLst>
        </pc:spChg>
      </pc:sldChg>
      <pc:sldChg chg="modSp">
        <pc:chgData name="Irene Meeuwsen" userId="e9bf5d4c-b5b6-4368-9f99-763cedbf0dd5" providerId="ADAL" clId="{87B2CC2D-4FD9-4633-87A1-1761A497367A}" dt="2021-03-15T14:24:53.224" v="200" actId="20577"/>
        <pc:sldMkLst>
          <pc:docMk/>
          <pc:sldMk cId="237818891" sldId="300"/>
        </pc:sldMkLst>
        <pc:spChg chg="mod">
          <ac:chgData name="Irene Meeuwsen" userId="e9bf5d4c-b5b6-4368-9f99-763cedbf0dd5" providerId="ADAL" clId="{87B2CC2D-4FD9-4633-87A1-1761A497367A}" dt="2021-03-15T14:24:29.950" v="147" actId="20577"/>
          <ac:spMkLst>
            <pc:docMk/>
            <pc:sldMk cId="237818891" sldId="300"/>
            <ac:spMk id="4" creationId="{8029A975-2F0E-4D0C-BA3A-3F6871865690}"/>
          </ac:spMkLst>
        </pc:spChg>
        <pc:graphicFrameChg chg="modGraphic">
          <ac:chgData name="Irene Meeuwsen" userId="e9bf5d4c-b5b6-4368-9f99-763cedbf0dd5" providerId="ADAL" clId="{87B2CC2D-4FD9-4633-87A1-1761A497367A}" dt="2021-03-15T14:24:53.224" v="200" actId="20577"/>
          <ac:graphicFrameMkLst>
            <pc:docMk/>
            <pc:sldMk cId="237818891" sldId="300"/>
            <ac:graphicFrameMk id="7" creationId="{66AFD54D-38B7-4D52-8153-734D5E87112A}"/>
          </ac:graphicFrameMkLst>
        </pc:graphicFrameChg>
      </pc:sldChg>
      <pc:sldChg chg="modSp">
        <pc:chgData name="Irene Meeuwsen" userId="e9bf5d4c-b5b6-4368-9f99-763cedbf0dd5" providerId="ADAL" clId="{87B2CC2D-4FD9-4633-87A1-1761A497367A}" dt="2021-03-15T14:25:19.121" v="225" actId="20577"/>
        <pc:sldMkLst>
          <pc:docMk/>
          <pc:sldMk cId="3523448820" sldId="303"/>
        </pc:sldMkLst>
        <pc:spChg chg="mod">
          <ac:chgData name="Irene Meeuwsen" userId="e9bf5d4c-b5b6-4368-9f99-763cedbf0dd5" providerId="ADAL" clId="{87B2CC2D-4FD9-4633-87A1-1761A497367A}" dt="2021-03-15T14:25:19.121" v="225" actId="20577"/>
          <ac:spMkLst>
            <pc:docMk/>
            <pc:sldMk cId="3523448820" sldId="303"/>
            <ac:spMk id="3" creationId="{A0DB1A95-CBAF-4563-B8A1-26B10D967711}"/>
          </ac:spMkLst>
        </pc:spChg>
      </pc:sldChg>
      <pc:sldChg chg="modSp">
        <pc:chgData name="Irene Meeuwsen" userId="e9bf5d4c-b5b6-4368-9f99-763cedbf0dd5" providerId="ADAL" clId="{87B2CC2D-4FD9-4633-87A1-1761A497367A}" dt="2021-03-15T14:23:25.623" v="15" actId="20577"/>
        <pc:sldMkLst>
          <pc:docMk/>
          <pc:sldMk cId="1200873737" sldId="304"/>
        </pc:sldMkLst>
        <pc:spChg chg="mod">
          <ac:chgData name="Irene Meeuwsen" userId="e9bf5d4c-b5b6-4368-9f99-763cedbf0dd5" providerId="ADAL" clId="{87B2CC2D-4FD9-4633-87A1-1761A497367A}" dt="2021-03-15T14:23:25.623" v="15" actId="20577"/>
          <ac:spMkLst>
            <pc:docMk/>
            <pc:sldMk cId="1200873737" sldId="304"/>
            <ac:spMk id="3" creationId="{A0DB1A95-CBAF-4563-B8A1-26B10D96771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754B3A3-BDE5-4113-8562-CE6D37538E82}" type="datetime1">
              <a:rPr lang="nl-NL" smtClean="0"/>
              <a:t>15-3-2021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BD18A5-10F8-4B58-803B-71C25556B1C8}" type="datetime1">
              <a:rPr lang="nl-NL" smtClean="0"/>
              <a:t>15-3-2021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14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2F187B-7C71-4F3F-AF12-1934E78512CE}" type="datetime1">
              <a:rPr lang="nl-NL" smtClean="0"/>
              <a:t>15-3-2021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704E6C-2109-4B2F-B77C-31BBCA550BE3}" type="datetime1">
              <a:rPr lang="nl-NL" smtClean="0"/>
              <a:t>15-3-2021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81B5DA-2E01-48D3-8F73-5136EDA27B92}" type="datetime1">
              <a:rPr lang="nl-NL" smtClean="0"/>
              <a:t>15-3-2021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58A67D-97C8-4806-9A00-B0E910DA0023}" type="datetime1">
              <a:rPr lang="nl-NL" smtClean="0"/>
              <a:t>15-3-2021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4F0715-BA4C-45F7-9BF9-72A9A5F4F9CE}" type="datetime1">
              <a:rPr lang="nl-NL" smtClean="0"/>
              <a:t>15-3-2021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FA6EEA-5DC6-438B-8085-01755BE53716}" type="datetime1">
              <a:rPr lang="nl-NL" smtClean="0"/>
              <a:t>15-3-2021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FC928-7543-4F3A-B55E-AFB3B4F68F8F}" type="datetime1">
              <a:rPr lang="nl-NL" smtClean="0"/>
              <a:t>15-3-2021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3AE85025-87CF-494A-AC5A-C197F6A48FD8}" type="datetime1">
              <a:rPr lang="nl-NL" smtClean="0"/>
              <a:t>15-3-2021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Profiel en keuzevakken 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dirty="0"/>
              <a:t>Schooljaar 2021-2022</a:t>
            </a:r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A9C6C544-6E10-4BA9-BAA5-2A437D54B8C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6" t="-1095" r="6830" b="-1095"/>
          <a:stretch/>
        </p:blipFill>
        <p:spPr>
          <a:xfrm>
            <a:off x="1" y="1"/>
            <a:ext cx="4023360" cy="4745736"/>
          </a:xfrm>
        </p:spPr>
      </p:pic>
      <p:pic>
        <p:nvPicPr>
          <p:cNvPr id="5" name="Tijdelijke aanduiding voor afbeelding 4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r="5752"/>
          <a:stretch>
            <a:fillRect/>
          </a:stretch>
        </p:blipFill>
        <p:spPr>
          <a:xfrm rot="5400000">
            <a:off x="3722688" y="360363"/>
            <a:ext cx="4746625" cy="4022725"/>
          </a:xfrm>
        </p:spPr>
      </p:pic>
      <p:pic>
        <p:nvPicPr>
          <p:cNvPr id="9" name="Tijdelijke aanduiding voor afbeelding 8"/>
          <p:cNvPicPr>
            <a:picLocks noGrp="1" noChangeAspect="1"/>
          </p:cNvPicPr>
          <p:nvPr>
            <p:ph type="pic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182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Profiel </a:t>
            </a:r>
            <a:br>
              <a:rPr lang="nl-NL" dirty="0"/>
            </a:br>
            <a:r>
              <a:rPr lang="nl-NL" sz="4400" b="1" dirty="0"/>
              <a:t>Bouwen wonen en interieur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r>
              <a:rPr lang="nl-NL" dirty="0"/>
              <a:t>Gemiddelde kosten voor materialen: ca € 150,-</a:t>
            </a:r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19F029C-897A-4486-8173-18EA338C6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307" y="2289048"/>
            <a:ext cx="5479478" cy="23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7541E-32CD-45EE-AE76-7A19DA75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ARRANGEMENTEN</a:t>
            </a:r>
            <a:br>
              <a:rPr lang="nl-NL" dirty="0"/>
            </a:br>
            <a:r>
              <a:rPr lang="nl-NL" sz="4400" b="1" dirty="0"/>
              <a:t>BOUWEN, WONEN EN INTERIEUR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66AFD54D-38B7-4D52-8153-734D5E871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095379"/>
              </p:ext>
            </p:extLst>
          </p:nvPr>
        </p:nvGraphicFramePr>
        <p:xfrm>
          <a:off x="1524000" y="3313596"/>
          <a:ext cx="10005391" cy="29362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30998">
                  <a:extLst>
                    <a:ext uri="{9D8B030D-6E8A-4147-A177-3AD203B41FA5}">
                      <a16:colId xmlns:a16="http://schemas.microsoft.com/office/drawing/2014/main" val="942998165"/>
                    </a:ext>
                  </a:extLst>
                </a:gridCol>
                <a:gridCol w="3133722">
                  <a:extLst>
                    <a:ext uri="{9D8B030D-6E8A-4147-A177-3AD203B41FA5}">
                      <a16:colId xmlns:a16="http://schemas.microsoft.com/office/drawing/2014/main" val="536912413"/>
                    </a:ext>
                  </a:extLst>
                </a:gridCol>
                <a:gridCol w="3740671">
                  <a:extLst>
                    <a:ext uri="{9D8B030D-6E8A-4147-A177-3AD203B41FA5}">
                      <a16:colId xmlns:a16="http://schemas.microsoft.com/office/drawing/2014/main" val="355277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ARRANGEMENT 1 (max.13 </a:t>
                      </a:r>
                      <a:r>
                        <a:rPr lang="nl-NL" dirty="0" err="1">
                          <a:solidFill>
                            <a:schemeClr val="bg1"/>
                          </a:solidFill>
                        </a:rPr>
                        <a:t>lln</a:t>
                      </a:r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ARRANGEMENT 2 (max.13 </a:t>
                      </a:r>
                      <a:r>
                        <a:rPr lang="nl-NL" dirty="0" err="1">
                          <a:solidFill>
                            <a:schemeClr val="bg1"/>
                          </a:solidFill>
                        </a:rPr>
                        <a:t>lln</a:t>
                      </a:r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ARRANGEMENT 3 (max. 18 </a:t>
                      </a:r>
                      <a:r>
                        <a:rPr lang="nl-NL" dirty="0" err="1">
                          <a:solidFill>
                            <a:schemeClr val="bg1"/>
                          </a:solidFill>
                        </a:rPr>
                        <a:t>lln</a:t>
                      </a:r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CC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527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i="1" dirty="0"/>
                        <a:t>VRIJ KEUZEVAK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/>
                        <a:t>VRIJ KEUZEVAK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/>
                        <a:t>VRIJ KEUZEVAK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89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BOUWKUNDIG ONDERHOUD, RENOVATIE EN TRANSFORMATIE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BESTUREN EN AUTOMATISEREN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ONDERSTEUNEN BIJ SPORT EN BEWEGINGSACTIVITEITEN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667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INSTALLEREN EN MONTEREN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MEUBELMAKEN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VOORKOMEN VAN ONGEVALLEN EN EHBO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72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MEUBELMAKEN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INSTALLEREN EN MONTEREN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GEUNIFORMEERDE DIENSTVERLENING EN VEILIGHEID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357102"/>
                  </a:ext>
                </a:extLst>
              </a:tr>
            </a:tbl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8029A975-2F0E-4D0C-BA3A-3F6871865690}"/>
              </a:ext>
            </a:extLst>
          </p:cNvPr>
          <p:cNvSpPr/>
          <p:nvPr/>
        </p:nvSpPr>
        <p:spPr>
          <a:xfrm>
            <a:off x="1414272" y="1836268"/>
            <a:ext cx="9875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nl-NL" dirty="0"/>
              <a:t>Als jij hebt gekozen voor het profiel BWI heb je de keuze uit twee arrangementen met praktijkvakken binnen jouw profiel (BWI 1, BWI 2 of BWI 3(dit profiel valt buiten het profiel BWI). Deze arrangementen binnen jouw profiel staan vast. </a:t>
            </a:r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r>
              <a:rPr lang="nl-NL" dirty="0"/>
              <a:t>Omdat je voor het profiel BWI hebt gekozen, kun je niet kiezen voor een arrangement bij Z&amp;W of HBR. </a:t>
            </a:r>
          </a:p>
          <a:p>
            <a:pPr marL="45720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378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0ADA7-1558-46DB-9FCD-DDD51AAB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Vrije keuzevakken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DB1A95-CBAF-4563-B8A1-26B10D967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43100"/>
            <a:ext cx="9144000" cy="44577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dirty="0"/>
              <a:t>Interieurontwerp en – design			16 leerlingen</a:t>
            </a:r>
          </a:p>
          <a:p>
            <a:pPr marL="45720" indent="0">
              <a:buNone/>
            </a:pPr>
            <a:r>
              <a:rPr lang="nl-NL" dirty="0"/>
              <a:t>Robotica					16 leerlingen</a:t>
            </a:r>
          </a:p>
          <a:p>
            <a:pPr marL="45720" indent="0">
              <a:buNone/>
            </a:pPr>
            <a:r>
              <a:rPr lang="nl-NL" dirty="0"/>
              <a:t>Ondernemen					16 leerlingen</a:t>
            </a:r>
          </a:p>
          <a:p>
            <a:pPr marL="45720" indent="0">
              <a:buNone/>
            </a:pPr>
            <a:r>
              <a:rPr lang="nl-NL" dirty="0"/>
              <a:t>Kennismaken met Uiterlijke Verzorging		16 leerlingen</a:t>
            </a:r>
          </a:p>
          <a:p>
            <a:pPr marL="45720" indent="0">
              <a:buNone/>
            </a:pPr>
            <a:r>
              <a:rPr lang="nl-NL" dirty="0"/>
              <a:t>Ondersteunen bij Sport en bewegingsactiviteiten	16 leerlingen</a:t>
            </a:r>
          </a:p>
          <a:p>
            <a:pPr marL="45720" indent="0">
              <a:buNone/>
            </a:pPr>
            <a:r>
              <a:rPr lang="nl-NL" dirty="0"/>
              <a:t>Voorkomen van ongevallen en EHBO		16 leerlingen</a:t>
            </a:r>
          </a:p>
          <a:p>
            <a:pPr marL="45720" indent="0">
              <a:buNone/>
            </a:pPr>
            <a:r>
              <a:rPr lang="nl-NL" dirty="0"/>
              <a:t>De bijzondere keuken				16 leerlingen</a:t>
            </a:r>
          </a:p>
          <a:p>
            <a:pPr marL="45720" indent="0">
              <a:buNone/>
            </a:pPr>
            <a:r>
              <a:rPr lang="nl-NL" dirty="0"/>
              <a:t>Evenementen </a:t>
            </a:r>
            <a:r>
              <a:rPr lang="nl-NL" i="1" dirty="0"/>
              <a:t>(verplicht voor HBR arrangement 1</a:t>
            </a:r>
            <a:r>
              <a:rPr lang="nl-NL" dirty="0"/>
              <a:t>)	alleen HBR 1</a:t>
            </a:r>
          </a:p>
          <a:p>
            <a:pPr marL="4572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34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Profiel </a:t>
            </a:r>
            <a:br>
              <a:rPr lang="nl-NL" dirty="0"/>
            </a:br>
            <a:r>
              <a:rPr lang="nl-NL" sz="4400" b="1" dirty="0"/>
              <a:t>Horeca bakkerij en recreatie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r>
              <a:rPr lang="nl-NL" dirty="0"/>
              <a:t>Gemiddelde kosten voor beide arrangementen: materialen/kleding: ca€ 160,-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DBD1C5-928F-47C0-A23A-BFA94A525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207" y="2462700"/>
            <a:ext cx="4731505" cy="246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F3D01B-A028-4EA8-BFE3-8C1422BB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ARRANGEMENTEN </a:t>
            </a:r>
            <a:br>
              <a:rPr lang="nl-NL" dirty="0"/>
            </a:br>
            <a:r>
              <a:rPr lang="nl-NL" sz="4400" b="1" dirty="0"/>
              <a:t>HORECA, BAKKERIJ EN RECREATIE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B86969BF-72BE-4B6F-A8FA-51835AEBA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818918"/>
              </p:ext>
            </p:extLst>
          </p:nvPr>
        </p:nvGraphicFramePr>
        <p:xfrm>
          <a:off x="1524000" y="3204375"/>
          <a:ext cx="7396480" cy="29705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47440">
                  <a:extLst>
                    <a:ext uri="{9D8B030D-6E8A-4147-A177-3AD203B41FA5}">
                      <a16:colId xmlns:a16="http://schemas.microsoft.com/office/drawing/2014/main" val="3645943471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val="988354944"/>
                    </a:ext>
                  </a:extLst>
                </a:gridCol>
              </a:tblGrid>
              <a:tr h="410265">
                <a:tc>
                  <a:txBody>
                    <a:bodyPr/>
                    <a:lstStyle/>
                    <a:p>
                      <a:r>
                        <a:rPr lang="nl-NL" dirty="0"/>
                        <a:t>ARRANGEMENT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ARRANGEMENT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86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EVENEMENTEN 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VRIJ KEUZEVAK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88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GASTHEERSPECIALISATIE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GASTHEERSPECIALISATIE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19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KEUKENSPECIALISATIE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KEUKENSPECIALISATIE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11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BROOD- EN BANKETSPECIALISATIE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BROOD- EN BANKETSPECIALISATIE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189946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1B36321F-190D-4949-BBBD-DF02428231B8}"/>
              </a:ext>
            </a:extLst>
          </p:cNvPr>
          <p:cNvSpPr/>
          <p:nvPr/>
        </p:nvSpPr>
        <p:spPr>
          <a:xfrm>
            <a:off x="1420368" y="1893469"/>
            <a:ext cx="9912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nl-NL" dirty="0"/>
              <a:t>Als jij hebt gekozen voor het profiel HBR heb je de keuze uit twee arrangementen met praktijkvakken binnen jouw profiel (HBR 1 of HBR 2). Deze arrangementen binnen jouw profiel staan vast. </a:t>
            </a:r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r>
              <a:rPr lang="nl-NL" dirty="0"/>
              <a:t>Omdat je voor het profiel HBR hebt gekozen, kun je niet kiezen voor een arrangement bij Z&amp;W of BWI. </a:t>
            </a:r>
          </a:p>
        </p:txBody>
      </p:sp>
    </p:spTree>
    <p:extLst>
      <p:ext uri="{BB962C8B-B14F-4D97-AF65-F5344CB8AC3E}">
        <p14:creationId xmlns:p14="http://schemas.microsoft.com/office/powerpoint/2010/main" val="325101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0ADA7-1558-46DB-9FCD-DDD51AAB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Vrije keuzevakken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DB1A95-CBAF-4563-B8A1-26B10D967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43100"/>
            <a:ext cx="9144000" cy="44577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dirty="0"/>
              <a:t>Interieurontwerp en – design			16 leerlingen</a:t>
            </a:r>
          </a:p>
          <a:p>
            <a:pPr marL="45720" indent="0">
              <a:buNone/>
            </a:pPr>
            <a:r>
              <a:rPr lang="nl-NL" dirty="0"/>
              <a:t>Robotica					16 leerlingen</a:t>
            </a:r>
          </a:p>
          <a:p>
            <a:pPr marL="45720" indent="0">
              <a:buNone/>
            </a:pPr>
            <a:r>
              <a:rPr lang="nl-NL" dirty="0"/>
              <a:t>Ondernemen					16 leerlingen</a:t>
            </a:r>
          </a:p>
          <a:p>
            <a:pPr marL="45720" indent="0">
              <a:buNone/>
            </a:pPr>
            <a:r>
              <a:rPr lang="nl-NL" dirty="0"/>
              <a:t>Kennismaken met Uiterlijke Verzorging		16 leerlingen</a:t>
            </a:r>
          </a:p>
          <a:p>
            <a:pPr marL="45720" indent="0">
              <a:buNone/>
            </a:pPr>
            <a:r>
              <a:rPr lang="nl-NL" dirty="0"/>
              <a:t>Ondersteunen bij Sport en bewegingsactiviteiten	16 leerlingen</a:t>
            </a:r>
          </a:p>
          <a:p>
            <a:pPr marL="45720" indent="0">
              <a:buNone/>
            </a:pPr>
            <a:r>
              <a:rPr lang="nl-NL" dirty="0"/>
              <a:t>Voorkomen van ongevallen en EHBO		16 leerlingen</a:t>
            </a:r>
          </a:p>
          <a:p>
            <a:pPr marL="45720" indent="0">
              <a:buNone/>
            </a:pPr>
            <a:r>
              <a:rPr lang="nl-NL" dirty="0"/>
              <a:t>De bijzondere keuken				16 leerlingen</a:t>
            </a:r>
          </a:p>
          <a:p>
            <a:pPr marL="45720" indent="0">
              <a:buNone/>
            </a:pPr>
            <a:r>
              <a:rPr lang="nl-NL" dirty="0"/>
              <a:t>Evenementen </a:t>
            </a:r>
            <a:r>
              <a:rPr lang="nl-NL" i="1" dirty="0"/>
              <a:t>(verplicht voor HBR arrangement 1</a:t>
            </a:r>
            <a:r>
              <a:rPr lang="nl-NL" dirty="0"/>
              <a:t>)	alleen HBR 1</a:t>
            </a:r>
          </a:p>
          <a:p>
            <a:pPr marL="4572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12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Keuzes maken….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3999" y="1714500"/>
            <a:ext cx="9732135" cy="4827968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nl-NL" sz="9600" b="1" dirty="0"/>
              <a:t>Welk profiel kies je? En welk arrangement ga je volgen?</a:t>
            </a:r>
          </a:p>
          <a:p>
            <a:pPr marL="45720" indent="0">
              <a:buNone/>
            </a:pPr>
            <a:r>
              <a:rPr lang="nl-NL" sz="9600" dirty="0"/>
              <a:t>In leerjaar 3 en 4 volg je naast het profiel ook een arrangement. Dit arrangement bestaat uit 3 praktijkvakken. </a:t>
            </a:r>
            <a:endParaRPr lang="nl-NL" sz="9600" b="1" dirty="0"/>
          </a:p>
          <a:p>
            <a:r>
              <a:rPr lang="nl-NL" sz="9600" b="1" dirty="0"/>
              <a:t>Profielen binnen </a:t>
            </a:r>
            <a:r>
              <a:rPr lang="nl-NL" sz="9600" b="1" dirty="0" err="1"/>
              <a:t>Compaen</a:t>
            </a:r>
            <a:r>
              <a:rPr lang="nl-NL" sz="9600" b="1" dirty="0"/>
              <a:t>: </a:t>
            </a:r>
          </a:p>
          <a:p>
            <a:pPr marL="45720" indent="0">
              <a:buNone/>
            </a:pPr>
            <a:r>
              <a:rPr lang="nl-NL" sz="9600" dirty="0"/>
              <a:t>    - Zorg en Welzijn </a:t>
            </a:r>
          </a:p>
          <a:p>
            <a:pPr marL="45720" indent="0">
              <a:buNone/>
            </a:pPr>
            <a:r>
              <a:rPr lang="nl-NL" sz="9600" dirty="0"/>
              <a:t>    - Bouwen Wonen en Interieur</a:t>
            </a:r>
          </a:p>
          <a:p>
            <a:pPr marL="45720" indent="0">
              <a:buNone/>
            </a:pPr>
            <a:r>
              <a:rPr lang="nl-NL" sz="9600" dirty="0"/>
              <a:t>    - Horeca Bakkerij en Recreatie</a:t>
            </a:r>
          </a:p>
          <a:p>
            <a:r>
              <a:rPr lang="nl-NL" sz="9600" b="1" dirty="0"/>
              <a:t>Bijbehorende vakken: </a:t>
            </a:r>
          </a:p>
          <a:p>
            <a:pPr marL="45720" indent="0">
              <a:buNone/>
            </a:pPr>
            <a:r>
              <a:rPr lang="nl-NL" sz="9600" dirty="0"/>
              <a:t>    - 1 vrij keuzevak </a:t>
            </a:r>
          </a:p>
          <a:p>
            <a:pPr marL="45720" indent="0">
              <a:buNone/>
            </a:pPr>
            <a:r>
              <a:rPr lang="nl-NL" sz="9600" dirty="0"/>
              <a:t>    - 1 arrangement (met drie praktijkvakken)</a:t>
            </a:r>
          </a:p>
          <a:p>
            <a:pPr marL="45720" indent="0">
              <a:buNone/>
            </a:pPr>
            <a:r>
              <a:rPr lang="nl-NL" sz="9600" dirty="0"/>
              <a:t> </a:t>
            </a:r>
            <a:endParaRPr lang="nl-NL" sz="7400" dirty="0"/>
          </a:p>
        </p:txBody>
      </p:sp>
    </p:spTree>
    <p:extLst>
      <p:ext uri="{BB962C8B-B14F-4D97-AF65-F5344CB8AC3E}">
        <p14:creationId xmlns:p14="http://schemas.microsoft.com/office/powerpoint/2010/main" val="19327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Overstap Binnen </a:t>
            </a:r>
            <a:r>
              <a:rPr lang="nl-NL" dirty="0" err="1"/>
              <a:t>zaanstad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14500"/>
            <a:ext cx="10092856" cy="44577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nl-NL" sz="2600" dirty="0">
              <a:latin typeface="Verdana" panose="020B0604030504040204" pitchFamily="34" charset="0"/>
            </a:endParaRPr>
          </a:p>
          <a:p>
            <a:pPr marL="45720" indent="0">
              <a:buNone/>
            </a:pPr>
            <a:r>
              <a:rPr lang="nl-NL" sz="2200" dirty="0">
                <a:latin typeface="Verdana" panose="020B0604030504040204" pitchFamily="34" charset="0"/>
              </a:rPr>
              <a:t>Wil je een profiel volgen dat hier niet op school aangeboden wordt, dan kun je mogelijk terecht bij één van de volgende scholen:</a:t>
            </a:r>
          </a:p>
          <a:p>
            <a:pPr marL="45720" indent="0">
              <a:buNone/>
            </a:pPr>
            <a:endParaRPr lang="nl-NL" sz="2200" dirty="0">
              <a:latin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>
                <a:latin typeface="Verdana" panose="020B0604030504040204" pitchFamily="34" charset="0"/>
              </a:rPr>
              <a:t>Pascal Zuid </a:t>
            </a:r>
            <a:r>
              <a:rPr lang="nl-NL" b="1" dirty="0">
                <a:latin typeface="Verdana-Bold"/>
              </a:rPr>
              <a:t>	</a:t>
            </a:r>
            <a:r>
              <a:rPr lang="nl-NL" b="1" dirty="0">
                <a:latin typeface="Verdana" panose="020B0604030504040204" pitchFamily="34" charset="0"/>
              </a:rPr>
              <a:t>		</a:t>
            </a:r>
            <a:r>
              <a:rPr lang="nl-NL" b="1" dirty="0">
                <a:latin typeface="SymbolMT"/>
              </a:rPr>
              <a:t>- </a:t>
            </a:r>
            <a:r>
              <a:rPr lang="nl-NL" dirty="0">
                <a:latin typeface="Verdana" panose="020B0604030504040204" pitchFamily="34" charset="0"/>
              </a:rPr>
              <a:t>D&amp;P</a:t>
            </a:r>
            <a:endParaRPr lang="nl-NL" b="1" dirty="0">
              <a:latin typeface="Verdana" panose="020B0604030504040204" pitchFamily="34" charset="0"/>
            </a:endParaRPr>
          </a:p>
          <a:p>
            <a:r>
              <a:rPr lang="nl-NL" b="1" dirty="0">
                <a:latin typeface="Verdana" panose="020B0604030504040204" pitchFamily="34" charset="0"/>
              </a:rPr>
              <a:t>Trias VMBO			</a:t>
            </a:r>
            <a:r>
              <a:rPr lang="nl-NL" b="1" dirty="0">
                <a:latin typeface="SymbolMT"/>
              </a:rPr>
              <a:t>- </a:t>
            </a:r>
            <a:r>
              <a:rPr lang="nl-NL" dirty="0">
                <a:latin typeface="Verdana" panose="020B0604030504040204" pitchFamily="34" charset="0"/>
              </a:rPr>
              <a:t>Z&amp;W </a:t>
            </a:r>
            <a:r>
              <a:rPr lang="nl-NL" dirty="0">
                <a:latin typeface="SymbolMT"/>
              </a:rPr>
              <a:t>- </a:t>
            </a:r>
            <a:r>
              <a:rPr lang="nl-NL" dirty="0">
                <a:latin typeface="Verdana" panose="020B0604030504040204" pitchFamily="34" charset="0"/>
              </a:rPr>
              <a:t>E&amp;O </a:t>
            </a:r>
            <a:r>
              <a:rPr lang="nl-NL" dirty="0">
                <a:latin typeface="SymbolMT"/>
              </a:rPr>
              <a:t>- </a:t>
            </a:r>
            <a:r>
              <a:rPr lang="nl-NL" dirty="0">
                <a:latin typeface="Verdana" panose="020B0604030504040204" pitchFamily="34" charset="0"/>
              </a:rPr>
              <a:t>BWI </a:t>
            </a:r>
            <a:r>
              <a:rPr lang="nl-NL" dirty="0">
                <a:latin typeface="SymbolMT"/>
              </a:rPr>
              <a:t>– </a:t>
            </a:r>
            <a:r>
              <a:rPr lang="nl-NL" dirty="0">
                <a:latin typeface="Verdana" panose="020B0604030504040204" pitchFamily="34" charset="0"/>
              </a:rPr>
              <a:t>PIE –D&amp;P</a:t>
            </a:r>
            <a:endParaRPr lang="nl-NL" b="1" dirty="0">
              <a:latin typeface="Verdana-Bold"/>
            </a:endParaRPr>
          </a:p>
          <a:p>
            <a:r>
              <a:rPr lang="nl-NL" b="1" dirty="0">
                <a:latin typeface="Verdana" panose="020B0604030504040204" pitchFamily="34" charset="0"/>
              </a:rPr>
              <a:t>Zuiderzee College </a:t>
            </a:r>
            <a:r>
              <a:rPr lang="nl-NL" b="1" dirty="0">
                <a:latin typeface="Verdana-Bold"/>
              </a:rPr>
              <a:t>	</a:t>
            </a:r>
            <a:r>
              <a:rPr lang="nl-NL" b="1" dirty="0">
                <a:latin typeface="Verdana" panose="020B0604030504040204" pitchFamily="34" charset="0"/>
              </a:rPr>
              <a:t> 	</a:t>
            </a:r>
            <a:r>
              <a:rPr lang="nl-NL" b="1" dirty="0">
                <a:latin typeface="SymbolMT"/>
              </a:rPr>
              <a:t>- </a:t>
            </a:r>
            <a:r>
              <a:rPr lang="nl-NL" dirty="0">
                <a:latin typeface="Verdana" panose="020B0604030504040204" pitchFamily="34" charset="0"/>
              </a:rPr>
              <a:t>Z&amp;W </a:t>
            </a:r>
            <a:r>
              <a:rPr lang="nl-NL" dirty="0">
                <a:latin typeface="SymbolMT"/>
              </a:rPr>
              <a:t>- </a:t>
            </a:r>
            <a:r>
              <a:rPr lang="nl-NL" dirty="0">
                <a:latin typeface="Verdana" panose="020B0604030504040204" pitchFamily="34" charset="0"/>
              </a:rPr>
              <a:t>E&amp;O </a:t>
            </a:r>
            <a:r>
              <a:rPr lang="nl-NL" dirty="0">
                <a:latin typeface="SymbolMT"/>
              </a:rPr>
              <a:t>- </a:t>
            </a:r>
            <a:r>
              <a:rPr lang="nl-NL" dirty="0">
                <a:latin typeface="Verdana" panose="020B0604030504040204" pitchFamily="34" charset="0"/>
              </a:rPr>
              <a:t>MVI </a:t>
            </a:r>
          </a:p>
          <a:p>
            <a:endParaRPr lang="nl-NL" b="1" dirty="0">
              <a:latin typeface="Verdana" panose="020B0604030504040204" pitchFamily="34" charset="0"/>
            </a:endParaRPr>
          </a:p>
          <a:p>
            <a:pPr marL="45720" indent="0">
              <a:buNone/>
            </a:pPr>
            <a:r>
              <a:rPr lang="nl-NL" b="1" dirty="0">
                <a:latin typeface="Verdana" panose="020B0604030504040204" pitchFamily="34" charset="0"/>
              </a:rPr>
              <a:t>Kijk voor meer informatie over deze profielen op de website van de school. </a:t>
            </a:r>
          </a:p>
          <a:p>
            <a:r>
              <a:rPr lang="nl-NL" b="1" dirty="0">
                <a:latin typeface="Verdana" panose="020B0604030504040204" pitchFamily="34" charset="0"/>
              </a:rPr>
              <a:t>Uiterlijk 1 april bij de afdelingsleider onderbouw kenbaar maken</a:t>
            </a:r>
          </a:p>
          <a:p>
            <a:endParaRPr lang="nl-NL" b="1" dirty="0">
              <a:solidFill>
                <a:srgbClr val="4D259B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nl-NL" dirty="0"/>
              <a:t>Wat kies ik?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6691" y="1143000"/>
            <a:ext cx="10392355" cy="53479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800" dirty="0"/>
              <a:t>Je kiest in de 2</a:t>
            </a:r>
            <a:r>
              <a:rPr lang="nl-NL" sz="2800" baseline="30000" dirty="0"/>
              <a:t>e</a:t>
            </a:r>
            <a:r>
              <a:rPr lang="nl-NL" sz="2800" dirty="0"/>
              <a:t> klas het profiel, een arrangement en een keuzevak. </a:t>
            </a:r>
          </a:p>
          <a:p>
            <a:pPr marL="45720" indent="0">
              <a:buNone/>
            </a:pPr>
            <a:r>
              <a:rPr lang="nl-NL" sz="2800" dirty="0"/>
              <a:t>Je kiest:</a:t>
            </a:r>
          </a:p>
          <a:p>
            <a:r>
              <a:rPr lang="nl-NL" sz="2400" dirty="0"/>
              <a:t> </a:t>
            </a:r>
            <a:r>
              <a:rPr lang="nl-NL" sz="2600" b="1" dirty="0"/>
              <a:t>één vrij keuzevak.</a:t>
            </a:r>
          </a:p>
          <a:p>
            <a:r>
              <a:rPr lang="nl-NL" sz="2600" b="1" dirty="0"/>
              <a:t> en één arrangement met de bijbehorende praktijkvakken.</a:t>
            </a:r>
          </a:p>
          <a:p>
            <a:endParaRPr lang="nl-NL" sz="2600" b="1" dirty="0"/>
          </a:p>
          <a:p>
            <a:pPr marL="45720" indent="0">
              <a:buNone/>
            </a:pPr>
            <a:r>
              <a:rPr lang="nl-NL" sz="2600" dirty="0"/>
              <a:t>De afdelingsfilmpjes en de brochure geven u meer informatie over de profielen, keuzevakken en arrangementen. </a:t>
            </a:r>
          </a:p>
          <a:p>
            <a:pPr marL="45720" indent="0">
              <a:buNone/>
            </a:pPr>
            <a:endParaRPr lang="nl-N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Lessentabel profiel- en arrangementen 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315233"/>
              </p:ext>
            </p:extLst>
          </p:nvPr>
        </p:nvGraphicFramePr>
        <p:xfrm>
          <a:off x="1524000" y="2113745"/>
          <a:ext cx="9144000" cy="1371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Klas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Klas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Profiel: 7 lesuren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Profiel:</a:t>
                      </a:r>
                      <a:r>
                        <a:rPr lang="nl-NL" sz="2400" baseline="0" dirty="0"/>
                        <a:t> 7 lesuren 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Arrangement: 5 lesuren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aseline="0" dirty="0"/>
                        <a:t>Arrangement: 6 lesuren 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54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Doorgeven profielkeuze, arrangement en vrij keuzevak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Doorgeven van de profielkeuze, het gekozen arrangement en het vrije keuzevak gaat via het Magister leerlingaccount.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Inschrijven voor 2 activiteiten</a:t>
            </a:r>
          </a:p>
          <a:p>
            <a:pPr marL="45720" indent="0">
              <a:buNone/>
            </a:pPr>
            <a:r>
              <a:rPr lang="nl-NL" dirty="0"/>
              <a:t>    -  vrije keuzevak </a:t>
            </a:r>
          </a:p>
          <a:p>
            <a:pPr marL="45720" indent="0">
              <a:buNone/>
            </a:pPr>
            <a:r>
              <a:rPr lang="nl-NL" dirty="0"/>
              <a:t>    -  1 arrangement </a:t>
            </a:r>
          </a:p>
          <a:p>
            <a:r>
              <a:rPr lang="nl-NL" dirty="0"/>
              <a:t>U ontvangt een brief en een handleiding met de beschrijving hoe in te schrijven. </a:t>
            </a:r>
          </a:p>
          <a:p>
            <a:pPr marL="4572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37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Profiel </a:t>
            </a:r>
            <a:br>
              <a:rPr lang="nl-NL" dirty="0"/>
            </a:br>
            <a:r>
              <a:rPr lang="nl-NL" sz="4400" b="1" dirty="0"/>
              <a:t>Zorg en welzijn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r>
              <a:rPr lang="nl-NL" dirty="0"/>
              <a:t>Gemiddelde kosten voor beide arrangementen:  materialen/kleding: ca. € 70,- 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51656D6B-8B5D-48B6-975A-D0AEB33D4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319068"/>
              </p:ext>
            </p:extLst>
          </p:nvPr>
        </p:nvGraphicFramePr>
        <p:xfrm>
          <a:off x="1672336" y="2089150"/>
          <a:ext cx="4143248" cy="2434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43248">
                  <a:extLst>
                    <a:ext uri="{9D8B030D-6E8A-4147-A177-3AD203B41FA5}">
                      <a16:colId xmlns:a16="http://schemas.microsoft.com/office/drawing/2014/main" val="2788317779"/>
                    </a:ext>
                  </a:extLst>
                </a:gridCol>
              </a:tblGrid>
              <a:tr h="486816">
                <a:tc>
                  <a:txBody>
                    <a:bodyPr/>
                    <a:lstStyle/>
                    <a:p>
                      <a:r>
                        <a:rPr lang="nl-NL" dirty="0"/>
                        <a:t>Profiel Zorg en Welzijn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89535"/>
                  </a:ext>
                </a:extLst>
              </a:tr>
              <a:tr h="486816">
                <a:tc>
                  <a:txBody>
                    <a:bodyPr/>
                    <a:lstStyle/>
                    <a:p>
                      <a:r>
                        <a:rPr lang="nl-NL" dirty="0"/>
                        <a:t>Mens en Zorg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760437"/>
                  </a:ext>
                </a:extLst>
              </a:tr>
              <a:tr h="486816">
                <a:tc>
                  <a:txBody>
                    <a:bodyPr/>
                    <a:lstStyle/>
                    <a:p>
                      <a:r>
                        <a:rPr lang="nl-NL" dirty="0"/>
                        <a:t>Mens en Gezondheid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328691"/>
                  </a:ext>
                </a:extLst>
              </a:tr>
              <a:tr h="486816">
                <a:tc>
                  <a:txBody>
                    <a:bodyPr/>
                    <a:lstStyle/>
                    <a:p>
                      <a:r>
                        <a:rPr lang="nl-NL" dirty="0"/>
                        <a:t>Mens en Activiteit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783233"/>
                  </a:ext>
                </a:extLst>
              </a:tr>
              <a:tr h="486816">
                <a:tc>
                  <a:txBody>
                    <a:bodyPr/>
                    <a:lstStyle/>
                    <a:p>
                      <a:r>
                        <a:rPr lang="nl-NL" dirty="0"/>
                        <a:t>Mens en Omgeving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268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4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E714C-F806-4FEB-91B4-35D38E8D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Arrangementen</a:t>
            </a:r>
            <a:br>
              <a:rPr lang="nl-NL" sz="3200" dirty="0"/>
            </a:br>
            <a:r>
              <a:rPr lang="nl-NL" sz="4400" b="1" dirty="0"/>
              <a:t>zorg en welzijn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3F0911-082F-4BD4-AB8B-89B526A4E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A69861D6-0EA0-46AD-835E-4C3E42BE5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310847"/>
              </p:ext>
            </p:extLst>
          </p:nvPr>
        </p:nvGraphicFramePr>
        <p:xfrm>
          <a:off x="1300303" y="3086100"/>
          <a:ext cx="9918192" cy="2834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69856">
                  <a:extLst>
                    <a:ext uri="{9D8B030D-6E8A-4147-A177-3AD203B41FA5}">
                      <a16:colId xmlns:a16="http://schemas.microsoft.com/office/drawing/2014/main" val="4278874569"/>
                    </a:ext>
                  </a:extLst>
                </a:gridCol>
                <a:gridCol w="3374168">
                  <a:extLst>
                    <a:ext uri="{9D8B030D-6E8A-4147-A177-3AD203B41FA5}">
                      <a16:colId xmlns:a16="http://schemas.microsoft.com/office/drawing/2014/main" val="2850385618"/>
                    </a:ext>
                  </a:extLst>
                </a:gridCol>
                <a:gridCol w="3374168">
                  <a:extLst>
                    <a:ext uri="{9D8B030D-6E8A-4147-A177-3AD203B41FA5}">
                      <a16:colId xmlns:a16="http://schemas.microsoft.com/office/drawing/2014/main" val="216075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ARRANGEMENT 1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/>
                        <a:t>ARRANGEMENT 2 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/>
                          </a:solidFill>
                        </a:rPr>
                        <a:t>ARRANGEMENT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59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VRIJ KEUZEVAK</a:t>
                      </a:r>
                      <a:endParaRPr lang="nl-NL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VRIJ KEUZEVAK</a:t>
                      </a:r>
                      <a:endParaRPr lang="nl-NL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0" dirty="0"/>
                        <a:t>VRIJ KEUZEVAK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106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WELZIJN KIND EN JONGERE</a:t>
                      </a:r>
                    </a:p>
                    <a:p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HAARVERZORGING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ONDERSTEUNEN BIJ SPORT EN BEWEGINGSACTIVITEITEN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27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TECHNOLOGIE IN DE ZORG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HUIDVERZORGING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VOORKOMEN VAN ONGEVALLEN EN EHBO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900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/>
                        <a:t>ASSISTEREN IN DE GEZONDHEIDSZORG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HAND- EN VOETVERZORGING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GEUNIFORMEERDE DIENSTVERLENING EN VEILIGHEID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144337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832EFE75-6CFA-4F7A-AC6C-B3361B2B20EA}"/>
              </a:ext>
            </a:extLst>
          </p:cNvPr>
          <p:cNvSpPr/>
          <p:nvPr/>
        </p:nvSpPr>
        <p:spPr>
          <a:xfrm>
            <a:off x="1300303" y="1714500"/>
            <a:ext cx="991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nl-NL" dirty="0"/>
              <a:t>Als jij hebt gekozen voor het profiel Z&amp;W, heb je de keuze uit drie arrangementen met praktijkvakken binnen jouw profiel (Z&amp;W 1, Z&amp;W 2 of Z&amp;W 3). Deze twee arrangementen binnen jouw profiel staan vast.</a:t>
            </a:r>
          </a:p>
          <a:p>
            <a:pPr marL="45720" indent="0">
              <a:buNone/>
            </a:pPr>
            <a:r>
              <a:rPr lang="nl-NL" dirty="0"/>
              <a:t>Omdat je voor het profiel Z&amp;W hebt gekozen, kun je niet kiezen voor een arrangement bij HBR of BWI. </a:t>
            </a:r>
          </a:p>
        </p:txBody>
      </p:sp>
    </p:spTree>
    <p:extLst>
      <p:ext uri="{BB962C8B-B14F-4D97-AF65-F5344CB8AC3E}">
        <p14:creationId xmlns:p14="http://schemas.microsoft.com/office/powerpoint/2010/main" val="37375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0ADA7-1558-46DB-9FCD-DDD51AAB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Vrije keuzevakken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DB1A95-CBAF-4563-B8A1-26B10D967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43100"/>
            <a:ext cx="9144000" cy="44577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dirty="0"/>
              <a:t>Interieurontwerp en – design			16 leerlingen</a:t>
            </a:r>
          </a:p>
          <a:p>
            <a:pPr marL="45720" indent="0">
              <a:buNone/>
            </a:pPr>
            <a:r>
              <a:rPr lang="nl-NL" dirty="0"/>
              <a:t>Robotica					16 leerlingen</a:t>
            </a:r>
          </a:p>
          <a:p>
            <a:pPr marL="45720" indent="0">
              <a:buNone/>
            </a:pPr>
            <a:r>
              <a:rPr lang="nl-NL" dirty="0"/>
              <a:t>Ondernemen					16 leerlingen</a:t>
            </a:r>
          </a:p>
          <a:p>
            <a:pPr marL="45720" indent="0">
              <a:buNone/>
            </a:pPr>
            <a:r>
              <a:rPr lang="nl-NL" dirty="0"/>
              <a:t>Kennismaken met Uiterlijke Verzorging		16 leerlingen</a:t>
            </a:r>
          </a:p>
          <a:p>
            <a:pPr marL="45720" indent="0">
              <a:buNone/>
            </a:pPr>
            <a:r>
              <a:rPr lang="nl-NL" dirty="0"/>
              <a:t>Ondersteunen bij Sport en bewegingsactiviteiten	16 leerlingen</a:t>
            </a:r>
          </a:p>
          <a:p>
            <a:pPr marL="45720" indent="0">
              <a:buNone/>
            </a:pPr>
            <a:r>
              <a:rPr lang="nl-NL" dirty="0"/>
              <a:t>Voorkomen van ongevallen en EHBO		16 leerlingen</a:t>
            </a:r>
          </a:p>
          <a:p>
            <a:pPr marL="45720" indent="0">
              <a:buNone/>
            </a:pPr>
            <a:r>
              <a:rPr lang="nl-NL" dirty="0"/>
              <a:t>De bijzondere keuken				16 leerlingen</a:t>
            </a:r>
          </a:p>
          <a:p>
            <a:pPr marL="45720" indent="0">
              <a:buNone/>
            </a:pPr>
            <a:r>
              <a:rPr lang="nl-NL" dirty="0"/>
              <a:t>Evenementen </a:t>
            </a:r>
            <a:r>
              <a:rPr lang="nl-NL" i="1" dirty="0"/>
              <a:t>(verplicht voor HBR arrangement 1</a:t>
            </a:r>
            <a:r>
              <a:rPr lang="nl-NL" dirty="0"/>
              <a:t>)	alleen HBR 1</a:t>
            </a:r>
          </a:p>
          <a:p>
            <a:pPr marL="4572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08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zondheid, fitness 16: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785_TF02922391" id="{581E922A-B27D-471D-8939-879ED2892575}" vid="{07E77214-5D97-4560-9E8E-31BCDFBB49B8}"/>
    </a:ext>
  </a:extLst>
</a:theme>
</file>

<file path=ppt/theme/theme2.xml><?xml version="1.0" encoding="utf-8"?>
<a:theme xmlns:a="http://schemas.openxmlformats.org/drawingml/2006/main" name="Office-thema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01B8C1CC2AD5499854CE3D3F89467F" ma:contentTypeVersion="24" ma:contentTypeDescription="Create a new document." ma:contentTypeScope="" ma:versionID="8d7d2b528e34eeca84d6eec9727a8b1e">
  <xsd:schema xmlns:xsd="http://www.w3.org/2001/XMLSchema" xmlns:xs="http://www.w3.org/2001/XMLSchema" xmlns:p="http://schemas.microsoft.com/office/2006/metadata/properties" xmlns:ns3="e4fd0f71-7b75-4157-9dc6-5f1c89635b3b" xmlns:ns4="99b87a80-0e40-4679-af83-5103f4d29cfd" targetNamespace="http://schemas.microsoft.com/office/2006/metadata/properties" ma:root="true" ma:fieldsID="5b86e3d9f7f01799b7a5f1c2abacc880" ns3:_="" ns4:_="">
    <xsd:import namespace="e4fd0f71-7b75-4157-9dc6-5f1c89635b3b"/>
    <xsd:import namespace="99b87a80-0e40-4679-af83-5103f4d29cf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d0f71-7b75-4157-9dc6-5f1c89635b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87a80-0e40-4679-af83-5103f4d29cfd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99b87a80-0e40-4679-af83-5103f4d29cfd" xsi:nil="true"/>
    <AppVersion xmlns="99b87a80-0e40-4679-af83-5103f4d29cfd" xsi:nil="true"/>
    <Invited_Teachers xmlns="99b87a80-0e40-4679-af83-5103f4d29cfd" xsi:nil="true"/>
    <Invited_Students xmlns="99b87a80-0e40-4679-af83-5103f4d29cfd" xsi:nil="true"/>
    <FolderType xmlns="99b87a80-0e40-4679-af83-5103f4d29cfd" xsi:nil="true"/>
    <Owner xmlns="99b87a80-0e40-4679-af83-5103f4d29cfd">
      <UserInfo>
        <DisplayName/>
        <AccountId xsi:nil="true"/>
        <AccountType/>
      </UserInfo>
    </Owner>
    <Student_Groups xmlns="99b87a80-0e40-4679-af83-5103f4d29cfd">
      <UserInfo>
        <DisplayName/>
        <AccountId xsi:nil="true"/>
        <AccountType/>
      </UserInfo>
    </Student_Groups>
    <Students xmlns="99b87a80-0e40-4679-af83-5103f4d29cfd">
      <UserInfo>
        <DisplayName/>
        <AccountId xsi:nil="true"/>
        <AccountType/>
      </UserInfo>
    </Students>
    <DefaultSectionNames xmlns="99b87a80-0e40-4679-af83-5103f4d29cfd" xsi:nil="true"/>
    <Self_Registration_Enabled xmlns="99b87a80-0e40-4679-af83-5103f4d29cfd" xsi:nil="true"/>
    <Teachers xmlns="99b87a80-0e40-4679-af83-5103f4d29cfd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EF23666A-3295-4CEB-890E-2BF023BC50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fd0f71-7b75-4157-9dc6-5f1c89635b3b"/>
    <ds:schemaRef ds:uri="99b87a80-0e40-4679-af83-5103f4d29c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EB7094-2851-473D-B85A-F0381B5B27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0BB9C3-24B4-4BC1-9071-577E46550E40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99b87a80-0e40-4679-af83-5103f4d29cfd"/>
    <ds:schemaRef ds:uri="http://schemas.openxmlformats.org/package/2006/metadata/core-properties"/>
    <ds:schemaRef ds:uri="http://purl.org/dc/elements/1.1/"/>
    <ds:schemaRef ds:uri="e4fd0f71-7b75-4157-9dc6-5f1c89635b3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over gezondheid en fitness (breedbeeld)</Template>
  <TotalTime>984</TotalTime>
  <Words>934</Words>
  <Application>Microsoft Office PowerPoint</Application>
  <PresentationFormat>Breedbeeld</PresentationFormat>
  <Paragraphs>156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SymbolMT</vt:lpstr>
      <vt:lpstr>Verdana</vt:lpstr>
      <vt:lpstr>Verdana-Bold</vt:lpstr>
      <vt:lpstr>Wingdings</vt:lpstr>
      <vt:lpstr>Gezondheid, fitness 16:9</vt:lpstr>
      <vt:lpstr>Profiel en keuzevakken </vt:lpstr>
      <vt:lpstr>Keuzes maken….</vt:lpstr>
      <vt:lpstr>Overstap Binnen zaanstad</vt:lpstr>
      <vt:lpstr>Wat kies ik? </vt:lpstr>
      <vt:lpstr>Lessentabel profiel- en arrangementen </vt:lpstr>
      <vt:lpstr>Doorgeven profielkeuze, arrangement en vrij keuzevak</vt:lpstr>
      <vt:lpstr>Profiel  Zorg en welzijn </vt:lpstr>
      <vt:lpstr>Arrangementen zorg en welzijn</vt:lpstr>
      <vt:lpstr>Vrije keuzevakken </vt:lpstr>
      <vt:lpstr>Profiel  Bouwen wonen en interieur</vt:lpstr>
      <vt:lpstr>ARRANGEMENTEN BOUWEN, WONEN EN INTERIEUR</vt:lpstr>
      <vt:lpstr>Vrije keuzevakken </vt:lpstr>
      <vt:lpstr>Profiel  Horeca bakkerij en recreatie </vt:lpstr>
      <vt:lpstr>ARRANGEMENTEN  HORECA, BAKKERIJ EN RECREATIE</vt:lpstr>
      <vt:lpstr>Vrije keuzevakken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Profiel en keuzevakken</dc:title>
  <dc:creator>Irene Meeuwsen</dc:creator>
  <cp:lastModifiedBy>Irene Meeuwsen</cp:lastModifiedBy>
  <cp:revision>40</cp:revision>
  <dcterms:created xsi:type="dcterms:W3CDTF">2019-01-28T14:05:53Z</dcterms:created>
  <dcterms:modified xsi:type="dcterms:W3CDTF">2021-03-15T14:25:29Z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0x0101002801B8C1CC2AD5499854CE3D3F89467F</vt:lpwstr>
  </property>
</Properties>
</file>