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</p:sldIdLst>
  <p:sldSz cx="7556500" cy="10687050"/>
  <p:notesSz cx="7556500" cy="106870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2985"/>
            <a:ext cx="6428422" cy="2244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4748"/>
            <a:ext cx="5293995" cy="2671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1C1C1C"/>
                </a:solidFill>
                <a:latin typeface="Courier New"/>
                <a:cs typeface="Courier New"/>
              </a:defRPr>
            </a:lvl1pPr>
          </a:lstStyle>
          <a:p>
            <a:pPr marL="4318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3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1A1A1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1C1C1C"/>
                </a:solidFill>
                <a:latin typeface="Courier New"/>
                <a:cs typeface="Courier New"/>
              </a:defRPr>
            </a:lvl1pPr>
          </a:lstStyle>
          <a:p>
            <a:pPr marL="4318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3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1A1A1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8021"/>
            <a:ext cx="3289839" cy="7053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8021"/>
            <a:ext cx="3289839" cy="7053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1C1C1C"/>
                </a:solidFill>
                <a:latin typeface="Courier New"/>
                <a:cs typeface="Courier New"/>
              </a:defRPr>
            </a:lvl1pPr>
          </a:lstStyle>
          <a:p>
            <a:pPr marL="4318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3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1A1A1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1C1C1C"/>
                </a:solidFill>
                <a:latin typeface="Courier New"/>
                <a:cs typeface="Courier New"/>
              </a:defRPr>
            </a:lvl1pPr>
          </a:lstStyle>
          <a:p>
            <a:pPr marL="4318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3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1C1C1C"/>
                </a:solidFill>
                <a:latin typeface="Courier New"/>
                <a:cs typeface="Courier New"/>
              </a:defRPr>
            </a:lvl1pPr>
          </a:lstStyle>
          <a:p>
            <a:pPr marL="4318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3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025" y="-14988"/>
            <a:ext cx="3898265" cy="460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0">
                <a:solidFill>
                  <a:srgbClr val="1A1A1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8021"/>
            <a:ext cx="6806565" cy="7053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38957"/>
            <a:ext cx="2420112" cy="534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38957"/>
            <a:ext cx="1739455" cy="534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37276" y="10213751"/>
            <a:ext cx="311150" cy="2419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rgbClr val="1C1C1C"/>
                </a:solidFill>
                <a:latin typeface="Courier New"/>
                <a:cs typeface="Courier New"/>
              </a:defRPr>
            </a:lvl1pPr>
          </a:lstStyle>
          <a:p>
            <a:pPr marL="4318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3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41382" y="2392357"/>
            <a:ext cx="1111261" cy="1110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" y="3649567"/>
            <a:ext cx="0" cy="622935"/>
          </a:xfrm>
          <a:custGeom>
            <a:avLst/>
            <a:gdLst/>
            <a:ahLst/>
            <a:cxnLst/>
            <a:rect l="l" t="t" r="r" b="b"/>
            <a:pathLst>
              <a:path w="0" h="622935">
                <a:moveTo>
                  <a:pt x="0" y="62250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52" y="1745445"/>
            <a:ext cx="0" cy="1745614"/>
          </a:xfrm>
          <a:custGeom>
            <a:avLst/>
            <a:gdLst/>
            <a:ahLst/>
            <a:cxnLst/>
            <a:rect l="l" t="t" r="r" b="b"/>
            <a:pathLst>
              <a:path w="0" h="1745614">
                <a:moveTo>
                  <a:pt x="0" y="174544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264" y="573677"/>
            <a:ext cx="0" cy="1001394"/>
          </a:xfrm>
          <a:custGeom>
            <a:avLst/>
            <a:gdLst/>
            <a:ahLst/>
            <a:cxnLst/>
            <a:rect l="l" t="t" r="r" b="b"/>
            <a:pathLst>
              <a:path w="0" h="1001394">
                <a:moveTo>
                  <a:pt x="0" y="1000884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06294" y="938854"/>
            <a:ext cx="3822700" cy="12338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21080" marR="5080" indent="-1009015">
              <a:lnSpc>
                <a:spcPct val="107100"/>
              </a:lnSpc>
              <a:spcBef>
                <a:spcPts val="100"/>
              </a:spcBef>
            </a:pPr>
            <a:r>
              <a:rPr dirty="0" sz="3700" b="0">
                <a:solidFill>
                  <a:srgbClr val="181A1A"/>
                </a:solidFill>
                <a:latin typeface="Arial"/>
                <a:cs typeface="Arial"/>
              </a:rPr>
              <a:t>Op </a:t>
            </a:r>
            <a:r>
              <a:rPr dirty="0" sz="3700" spc="90" b="0">
                <a:solidFill>
                  <a:srgbClr val="181A1A"/>
                </a:solidFill>
                <a:latin typeface="Arial"/>
                <a:cs typeface="Arial"/>
              </a:rPr>
              <a:t>weg </a:t>
            </a:r>
            <a:r>
              <a:rPr dirty="0" sz="3700" spc="110" b="0">
                <a:solidFill>
                  <a:srgbClr val="181A1A"/>
                </a:solidFill>
                <a:latin typeface="Arial"/>
                <a:cs typeface="Arial"/>
              </a:rPr>
              <a:t>naar </a:t>
            </a:r>
            <a:r>
              <a:rPr dirty="0" sz="3700" spc="150" b="0">
                <a:solidFill>
                  <a:srgbClr val="181A1A"/>
                </a:solidFill>
                <a:latin typeface="Arial"/>
                <a:cs typeface="Arial"/>
              </a:rPr>
              <a:t>het  </a:t>
            </a:r>
            <a:r>
              <a:rPr dirty="0" sz="3700" spc="105" b="0">
                <a:solidFill>
                  <a:srgbClr val="181A1A"/>
                </a:solidFill>
                <a:latin typeface="Arial"/>
                <a:cs typeface="Arial"/>
              </a:rPr>
              <a:t>diploma</a:t>
            </a:r>
            <a:endParaRPr sz="3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09914" y="4617662"/>
            <a:ext cx="4247515" cy="1454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 marL="12065" marR="5080">
              <a:lnSpc>
                <a:spcPts val="4160"/>
              </a:lnSpc>
              <a:spcBef>
                <a:spcPts val="125"/>
              </a:spcBef>
            </a:pPr>
            <a:r>
              <a:rPr dirty="0" sz="3350" spc="105">
                <a:solidFill>
                  <a:srgbClr val="181A1A"/>
                </a:solidFill>
                <a:latin typeface="Arial"/>
                <a:cs typeface="Arial"/>
              </a:rPr>
              <a:t>PTA-boekje </a:t>
            </a:r>
            <a:r>
              <a:rPr dirty="0" sz="3350" spc="65">
                <a:solidFill>
                  <a:srgbClr val="181A1A"/>
                </a:solidFill>
                <a:latin typeface="Arial"/>
                <a:cs typeface="Arial"/>
              </a:rPr>
              <a:t>voor </a:t>
            </a:r>
            <a:r>
              <a:rPr dirty="0" sz="3350" spc="75">
                <a:solidFill>
                  <a:srgbClr val="181A1A"/>
                </a:solidFill>
                <a:latin typeface="Arial"/>
                <a:cs typeface="Arial"/>
              </a:rPr>
              <a:t>alle  </a:t>
            </a:r>
            <a:r>
              <a:rPr dirty="0" sz="3350" spc="120">
                <a:solidFill>
                  <a:srgbClr val="181A1A"/>
                </a:solidFill>
                <a:latin typeface="Arial"/>
                <a:cs typeface="Arial"/>
              </a:rPr>
              <a:t>examenkandidaten</a:t>
            </a:r>
            <a:endParaRPr sz="3350">
              <a:latin typeface="Arial"/>
              <a:cs typeface="Arial"/>
            </a:endParaRPr>
          </a:p>
          <a:p>
            <a:pPr algn="ctr" marL="11430">
              <a:lnSpc>
                <a:spcPts val="2910"/>
              </a:lnSpc>
              <a:tabLst>
                <a:tab pos="2179320" algn="l"/>
              </a:tabLst>
            </a:pPr>
            <a:r>
              <a:rPr dirty="0" sz="2500" spc="20">
                <a:solidFill>
                  <a:srgbClr val="181A1A"/>
                </a:solidFill>
                <a:latin typeface="Arial"/>
                <a:cs typeface="Arial"/>
              </a:rPr>
              <a:t>Kaderberoeps	</a:t>
            </a:r>
            <a:r>
              <a:rPr dirty="0" sz="2500" spc="15">
                <a:solidFill>
                  <a:srgbClr val="181A1A"/>
                </a:solidFill>
                <a:latin typeface="Arial"/>
                <a:cs typeface="Arial"/>
              </a:rPr>
              <a:t>leerjaar</a:t>
            </a:r>
            <a:r>
              <a:rPr dirty="0" sz="2500" spc="155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2500" spc="55">
                <a:solidFill>
                  <a:srgbClr val="181A1A"/>
                </a:solidFill>
                <a:latin typeface="Arial"/>
                <a:cs typeface="Arial"/>
              </a:rPr>
              <a:t>4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372" y="7101820"/>
            <a:ext cx="3691254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20">
                <a:solidFill>
                  <a:srgbClr val="181A1A"/>
                </a:solidFill>
                <a:latin typeface="Arial"/>
                <a:cs typeface="Arial"/>
              </a:rPr>
              <a:t>Schooljaar </a:t>
            </a:r>
            <a:r>
              <a:rPr dirty="0" sz="2700" spc="10">
                <a:solidFill>
                  <a:srgbClr val="181A1A"/>
                </a:solidFill>
                <a:latin typeface="Arial"/>
                <a:cs typeface="Arial"/>
              </a:rPr>
              <a:t>2020 </a:t>
            </a:r>
            <a:r>
              <a:rPr dirty="0" sz="2700" spc="55">
                <a:solidFill>
                  <a:srgbClr val="181A1A"/>
                </a:solidFill>
                <a:latin typeface="Arial"/>
                <a:cs typeface="Arial"/>
              </a:rPr>
              <a:t>-</a:t>
            </a:r>
            <a:r>
              <a:rPr dirty="0" sz="2700" spc="295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2700" spc="40">
                <a:solidFill>
                  <a:srgbClr val="181A1A"/>
                </a:solidFill>
                <a:latin typeface="Arial"/>
                <a:cs typeface="Arial"/>
              </a:rPr>
              <a:t>2021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706368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43566"/>
            <a:ext cx="0" cy="2132965"/>
          </a:xfrm>
          <a:custGeom>
            <a:avLst/>
            <a:gdLst/>
            <a:ahLst/>
            <a:cxnLst/>
            <a:rect l="l" t="t" r="r" b="b"/>
            <a:pathLst>
              <a:path w="0" h="2132965">
                <a:moveTo>
                  <a:pt x="0" y="2132359"/>
                </a:moveTo>
                <a:lnTo>
                  <a:pt x="0" y="0"/>
                </a:lnTo>
              </a:path>
            </a:pathLst>
          </a:custGeom>
          <a:ln w="3175">
            <a:solidFill>
              <a:srgbClr val="B8B8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7" y="12219"/>
            <a:ext cx="0" cy="1112520"/>
          </a:xfrm>
          <a:custGeom>
            <a:avLst/>
            <a:gdLst/>
            <a:ahLst/>
            <a:cxnLst/>
            <a:rect l="l" t="t" r="r" b="b"/>
            <a:pathLst>
              <a:path w="0" h="1112520">
                <a:moveTo>
                  <a:pt x="0" y="1112003"/>
                </a:moveTo>
                <a:lnTo>
                  <a:pt x="0" y="0"/>
                </a:lnTo>
              </a:path>
            </a:pathLst>
          </a:custGeom>
          <a:ln w="61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91873" y="3254319"/>
            <a:ext cx="2080260" cy="4457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750" spc="90">
                <a:solidFill>
                  <a:srgbClr val="1C1C1C"/>
                </a:solidFill>
                <a:latin typeface="Arial"/>
                <a:cs typeface="Arial"/>
              </a:rPr>
              <a:t>PTA </a:t>
            </a:r>
            <a:r>
              <a:rPr dirty="0" sz="2700" spc="65">
                <a:solidFill>
                  <a:srgbClr val="1C1C1C"/>
                </a:solidFill>
                <a:latin typeface="Arial"/>
                <a:cs typeface="Arial"/>
              </a:rPr>
              <a:t>per</a:t>
            </a:r>
            <a:r>
              <a:rPr dirty="0" sz="2700" spc="7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2750" spc="130">
                <a:solidFill>
                  <a:srgbClr val="1C1C1C"/>
                </a:solidFill>
                <a:latin typeface="Arial"/>
                <a:cs typeface="Arial"/>
              </a:rPr>
              <a:t>vak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" y="622501"/>
            <a:ext cx="0" cy="5443855"/>
          </a:xfrm>
          <a:custGeom>
            <a:avLst/>
            <a:gdLst/>
            <a:ahLst/>
            <a:cxnLst/>
            <a:rect l="l" t="t" r="r" b="b"/>
            <a:pathLst>
              <a:path w="0" h="5443855">
                <a:moveTo>
                  <a:pt x="0" y="5443836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79317" y="1168475"/>
            <a:ext cx="5702935" cy="21177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9685" marR="5080" indent="635">
              <a:lnSpc>
                <a:spcPct val="101000"/>
              </a:lnSpc>
              <a:spcBef>
                <a:spcPts val="85"/>
              </a:spcBef>
            </a:pPr>
            <a:r>
              <a:rPr dirty="0" sz="1150" spc="-5">
                <a:solidFill>
                  <a:srgbClr val="212121"/>
                </a:solidFill>
                <a:latin typeface="Times New Roman"/>
                <a:cs typeface="Times New Roman"/>
              </a:rPr>
              <a:t>In </a:t>
            </a:r>
            <a:r>
              <a:rPr dirty="0" sz="1150" spc="15">
                <a:solidFill>
                  <a:srgbClr val="212121"/>
                </a:solidFill>
                <a:latin typeface="Times New Roman"/>
                <a:cs typeface="Times New Roman"/>
              </a:rPr>
              <a:t>Magister voor </a:t>
            </a:r>
            <a:r>
              <a:rPr dirty="0" sz="1150" spc="45">
                <a:solidFill>
                  <a:srgbClr val="212121"/>
                </a:solidFill>
                <a:latin typeface="Times New Roman"/>
                <a:cs typeface="Times New Roman"/>
              </a:rPr>
              <a:t>de </a:t>
            </a:r>
            <a:r>
              <a:rPr dirty="0" sz="1150" spc="10">
                <a:solidFill>
                  <a:srgbClr val="212121"/>
                </a:solidFill>
                <a:latin typeface="Times New Roman"/>
                <a:cs typeface="Times New Roman"/>
              </a:rPr>
              <a:t>leerlingen </a:t>
            </a:r>
            <a:r>
              <a:rPr dirty="0" sz="1150" spc="20">
                <a:solidFill>
                  <a:srgbClr val="212121"/>
                </a:solidFill>
                <a:latin typeface="Times New Roman"/>
                <a:cs typeface="Times New Roman"/>
              </a:rPr>
              <a:t>zijn </a:t>
            </a:r>
            <a:r>
              <a:rPr dirty="0" sz="1150" spc="45">
                <a:solidFill>
                  <a:srgbClr val="212121"/>
                </a:solidFill>
                <a:latin typeface="Times New Roman"/>
                <a:cs typeface="Times New Roman"/>
              </a:rPr>
              <a:t>de PTA's </a:t>
            </a:r>
            <a:r>
              <a:rPr dirty="0" sz="1150" spc="10">
                <a:solidFill>
                  <a:srgbClr val="212121"/>
                </a:solidFill>
                <a:latin typeface="Times New Roman"/>
                <a:cs typeface="Times New Roman"/>
              </a:rPr>
              <a:t>uitgebreid beschreven. </a:t>
            </a:r>
            <a:r>
              <a:rPr dirty="0" sz="1150" spc="15">
                <a:solidFill>
                  <a:srgbClr val="212121"/>
                </a:solidFill>
                <a:latin typeface="Times New Roman"/>
                <a:cs typeface="Times New Roman"/>
              </a:rPr>
              <a:t>U </a:t>
            </a:r>
            <a:r>
              <a:rPr dirty="0" sz="1150" spc="25">
                <a:solidFill>
                  <a:srgbClr val="212121"/>
                </a:solidFill>
                <a:latin typeface="Times New Roman"/>
                <a:cs typeface="Times New Roman"/>
              </a:rPr>
              <a:t>kunt </a:t>
            </a:r>
            <a:r>
              <a:rPr dirty="0" sz="1150" spc="20">
                <a:solidFill>
                  <a:srgbClr val="212121"/>
                </a:solidFill>
                <a:latin typeface="Times New Roman"/>
                <a:cs typeface="Times New Roman"/>
              </a:rPr>
              <a:t>deze </a:t>
            </a:r>
            <a:r>
              <a:rPr dirty="0" sz="1150" spc="5">
                <a:solidFill>
                  <a:srgbClr val="212121"/>
                </a:solidFill>
                <a:latin typeface="Times New Roman"/>
                <a:cs typeface="Times New Roman"/>
              </a:rPr>
              <a:t>aan </a:t>
            </a:r>
            <a:r>
              <a:rPr dirty="0" sz="1150" spc="35">
                <a:solidFill>
                  <a:srgbClr val="212121"/>
                </a:solidFill>
                <a:latin typeface="Times New Roman"/>
                <a:cs typeface="Times New Roman"/>
              </a:rPr>
              <a:t>de </a:t>
            </a:r>
            <a:r>
              <a:rPr dirty="0" sz="1150">
                <a:solidFill>
                  <a:srgbClr val="212121"/>
                </a:solidFill>
                <a:latin typeface="Times New Roman"/>
                <a:cs typeface="Times New Roman"/>
              </a:rPr>
              <a:t>hand  </a:t>
            </a:r>
            <a:r>
              <a:rPr dirty="0" sz="1150" spc="15">
                <a:solidFill>
                  <a:srgbClr val="212121"/>
                </a:solidFill>
                <a:latin typeface="Times New Roman"/>
                <a:cs typeface="Times New Roman"/>
              </a:rPr>
              <a:t>van </a:t>
            </a:r>
            <a:r>
              <a:rPr dirty="0" sz="1150" spc="45">
                <a:solidFill>
                  <a:srgbClr val="212121"/>
                </a:solidFill>
                <a:latin typeface="Times New Roman"/>
                <a:cs typeface="Times New Roman"/>
              </a:rPr>
              <a:t>de </a:t>
            </a:r>
            <a:r>
              <a:rPr dirty="0" sz="1150" spc="15">
                <a:solidFill>
                  <a:srgbClr val="212121"/>
                </a:solidFill>
                <a:latin typeface="Times New Roman"/>
                <a:cs typeface="Times New Roman"/>
              </a:rPr>
              <a:t>volgende </a:t>
            </a:r>
            <a:r>
              <a:rPr dirty="0" sz="1150" spc="10">
                <a:solidFill>
                  <a:srgbClr val="212121"/>
                </a:solidFill>
                <a:latin typeface="Times New Roman"/>
                <a:cs typeface="Times New Roman"/>
              </a:rPr>
              <a:t>stappen eenvoudig</a:t>
            </a:r>
            <a:r>
              <a:rPr dirty="0" sz="1150" spc="3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212121"/>
                </a:solidFill>
                <a:latin typeface="Times New Roman"/>
                <a:cs typeface="Times New Roman"/>
              </a:rPr>
              <a:t>inzien.</a:t>
            </a:r>
            <a:endParaRPr sz="1150">
              <a:latin typeface="Times New Roman"/>
              <a:cs typeface="Times New Roman"/>
            </a:endParaRPr>
          </a:p>
          <a:p>
            <a:pPr marL="475615" indent="-233045">
              <a:lnSpc>
                <a:spcPct val="100000"/>
              </a:lnSpc>
              <a:spcBef>
                <a:spcPts val="70"/>
              </a:spcBef>
              <a:buSzPct val="95000"/>
              <a:buAutoNum type="arabicPeriod"/>
              <a:tabLst>
                <a:tab pos="475615" algn="l"/>
                <a:tab pos="476250" algn="l"/>
              </a:tabLst>
            </a:pPr>
            <a:r>
              <a:rPr dirty="0" sz="1000" spc="-5">
                <a:solidFill>
                  <a:srgbClr val="212121"/>
                </a:solidFill>
                <a:latin typeface="Arial"/>
                <a:cs typeface="Arial"/>
              </a:rPr>
              <a:t>Open</a:t>
            </a:r>
            <a:r>
              <a:rPr dirty="0" sz="1000" spc="-2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000" spc="5">
                <a:solidFill>
                  <a:srgbClr val="212121"/>
                </a:solidFill>
                <a:latin typeface="Arial"/>
                <a:cs typeface="Arial"/>
              </a:rPr>
              <a:t>Magister</a:t>
            </a:r>
            <a:endParaRPr sz="1000">
              <a:latin typeface="Arial"/>
              <a:cs typeface="Arial"/>
            </a:endParaRPr>
          </a:p>
          <a:p>
            <a:pPr marL="478790" indent="-22987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479425" algn="l"/>
              </a:tabLst>
            </a:pPr>
            <a:r>
              <a:rPr dirty="0" sz="1000" spc="-25">
                <a:solidFill>
                  <a:srgbClr val="212121"/>
                </a:solidFill>
                <a:latin typeface="Arial"/>
                <a:cs typeface="Arial"/>
              </a:rPr>
              <a:t>Klik </a:t>
            </a:r>
            <a:r>
              <a:rPr dirty="0" sz="1000" spc="-15">
                <a:solidFill>
                  <a:srgbClr val="212121"/>
                </a:solidFill>
                <a:latin typeface="Arial"/>
                <a:cs typeface="Arial"/>
              </a:rPr>
              <a:t>aan</a:t>
            </a:r>
            <a:r>
              <a:rPr dirty="0" sz="1000" spc="4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212121"/>
                </a:solidFill>
                <a:latin typeface="Arial"/>
                <a:cs typeface="Arial"/>
              </a:rPr>
              <a:t>'ELO'</a:t>
            </a:r>
            <a:endParaRPr sz="1000">
              <a:latin typeface="Arial"/>
              <a:cs typeface="Arial"/>
            </a:endParaRPr>
          </a:p>
          <a:p>
            <a:pPr marL="478790" indent="-231775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479425" algn="l"/>
              </a:tabLst>
            </a:pPr>
            <a:r>
              <a:rPr dirty="0" sz="1000" spc="-25">
                <a:solidFill>
                  <a:srgbClr val="212121"/>
                </a:solidFill>
                <a:latin typeface="Arial"/>
                <a:cs typeface="Arial"/>
              </a:rPr>
              <a:t>Klik </a:t>
            </a:r>
            <a:r>
              <a:rPr dirty="0" sz="1000" spc="-15">
                <a:solidFill>
                  <a:srgbClr val="212121"/>
                </a:solidFill>
                <a:latin typeface="Arial"/>
                <a:cs typeface="Arial"/>
              </a:rPr>
              <a:t>aan</a:t>
            </a:r>
            <a:r>
              <a:rPr dirty="0" sz="1000" spc="4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000" spc="15">
                <a:solidFill>
                  <a:srgbClr val="212121"/>
                </a:solidFill>
                <a:latin typeface="Arial"/>
                <a:cs typeface="Arial"/>
              </a:rPr>
              <a:t>'bronnen'</a:t>
            </a:r>
            <a:endParaRPr sz="1000">
              <a:latin typeface="Arial"/>
              <a:cs typeface="Arial"/>
            </a:endParaRPr>
          </a:p>
          <a:p>
            <a:pPr marL="478790" indent="-234315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479425" algn="l"/>
              </a:tabLst>
            </a:pPr>
            <a:r>
              <a:rPr dirty="0" sz="1000" spc="-25">
                <a:solidFill>
                  <a:srgbClr val="212121"/>
                </a:solidFill>
                <a:latin typeface="Arial"/>
                <a:cs typeface="Arial"/>
              </a:rPr>
              <a:t>Klik </a:t>
            </a:r>
            <a:r>
              <a:rPr dirty="0" sz="1000" spc="-15">
                <a:solidFill>
                  <a:srgbClr val="212121"/>
                </a:solidFill>
                <a:latin typeface="Arial"/>
                <a:cs typeface="Arial"/>
              </a:rPr>
              <a:t>aan 'Compaen</a:t>
            </a:r>
            <a:r>
              <a:rPr dirty="0" sz="1000" spc="8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000" spc="15">
                <a:solidFill>
                  <a:srgbClr val="212121"/>
                </a:solidFill>
                <a:latin typeface="Arial"/>
                <a:cs typeface="Arial"/>
              </a:rPr>
              <a:t>exameninformatie'</a:t>
            </a:r>
            <a:endParaRPr sz="1000">
              <a:latin typeface="Arial"/>
              <a:cs typeface="Arial"/>
            </a:endParaRPr>
          </a:p>
          <a:p>
            <a:pPr marL="475615" indent="-231775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476250" algn="l"/>
              </a:tabLst>
            </a:pPr>
            <a:r>
              <a:rPr dirty="0" sz="1000" spc="-25">
                <a:solidFill>
                  <a:srgbClr val="212121"/>
                </a:solidFill>
                <a:latin typeface="Arial"/>
                <a:cs typeface="Arial"/>
              </a:rPr>
              <a:t>Klik </a:t>
            </a:r>
            <a:r>
              <a:rPr dirty="0" sz="1000" spc="-15">
                <a:solidFill>
                  <a:srgbClr val="212121"/>
                </a:solidFill>
                <a:latin typeface="Arial"/>
                <a:cs typeface="Arial"/>
              </a:rPr>
              <a:t>aan </a:t>
            </a:r>
            <a:r>
              <a:rPr dirty="0" sz="1000" spc="-60">
                <a:solidFill>
                  <a:srgbClr val="212121"/>
                </a:solidFill>
                <a:latin typeface="Arial"/>
                <a:cs typeface="Arial"/>
              </a:rPr>
              <a:t>'PTA</a:t>
            </a:r>
            <a:r>
              <a:rPr dirty="0" sz="1000" spc="5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12121"/>
                </a:solidFill>
                <a:latin typeface="Arial"/>
                <a:cs typeface="Arial"/>
              </a:rPr>
              <a:t>algemeen'</a:t>
            </a:r>
            <a:endParaRPr sz="1000">
              <a:latin typeface="Arial"/>
              <a:cs typeface="Arial"/>
            </a:endParaRPr>
          </a:p>
          <a:p>
            <a:pPr marL="475615" indent="-234315">
              <a:lnSpc>
                <a:spcPct val="100000"/>
              </a:lnSpc>
              <a:spcBef>
                <a:spcPts val="245"/>
              </a:spcBef>
              <a:buAutoNum type="arabicPeriod"/>
              <a:tabLst>
                <a:tab pos="476250" algn="l"/>
              </a:tabLst>
            </a:pPr>
            <a:r>
              <a:rPr dirty="0" sz="1000" spc="-50">
                <a:solidFill>
                  <a:srgbClr val="212121"/>
                </a:solidFill>
                <a:latin typeface="Arial"/>
                <a:cs typeface="Arial"/>
              </a:rPr>
              <a:t>Kies </a:t>
            </a:r>
            <a:r>
              <a:rPr dirty="0" sz="1000" spc="-5">
                <a:solidFill>
                  <a:srgbClr val="212121"/>
                </a:solidFill>
                <a:latin typeface="Arial"/>
                <a:cs typeface="Arial"/>
              </a:rPr>
              <a:t>de</a:t>
            </a:r>
            <a:r>
              <a:rPr dirty="0" sz="1000" spc="5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12121"/>
                </a:solidFill>
                <a:latin typeface="Arial"/>
                <a:cs typeface="Arial"/>
              </a:rPr>
              <a:t>leerweg</a:t>
            </a:r>
            <a:endParaRPr sz="1000">
              <a:latin typeface="Arial"/>
              <a:cs typeface="Arial"/>
            </a:endParaRPr>
          </a:p>
          <a:p>
            <a:pPr marL="15240" marR="2654935" indent="-3175">
              <a:lnSpc>
                <a:spcPct val="101000"/>
              </a:lnSpc>
              <a:spcBef>
                <a:spcPts val="965"/>
              </a:spcBef>
            </a:pPr>
            <a:r>
              <a:rPr dirty="0" sz="1150" spc="15">
                <a:solidFill>
                  <a:srgbClr val="212121"/>
                </a:solidFill>
                <a:latin typeface="Times New Roman"/>
                <a:cs typeface="Times New Roman"/>
              </a:rPr>
              <a:t>Ook </a:t>
            </a:r>
            <a:r>
              <a:rPr dirty="0" sz="1150" spc="45">
                <a:solidFill>
                  <a:srgbClr val="212121"/>
                </a:solidFill>
                <a:latin typeface="Times New Roman"/>
                <a:cs typeface="Times New Roman"/>
              </a:rPr>
              <a:t>op de </a:t>
            </a:r>
            <a:r>
              <a:rPr dirty="0" sz="1150" spc="10">
                <a:solidFill>
                  <a:srgbClr val="212121"/>
                </a:solidFill>
                <a:latin typeface="Times New Roman"/>
                <a:cs typeface="Times New Roman"/>
              </a:rPr>
              <a:t>website </a:t>
            </a:r>
            <a:r>
              <a:rPr dirty="0" sz="1150" spc="25">
                <a:solidFill>
                  <a:srgbClr val="212121"/>
                </a:solidFill>
                <a:latin typeface="Times New Roman"/>
                <a:cs typeface="Times New Roman"/>
              </a:rPr>
              <a:t>van </a:t>
            </a:r>
            <a:r>
              <a:rPr dirty="0" sz="1150" spc="15">
                <a:solidFill>
                  <a:srgbClr val="212121"/>
                </a:solidFill>
                <a:latin typeface="Times New Roman"/>
                <a:cs typeface="Times New Roman"/>
              </a:rPr>
              <a:t>Compaen </a:t>
            </a:r>
            <a:r>
              <a:rPr dirty="0" sz="1150" spc="10">
                <a:solidFill>
                  <a:srgbClr val="212121"/>
                </a:solidFill>
                <a:latin typeface="Times New Roman"/>
                <a:cs typeface="Times New Roman"/>
              </a:rPr>
              <a:t>staan </a:t>
            </a:r>
            <a:r>
              <a:rPr dirty="0" sz="1150" spc="35">
                <a:solidFill>
                  <a:srgbClr val="212121"/>
                </a:solidFill>
                <a:latin typeface="Times New Roman"/>
                <a:cs typeface="Times New Roman"/>
              </a:rPr>
              <a:t>de</a:t>
            </a:r>
            <a:r>
              <a:rPr dirty="0" sz="1150" spc="-10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150" spc="50">
                <a:solidFill>
                  <a:srgbClr val="212121"/>
                </a:solidFill>
                <a:latin typeface="Times New Roman"/>
                <a:cs typeface="Times New Roman"/>
              </a:rPr>
              <a:t>PTA's.  </a:t>
            </a:r>
            <a:r>
              <a:rPr dirty="0" sz="1150" spc="20">
                <a:solidFill>
                  <a:srgbClr val="212121"/>
                </a:solidFill>
                <a:latin typeface="Times New Roman"/>
                <a:cs typeface="Times New Roman"/>
              </a:rPr>
              <a:t>Deze kunt </a:t>
            </a:r>
            <a:r>
              <a:rPr dirty="0" sz="1150" spc="40">
                <a:solidFill>
                  <a:srgbClr val="212121"/>
                </a:solidFill>
                <a:latin typeface="Times New Roman"/>
                <a:cs typeface="Times New Roman"/>
              </a:rPr>
              <a:t>u </a:t>
            </a:r>
            <a:r>
              <a:rPr dirty="0" sz="1150" spc="10">
                <a:solidFill>
                  <a:srgbClr val="212121"/>
                </a:solidFill>
                <a:latin typeface="Times New Roman"/>
                <a:cs typeface="Times New Roman"/>
              </a:rPr>
              <a:t>vinden </a:t>
            </a:r>
            <a:r>
              <a:rPr dirty="0" sz="1150" spc="25">
                <a:solidFill>
                  <a:srgbClr val="212121"/>
                </a:solidFill>
                <a:latin typeface="Times New Roman"/>
                <a:cs typeface="Times New Roman"/>
              </a:rPr>
              <a:t>onder het </a:t>
            </a:r>
            <a:r>
              <a:rPr dirty="0" sz="1150" spc="10">
                <a:solidFill>
                  <a:srgbClr val="212121"/>
                </a:solidFill>
                <a:latin typeface="Times New Roman"/>
                <a:cs typeface="Times New Roman"/>
              </a:rPr>
              <a:t>kopje:</a:t>
            </a:r>
            <a:r>
              <a:rPr dirty="0" sz="1150" spc="-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212121"/>
                </a:solidFill>
                <a:latin typeface="Times New Roman"/>
                <a:cs typeface="Times New Roman"/>
              </a:rPr>
              <a:t>onderwijs.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150" spc="25">
                <a:solidFill>
                  <a:srgbClr val="212121"/>
                </a:solidFill>
                <a:latin typeface="Times New Roman"/>
                <a:cs typeface="Times New Roman"/>
              </a:rPr>
              <a:t>Dan </a:t>
            </a:r>
            <a:r>
              <a:rPr dirty="0" sz="1150" spc="15">
                <a:solidFill>
                  <a:srgbClr val="212121"/>
                </a:solidFill>
                <a:latin typeface="Times New Roman"/>
                <a:cs typeface="Times New Roman"/>
              </a:rPr>
              <a:t>gaat </a:t>
            </a:r>
            <a:r>
              <a:rPr dirty="0" sz="1150" spc="40">
                <a:solidFill>
                  <a:srgbClr val="212121"/>
                </a:solidFill>
                <a:latin typeface="Times New Roman"/>
                <a:cs typeface="Times New Roman"/>
              </a:rPr>
              <a:t>u </a:t>
            </a:r>
            <a:r>
              <a:rPr dirty="0" sz="1150" spc="25">
                <a:solidFill>
                  <a:srgbClr val="212121"/>
                </a:solidFill>
                <a:latin typeface="Times New Roman"/>
                <a:cs typeface="Times New Roman"/>
              </a:rPr>
              <a:t>naar </a:t>
            </a:r>
            <a:r>
              <a:rPr dirty="0" sz="1150" spc="20">
                <a:solidFill>
                  <a:srgbClr val="212121"/>
                </a:solidFill>
                <a:latin typeface="Times New Roman"/>
                <a:cs typeface="Times New Roman"/>
              </a:rPr>
              <a:t>PTA </a:t>
            </a:r>
            <a:r>
              <a:rPr dirty="0" sz="1150" spc="25">
                <a:solidFill>
                  <a:srgbClr val="212121"/>
                </a:solidFill>
                <a:latin typeface="Times New Roman"/>
                <a:cs typeface="Times New Roman"/>
              </a:rPr>
              <a:t>en </a:t>
            </a:r>
            <a:r>
              <a:rPr dirty="0" sz="1150" spc="15">
                <a:solidFill>
                  <a:srgbClr val="212121"/>
                </a:solidFill>
                <a:latin typeface="Times New Roman"/>
                <a:cs typeface="Times New Roman"/>
              </a:rPr>
              <a:t>Examen </a:t>
            </a:r>
            <a:r>
              <a:rPr dirty="0" sz="1150" spc="35">
                <a:solidFill>
                  <a:srgbClr val="212121"/>
                </a:solidFill>
                <a:latin typeface="Times New Roman"/>
                <a:cs typeface="Times New Roman"/>
              </a:rPr>
              <a:t>en </a:t>
            </a:r>
            <a:r>
              <a:rPr dirty="0" sz="1150" spc="20">
                <a:solidFill>
                  <a:srgbClr val="212121"/>
                </a:solidFill>
                <a:latin typeface="Times New Roman"/>
                <a:cs typeface="Times New Roman"/>
              </a:rPr>
              <a:t>kunt </a:t>
            </a:r>
            <a:r>
              <a:rPr dirty="0" sz="1150" spc="40">
                <a:solidFill>
                  <a:srgbClr val="212121"/>
                </a:solidFill>
                <a:latin typeface="Times New Roman"/>
                <a:cs typeface="Times New Roman"/>
              </a:rPr>
              <a:t>u </a:t>
            </a:r>
            <a:r>
              <a:rPr dirty="0" sz="1150" spc="45">
                <a:solidFill>
                  <a:srgbClr val="212121"/>
                </a:solidFill>
                <a:latin typeface="Times New Roman"/>
                <a:cs typeface="Times New Roman"/>
              </a:rPr>
              <a:t>de</a:t>
            </a:r>
            <a:r>
              <a:rPr dirty="0" sz="1150" spc="-1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212121"/>
                </a:solidFill>
                <a:latin typeface="Times New Roman"/>
                <a:cs typeface="Times New Roman"/>
              </a:rPr>
              <a:t>betreffende </a:t>
            </a:r>
            <a:r>
              <a:rPr dirty="0" sz="1150" spc="10">
                <a:solidFill>
                  <a:srgbClr val="212121"/>
                </a:solidFill>
                <a:latin typeface="Times New Roman"/>
                <a:cs typeface="Times New Roman"/>
              </a:rPr>
              <a:t>leerweg aanklikken.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7787371"/>
            <a:ext cx="0" cy="2880995"/>
          </a:xfrm>
          <a:custGeom>
            <a:avLst/>
            <a:gdLst/>
            <a:ahLst/>
            <a:cxnLst/>
            <a:rect l="l" t="t" r="r" b="b"/>
            <a:pathLst>
              <a:path w="0" h="2880995">
                <a:moveTo>
                  <a:pt x="0" y="2880594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4" y="6884133"/>
            <a:ext cx="0" cy="695960"/>
          </a:xfrm>
          <a:custGeom>
            <a:avLst/>
            <a:gdLst/>
            <a:ahLst/>
            <a:cxnLst/>
            <a:rect l="l" t="t" r="r" b="b"/>
            <a:pathLst>
              <a:path w="0" h="695959">
                <a:moveTo>
                  <a:pt x="0" y="695736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423" y="3893685"/>
            <a:ext cx="0" cy="2661285"/>
          </a:xfrm>
          <a:custGeom>
            <a:avLst/>
            <a:gdLst/>
            <a:ahLst/>
            <a:cxnLst/>
            <a:rect l="l" t="t" r="r" b="b"/>
            <a:pathLst>
              <a:path w="0" h="2661284">
                <a:moveTo>
                  <a:pt x="0" y="2660888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3079" y="1693570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35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3079" y="3332213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70714" y="184373"/>
            <a:ext cx="379476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110" b="1">
                <a:solidFill>
                  <a:srgbClr val="1F1F1F"/>
                </a:solidFill>
                <a:latin typeface="Arial"/>
                <a:cs typeface="Arial"/>
              </a:rPr>
              <a:t>Programma </a:t>
            </a:r>
            <a:r>
              <a:rPr dirty="0" sz="1450" spc="105" b="1">
                <a:solidFill>
                  <a:srgbClr val="1F1F1F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F1F1F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F1F1F"/>
                </a:solidFill>
                <a:latin typeface="Arial"/>
                <a:cs typeface="Arial"/>
              </a:rPr>
              <a:t>en</a:t>
            </a:r>
            <a:r>
              <a:rPr dirty="0" sz="1450" spc="24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F1F1F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48240" y="10228217"/>
            <a:ext cx="179070" cy="220979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595"/>
              </a:spcBef>
            </a:pPr>
            <a:r>
              <a:rPr dirty="0" sz="850" spc="-10">
                <a:solidFill>
                  <a:srgbClr val="1C1C1C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6584" y="2956641"/>
            <a:ext cx="217170" cy="34925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850" spc="15">
                <a:solidFill>
                  <a:srgbClr val="1F1F1F"/>
                </a:solidFill>
                <a:latin typeface="Arial"/>
                <a:cs typeface="Arial"/>
              </a:rPr>
              <a:t>509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20">
                <a:solidFill>
                  <a:srgbClr val="1F1F1F"/>
                </a:solidFill>
                <a:latin typeface="Arial"/>
                <a:cs typeface="Arial"/>
              </a:rPr>
              <a:t>510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4932" y="2956641"/>
            <a:ext cx="1697989" cy="349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24800"/>
              </a:lnSpc>
              <a:spcBef>
                <a:spcPts val="100"/>
              </a:spcBef>
            </a:pP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Schrijfvaardigheid: samenvatten  </a:t>
            </a:r>
            <a:r>
              <a:rPr dirty="0" sz="850" spc="5">
                <a:solidFill>
                  <a:srgbClr val="1F1F1F"/>
                </a:solidFill>
                <a:latin typeface="Arial"/>
                <a:cs typeface="Arial"/>
              </a:rPr>
              <a:t>Fictie </a:t>
            </a:r>
            <a:r>
              <a:rPr dirty="0" sz="850" spc="10">
                <a:solidFill>
                  <a:srgbClr val="3A3A3A"/>
                </a:solidFill>
                <a:latin typeface="Arial"/>
                <a:cs typeface="Arial"/>
              </a:rPr>
              <a:t>:</a:t>
            </a:r>
            <a:r>
              <a:rPr dirty="0" sz="850" spc="-75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F1F1F"/>
                </a:solidFill>
                <a:latin typeface="Arial"/>
                <a:cs typeface="Arial"/>
              </a:rPr>
              <a:t>boekverfilming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01215" y="469470"/>
          <a:ext cx="7138670" cy="2507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0725"/>
                <a:gridCol w="1943100"/>
                <a:gridCol w="1069339"/>
                <a:gridCol w="863600"/>
              </a:tblGrid>
              <a:tr h="263194">
                <a:tc>
                  <a:txBody>
                    <a:bodyPr/>
                    <a:lstStyle/>
                    <a:p>
                      <a:pPr marL="77470">
                        <a:lnSpc>
                          <a:spcPts val="1385"/>
                        </a:lnSpc>
                      </a:pPr>
                      <a:r>
                        <a:rPr dirty="0" sz="1250" spc="6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Studie:CK4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385"/>
                        </a:lnSpc>
                      </a:pPr>
                      <a:r>
                        <a:rPr dirty="0" sz="1250" spc="7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Vak:</a:t>
                      </a:r>
                      <a:r>
                        <a:rPr dirty="0" sz="1250" spc="-16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6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Nederlands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4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1951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50" spc="6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Inleiding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76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50" spc="4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Schoolexamens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96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546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50" spc="4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96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0231">
                <a:tc>
                  <a:txBody>
                    <a:bodyPr/>
                    <a:lstStyle/>
                    <a:p>
                      <a:pPr marL="93345">
                        <a:lnSpc>
                          <a:spcPts val="935"/>
                        </a:lnSpc>
                        <a:spcBef>
                          <a:spcPts val="70"/>
                        </a:spcBef>
                        <a:tabLst>
                          <a:tab pos="534670" algn="l"/>
                        </a:tabLst>
                      </a:pPr>
                      <a:r>
                        <a:rPr dirty="0" sz="850" spc="-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SE	</a:t>
                      </a: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910"/>
                        </a:lnSpc>
                        <a:spcBef>
                          <a:spcPts val="95"/>
                        </a:spcBef>
                      </a:pPr>
                      <a:r>
                        <a:rPr dirty="0" sz="850" spc="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Herkansing </a:t>
                      </a:r>
                      <a:r>
                        <a:rPr dirty="0" sz="8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type</a:t>
                      </a:r>
                      <a:r>
                        <a:rPr dirty="0" sz="850" spc="29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910"/>
                        </a:lnSpc>
                        <a:spcBef>
                          <a:spcPts val="95"/>
                        </a:spcBef>
                      </a:pPr>
                      <a:r>
                        <a:rPr dirty="0" sz="850" spc="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910"/>
                        </a:lnSpc>
                        <a:spcBef>
                          <a:spcPts val="95"/>
                        </a:spcBef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</a:tr>
              <a:tr h="193053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40"/>
                        </a:spcBef>
                        <a:tabLst>
                          <a:tab pos="533400" algn="l"/>
                        </a:tabLst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S0l	</a:t>
                      </a:r>
                      <a:r>
                        <a:rPr dirty="0" sz="8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Leesvaardigheid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marL="1046480">
                        <a:lnSpc>
                          <a:spcPts val="1420"/>
                        </a:lnSpc>
                        <a:tabLst>
                          <a:tab pos="1301115" algn="l"/>
                          <a:tab pos="1625600" algn="l"/>
                        </a:tabLst>
                      </a:pPr>
                      <a:r>
                        <a:rPr dirty="0" sz="100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0	</a:t>
                      </a:r>
                      <a:r>
                        <a:rPr dirty="0" baseline="6535" sz="1275" spc="6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T	</a:t>
                      </a:r>
                      <a:r>
                        <a:rPr dirty="0" baseline="2136" sz="1950" spc="6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baseline="2136" sz="1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5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85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3655"/>
                </a:tc>
              </a:tr>
              <a:tr h="139118">
                <a:tc>
                  <a:txBody>
                    <a:bodyPr/>
                    <a:lstStyle/>
                    <a:p>
                      <a:pPr marL="90805">
                        <a:lnSpc>
                          <a:spcPts val="980"/>
                        </a:lnSpc>
                        <a:spcBef>
                          <a:spcPts val="15"/>
                        </a:spcBef>
                        <a:tabLst>
                          <a:tab pos="530225" algn="l"/>
                        </a:tabLst>
                      </a:pP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502	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Schrijfvaardigheid:</a:t>
                      </a:r>
                      <a:r>
                        <a:rPr dirty="0" sz="85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formuleren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1069340">
                        <a:lnSpc>
                          <a:spcPts val="994"/>
                        </a:lnSpc>
                        <a:tabLst>
                          <a:tab pos="1622425" algn="l"/>
                        </a:tabLst>
                      </a:pPr>
                      <a:r>
                        <a:rPr dirty="0" baseline="-10416" sz="240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0416" sz="2400" spc="58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T	</a:t>
                      </a:r>
                      <a:r>
                        <a:rPr dirty="0" sz="1300" spc="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955"/>
                        </a:lnSpc>
                        <a:spcBef>
                          <a:spcPts val="40"/>
                        </a:spcBef>
                      </a:pPr>
                      <a:r>
                        <a:rPr dirty="0" sz="85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930"/>
                        </a:lnSpc>
                        <a:spcBef>
                          <a:spcPts val="65"/>
                        </a:spcBef>
                      </a:pPr>
                      <a:r>
                        <a:rPr dirty="0" sz="850" spc="4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45 </a:t>
                      </a:r>
                      <a:r>
                        <a:rPr dirty="0" sz="8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r>
                        <a:rPr dirty="0" sz="850" spc="-1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878787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</a:tr>
              <a:tr h="162639">
                <a:tc>
                  <a:txBody>
                    <a:bodyPr/>
                    <a:lstStyle/>
                    <a:p>
                      <a:pPr marL="90170">
                        <a:lnSpc>
                          <a:spcPts val="1010"/>
                        </a:lnSpc>
                        <a:spcBef>
                          <a:spcPts val="170"/>
                        </a:spcBef>
                        <a:tabLst>
                          <a:tab pos="528955" algn="l"/>
                        </a:tabLst>
                      </a:pPr>
                      <a:r>
                        <a:rPr dirty="0" sz="850" spc="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S03	</a:t>
                      </a:r>
                      <a:r>
                        <a:rPr dirty="0" sz="850" spc="-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Fictie </a:t>
                      </a:r>
                      <a:r>
                        <a:rPr dirty="0" sz="850" spc="1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1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ort</a:t>
                      </a: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verhaal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1069340">
                        <a:lnSpc>
                          <a:spcPts val="1180"/>
                        </a:lnSpc>
                        <a:tabLst>
                          <a:tab pos="1623060" algn="l"/>
                        </a:tabLst>
                      </a:pPr>
                      <a:r>
                        <a:rPr dirty="0" baseline="-12152" sz="2400" spc="-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2152" sz="2400" spc="592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T	</a:t>
                      </a:r>
                      <a:r>
                        <a:rPr dirty="0" sz="1200" spc="3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ts val="960"/>
                        </a:lnSpc>
                        <a:spcBef>
                          <a:spcPts val="219"/>
                        </a:spcBef>
                      </a:pPr>
                      <a:r>
                        <a:rPr dirty="0" sz="8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39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960"/>
                        </a:lnSpc>
                        <a:spcBef>
                          <a:spcPts val="219"/>
                        </a:spcBef>
                      </a:pP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85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7939"/>
                </a:tc>
              </a:tr>
              <a:tr h="18783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30225" algn="l"/>
                        </a:tabLst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504	</a:t>
                      </a: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Kijk- </a:t>
                      </a: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6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luistertoets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1078865">
                        <a:lnSpc>
                          <a:spcPts val="1380"/>
                        </a:lnSpc>
                        <a:tabLst>
                          <a:tab pos="1298575" algn="l"/>
                          <a:tab pos="1622425" algn="l"/>
                        </a:tabLst>
                      </a:pPr>
                      <a:r>
                        <a:rPr dirty="0" sz="1100" spc="3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dirty="0" baseline="6535" sz="1275" spc="52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T	</a:t>
                      </a:r>
                      <a:r>
                        <a:rPr dirty="0" baseline="2136" sz="1950" spc="52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baseline="2136" sz="1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5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80 minuten</a:t>
                      </a:r>
                      <a:r>
                        <a:rPr dirty="0" sz="850" spc="-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45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</a:tr>
              <a:tr h="132337">
                <a:tc>
                  <a:txBody>
                    <a:bodyPr/>
                    <a:lstStyle/>
                    <a:p>
                      <a:pPr marL="90170">
                        <a:lnSpc>
                          <a:spcPts val="935"/>
                        </a:lnSpc>
                        <a:spcBef>
                          <a:spcPts val="5"/>
                        </a:spcBef>
                        <a:tabLst>
                          <a:tab pos="529590" algn="l"/>
                        </a:tabLst>
                      </a:pPr>
                      <a:r>
                        <a:rPr dirty="0" sz="850" spc="-9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SOS	</a:t>
                      </a:r>
                      <a:r>
                        <a:rPr dirty="0" sz="8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Presentatie: </a:t>
                      </a:r>
                      <a:r>
                        <a:rPr dirty="0" sz="850" spc="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stage </a:t>
                      </a: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(gecombineerd </a:t>
                      </a: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850" spc="-6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LOB)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069340">
                        <a:lnSpc>
                          <a:spcPts val="940"/>
                        </a:lnSpc>
                        <a:tabLst>
                          <a:tab pos="1628775" algn="l"/>
                        </a:tabLst>
                      </a:pPr>
                      <a:r>
                        <a:rPr dirty="0" baseline="-12152" sz="2400" spc="-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	</a:t>
                      </a:r>
                      <a:r>
                        <a:rPr dirty="0" sz="800" spc="-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ts val="910"/>
                        </a:lnSpc>
                        <a:spcBef>
                          <a:spcPts val="30"/>
                        </a:spcBef>
                      </a:pPr>
                      <a:r>
                        <a:rPr dirty="0" sz="8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910"/>
                        </a:lnSpc>
                        <a:spcBef>
                          <a:spcPts val="30"/>
                        </a:spcBef>
                      </a:pPr>
                      <a:r>
                        <a:rPr dirty="0" sz="850" spc="-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4-5</a:t>
                      </a:r>
                      <a:r>
                        <a:rPr dirty="0" sz="850" spc="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</a:tr>
              <a:tr h="169442">
                <a:tc>
                  <a:txBody>
                    <a:bodyPr/>
                    <a:lstStyle/>
                    <a:p>
                      <a:pPr marL="90170">
                        <a:lnSpc>
                          <a:spcPts val="994"/>
                        </a:lnSpc>
                        <a:spcBef>
                          <a:spcPts val="235"/>
                        </a:spcBef>
                        <a:tabLst>
                          <a:tab pos="530225" algn="l"/>
                        </a:tabLst>
                      </a:pP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S06	</a:t>
                      </a: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Schrijfvaardigheid:</a:t>
                      </a:r>
                      <a:r>
                        <a:rPr dirty="0" sz="850" spc="10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artikel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marL="1069340">
                        <a:lnSpc>
                          <a:spcPts val="1235"/>
                        </a:lnSpc>
                        <a:tabLst>
                          <a:tab pos="1625600" algn="l"/>
                        </a:tabLst>
                      </a:pPr>
                      <a:r>
                        <a:rPr dirty="0" baseline="-12152" sz="2400" spc="-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2152" sz="2400" spc="592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T	</a:t>
                      </a:r>
                      <a:r>
                        <a:rPr dirty="0" sz="1300" spc="-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950"/>
                        </a:lnSpc>
                        <a:spcBef>
                          <a:spcPts val="285"/>
                        </a:spcBef>
                      </a:pPr>
                      <a:r>
                        <a:rPr dirty="0" sz="85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969"/>
                        </a:lnSpc>
                        <a:spcBef>
                          <a:spcPts val="260"/>
                        </a:spcBef>
                      </a:pPr>
                      <a:r>
                        <a:rPr dirty="0" sz="85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45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r>
                        <a:rPr dirty="0" sz="850" spc="-9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1746" sz="525" spc="-209">
                          <a:solidFill>
                            <a:srgbClr val="878787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31746" sz="525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</a:tr>
              <a:tr h="184930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527050" algn="l"/>
                        </a:tabLst>
                      </a:pPr>
                      <a:r>
                        <a:rPr dirty="0" sz="85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507	</a:t>
                      </a:r>
                      <a:r>
                        <a:rPr dirty="0" sz="850" spc="-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Schrijfvaardigheid </a:t>
                      </a:r>
                      <a:r>
                        <a:rPr dirty="0" sz="850" spc="-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50" spc="10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e-mail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225"/>
                </a:tc>
                <a:tc>
                  <a:txBody>
                    <a:bodyPr/>
                    <a:lstStyle/>
                    <a:p>
                      <a:pPr marL="1029969">
                        <a:lnSpc>
                          <a:spcPts val="1355"/>
                        </a:lnSpc>
                        <a:tabLst>
                          <a:tab pos="1298575" algn="l"/>
                          <a:tab pos="1622425" algn="l"/>
                        </a:tabLst>
                      </a:pPr>
                      <a:r>
                        <a:rPr dirty="0" sz="1100" spc="3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dirty="0" baseline="6535" sz="1275" spc="44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T	</a:t>
                      </a:r>
                      <a:r>
                        <a:rPr dirty="0" baseline="2136" sz="1950" spc="44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baseline="2136" sz="1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85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0"/>
                </a:tc>
              </a:tr>
              <a:tr h="139385">
                <a:tc>
                  <a:txBody>
                    <a:bodyPr/>
                    <a:lstStyle/>
                    <a:p>
                      <a:pPr marL="87630">
                        <a:lnSpc>
                          <a:spcPts val="980"/>
                        </a:lnSpc>
                        <a:spcBef>
                          <a:spcPts val="20"/>
                        </a:spcBef>
                        <a:tabLst>
                          <a:tab pos="527050" algn="l"/>
                        </a:tabLst>
                      </a:pPr>
                      <a:r>
                        <a:rPr dirty="0" sz="8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508	</a:t>
                      </a:r>
                      <a:r>
                        <a:rPr dirty="0" sz="8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Leesvaardigheid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066800">
                        <a:lnSpc>
                          <a:spcPts val="1000"/>
                        </a:lnSpc>
                        <a:tabLst>
                          <a:tab pos="1622425" algn="l"/>
                        </a:tabLst>
                      </a:pPr>
                      <a:r>
                        <a:rPr dirty="0" baseline="-12152" sz="2400" spc="-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2152" sz="2400" spc="6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T	</a:t>
                      </a:r>
                      <a:r>
                        <a:rPr dirty="0" sz="1300" spc="4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930"/>
                        </a:lnSpc>
                        <a:spcBef>
                          <a:spcPts val="65"/>
                        </a:spcBef>
                      </a:pPr>
                      <a:r>
                        <a:rPr dirty="0" sz="85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930"/>
                        </a:lnSpc>
                        <a:spcBef>
                          <a:spcPts val="65"/>
                        </a:spcBef>
                      </a:pP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85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4616334" y="2945197"/>
            <a:ext cx="151130" cy="43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5"/>
              </a:lnSpc>
              <a:spcBef>
                <a:spcPts val="100"/>
              </a:spcBef>
            </a:pPr>
            <a:r>
              <a:rPr dirty="0" sz="1600" spc="20">
                <a:solidFill>
                  <a:srgbClr val="1F1F1F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dirty="0" sz="1600" spc="20">
                <a:solidFill>
                  <a:srgbClr val="1F1F1F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48108" y="2950284"/>
            <a:ext cx="419100" cy="375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20"/>
              </a:lnSpc>
              <a:spcBef>
                <a:spcPts val="100"/>
              </a:spcBef>
              <a:tabLst>
                <a:tab pos="337185" algn="l"/>
              </a:tabLst>
            </a:pPr>
            <a:r>
              <a:rPr dirty="0" sz="850" spc="40">
                <a:solidFill>
                  <a:srgbClr val="3A3A3A"/>
                </a:solidFill>
                <a:latin typeface="Arial"/>
                <a:cs typeface="Arial"/>
              </a:rPr>
              <a:t>T</a:t>
            </a:r>
            <a:r>
              <a:rPr dirty="0" sz="850" spc="40">
                <a:solidFill>
                  <a:srgbClr val="3A3A3A"/>
                </a:solidFill>
                <a:latin typeface="Arial"/>
                <a:cs typeface="Arial"/>
              </a:rPr>
              <a:t>	</a:t>
            </a:r>
            <a:r>
              <a:rPr dirty="0" sz="1200" spc="35">
                <a:solidFill>
                  <a:srgbClr val="1F1F1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40"/>
              </a:lnSpc>
              <a:tabLst>
                <a:tab pos="336550" algn="l"/>
              </a:tabLst>
            </a:pPr>
            <a:r>
              <a:rPr dirty="0" sz="850" spc="40">
                <a:solidFill>
                  <a:srgbClr val="3A3A3A"/>
                </a:solidFill>
                <a:latin typeface="Arial"/>
                <a:cs typeface="Arial"/>
              </a:rPr>
              <a:t>T</a:t>
            </a:r>
            <a:r>
              <a:rPr dirty="0" sz="850" spc="40">
                <a:solidFill>
                  <a:srgbClr val="3A3A3A"/>
                </a:solidFill>
                <a:latin typeface="Arial"/>
                <a:cs typeface="Arial"/>
              </a:rPr>
              <a:t>	</a:t>
            </a:r>
            <a:r>
              <a:rPr dirty="0" sz="1300" spc="40">
                <a:solidFill>
                  <a:srgbClr val="1F1F1F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36676" y="2959693"/>
            <a:ext cx="90805" cy="35496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375"/>
              </a:spcBef>
            </a:pPr>
            <a:r>
              <a:rPr dirty="0" sz="850" spc="30">
                <a:solidFill>
                  <a:srgbClr val="3A3A3A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50" spc="35">
                <a:solidFill>
                  <a:srgbClr val="3A3A3A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51263" y="2968848"/>
            <a:ext cx="605790" cy="33718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850" spc="30">
                <a:solidFill>
                  <a:srgbClr val="1F1F1F"/>
                </a:solidFill>
                <a:latin typeface="Arial"/>
                <a:cs typeface="Arial"/>
              </a:rPr>
              <a:t>45</a:t>
            </a:r>
            <a:r>
              <a:rPr dirty="0" sz="850" spc="-2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F1F1F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850" spc="30">
                <a:solidFill>
                  <a:srgbClr val="1F1F1F"/>
                </a:solidFill>
                <a:latin typeface="Arial"/>
                <a:cs typeface="Arial"/>
              </a:rPr>
              <a:t>45</a:t>
            </a:r>
            <a:r>
              <a:rPr dirty="0" sz="850" spc="-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-15">
                <a:solidFill>
                  <a:srgbClr val="1F1F1F"/>
                </a:solidFill>
                <a:latin typeface="Arial"/>
                <a:cs typeface="Arial"/>
              </a:rPr>
              <a:t>minuten</a:t>
            </a:r>
            <a:r>
              <a:rPr dirty="0" sz="850" spc="-15">
                <a:solidFill>
                  <a:srgbClr val="3A3A3A"/>
                </a:solidFill>
                <a:latin typeface="Arial"/>
                <a:cs typeface="Arial"/>
              </a:rPr>
              <a:t>:</a:t>
            </a:r>
            <a:endParaRPr sz="8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3986" y="3485564"/>
            <a:ext cx="1139190" cy="622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F1F1F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Arial"/>
              <a:cs typeface="Arial"/>
            </a:endParaRPr>
          </a:p>
          <a:p>
            <a:pPr marL="40005" marR="5080">
              <a:lnSpc>
                <a:spcPts val="890"/>
              </a:lnSpc>
            </a:pPr>
            <a:r>
              <a:rPr dirty="0" sz="850" spc="-30">
                <a:solidFill>
                  <a:srgbClr val="1F1F1F"/>
                </a:solidFill>
                <a:latin typeface="Arial"/>
                <a:cs typeface="Arial"/>
              </a:rPr>
              <a:t>PO=Praktischeopdracht  HD=Handelingsdeel  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29800" y="3727139"/>
            <a:ext cx="625475" cy="27114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910"/>
              </a:lnSpc>
              <a:spcBef>
                <a:spcPts val="220"/>
              </a:spcBef>
            </a:pPr>
            <a:r>
              <a:rPr dirty="0" sz="850" spc="-25">
                <a:solidFill>
                  <a:srgbClr val="1F1F1F"/>
                </a:solidFill>
                <a:latin typeface="Arial"/>
                <a:cs typeface="Arial"/>
              </a:rPr>
              <a:t>S=Schriftelijk  </a:t>
            </a:r>
            <a:r>
              <a:rPr dirty="0" sz="850" spc="-40">
                <a:solidFill>
                  <a:srgbClr val="1F1F1F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2205"/>
            <a:ext cx="0" cy="3747770"/>
          </a:xfrm>
          <a:custGeom>
            <a:avLst/>
            <a:gdLst/>
            <a:ahLst/>
            <a:cxnLst/>
            <a:rect l="l" t="t" r="r" b="b"/>
            <a:pathLst>
              <a:path w="0" h="3747770">
                <a:moveTo>
                  <a:pt x="0" y="3747214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0868" y="2056695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68656" y="1906984"/>
          <a:ext cx="7120255" cy="196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750"/>
                <a:gridCol w="2298065"/>
                <a:gridCol w="1837689"/>
                <a:gridCol w="305435"/>
                <a:gridCol w="367029"/>
                <a:gridCol w="1070610"/>
                <a:gridCol w="831215"/>
              </a:tblGrid>
              <a:tr h="125441">
                <a:tc>
                  <a:txBody>
                    <a:bodyPr/>
                    <a:lstStyle/>
                    <a:p>
                      <a:pPr marL="107950">
                        <a:lnSpc>
                          <a:spcPts val="890"/>
                        </a:lnSpc>
                      </a:pPr>
                      <a:r>
                        <a:rPr dirty="0" sz="850" spc="-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890"/>
                        </a:lnSpc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890"/>
                        </a:lnSpc>
                      </a:pPr>
                      <a:r>
                        <a:rPr dirty="0" sz="850" spc="-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890"/>
                        </a:lnSpc>
                      </a:pP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890"/>
                        </a:lnSpc>
                      </a:pP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890"/>
                        </a:lnSpc>
                      </a:pPr>
                      <a:r>
                        <a:rPr dirty="0" sz="850" spc="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890"/>
                        </a:lnSpc>
                      </a:pP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3379">
                <a:tc>
                  <a:txBody>
                    <a:bodyPr/>
                    <a:lstStyle/>
                    <a:p>
                      <a:pPr marL="107950">
                        <a:lnSpc>
                          <a:spcPts val="930"/>
                        </a:lnSpc>
                        <a:spcBef>
                          <a:spcPts val="254"/>
                        </a:spcBef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930"/>
                        </a:lnSpc>
                        <a:spcBef>
                          <a:spcPts val="254"/>
                        </a:spcBef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Schrijfvaardigheid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140335">
                        <a:lnSpc>
                          <a:spcPts val="985"/>
                        </a:lnSpc>
                        <a:spcBef>
                          <a:spcPts val="200"/>
                        </a:spcBef>
                      </a:pPr>
                      <a:r>
                        <a:rPr dirty="0" sz="10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93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85"/>
                        </a:lnSpc>
                      </a:pPr>
                      <a:r>
                        <a:rPr dirty="0" sz="1250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93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955"/>
                        </a:lnSpc>
                        <a:spcBef>
                          <a:spcPts val="229"/>
                        </a:spcBef>
                      </a:pP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-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</a:tr>
              <a:tr h="168865">
                <a:tc gridSpan="4">
                  <a:txBody>
                    <a:bodyPr/>
                    <a:lstStyle/>
                    <a:p>
                      <a:pPr marL="104775">
                        <a:lnSpc>
                          <a:spcPts val="1230"/>
                        </a:lnSpc>
                        <a:tabLst>
                          <a:tab pos="547370" algn="l"/>
                          <a:tab pos="4344035" algn="l"/>
                        </a:tabLst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S02	</a:t>
                      </a:r>
                      <a:r>
                        <a:rPr dirty="0" sz="8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Methode</a:t>
                      </a:r>
                      <a:r>
                        <a:rPr dirty="0" sz="850" spc="8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	</a:t>
                      </a:r>
                      <a:r>
                        <a:rPr dirty="0" baseline="-11437" sz="2550" spc="-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437" sz="2550" spc="487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230"/>
                        </a:lnSpc>
                      </a:pPr>
                      <a:r>
                        <a:rPr dirty="0" sz="1250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ts val="99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015"/>
                        </a:lnSpc>
                        <a:spcBef>
                          <a:spcPts val="215"/>
                        </a:spcBef>
                      </a:pPr>
                      <a:r>
                        <a:rPr dirty="0" sz="8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-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50" spc="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7305"/>
                </a:tc>
              </a:tr>
              <a:tr h="161728">
                <a:tc gridSpan="4">
                  <a:txBody>
                    <a:bodyPr/>
                    <a:lstStyle/>
                    <a:p>
                      <a:pPr marL="104775">
                        <a:lnSpc>
                          <a:spcPts val="1175"/>
                        </a:lnSpc>
                        <a:tabLst>
                          <a:tab pos="549910" algn="l"/>
                          <a:tab pos="4346575" algn="l"/>
                        </a:tabLst>
                      </a:pP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S03	</a:t>
                      </a:r>
                      <a:r>
                        <a:rPr dirty="0" sz="8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Methode</a:t>
                      </a:r>
                      <a:r>
                        <a:rPr dirty="0" sz="850" spc="8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7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	</a:t>
                      </a:r>
                      <a:r>
                        <a:rPr dirty="0" baseline="-11437" sz="2550" spc="-6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437" sz="2550" spc="494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75"/>
                        </a:lnSpc>
                      </a:pPr>
                      <a:r>
                        <a:rPr dirty="0" sz="1250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940"/>
                        </a:lnSpc>
                        <a:spcBef>
                          <a:spcPts val="234"/>
                        </a:spcBef>
                      </a:pPr>
                      <a:r>
                        <a:rPr dirty="0" sz="8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ts val="1015"/>
                        </a:lnSpc>
                        <a:spcBef>
                          <a:spcPts val="160"/>
                        </a:spcBef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0320"/>
                </a:tc>
              </a:tr>
              <a:tr h="163254">
                <a:tc gridSpan="4">
                  <a:txBody>
                    <a:bodyPr/>
                    <a:lstStyle/>
                    <a:p>
                      <a:pPr marL="107950">
                        <a:lnSpc>
                          <a:spcPts val="1185"/>
                        </a:lnSpc>
                        <a:tabLst>
                          <a:tab pos="550545" algn="l"/>
                          <a:tab pos="4344035" algn="l"/>
                        </a:tabLst>
                      </a:pP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S04	Boeken, </a:t>
                      </a: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films,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artikelen, </a:t>
                      </a: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songteksten,  </a:t>
                      </a:r>
                      <a:r>
                        <a:rPr dirty="0" sz="850" spc="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webquests,</a:t>
                      </a:r>
                      <a:r>
                        <a:rPr dirty="0" sz="850" spc="16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poëzie,</a:t>
                      </a:r>
                      <a:r>
                        <a:rPr dirty="0" sz="850" spc="7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etc.	</a:t>
                      </a:r>
                      <a:r>
                        <a:rPr dirty="0" baseline="-11437" sz="2550" spc="-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437" sz="2550" spc="5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85"/>
                        </a:lnSpc>
                      </a:pPr>
                      <a:r>
                        <a:rPr dirty="0" sz="1250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ts val="975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ts val="1000"/>
                        </a:lnSpc>
                        <a:spcBef>
                          <a:spcPts val="185"/>
                        </a:spcBef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</a:tr>
              <a:tr h="164779">
                <a:tc gridSpan="4">
                  <a:txBody>
                    <a:bodyPr/>
                    <a:lstStyle/>
                    <a:p>
                      <a:pPr marL="107950">
                        <a:lnSpc>
                          <a:spcPts val="1055"/>
                        </a:lnSpc>
                        <a:spcBef>
                          <a:spcPts val="140"/>
                        </a:spcBef>
                        <a:tabLst>
                          <a:tab pos="550545" algn="l"/>
                          <a:tab pos="4321175" algn="l"/>
                          <a:tab pos="4582795" algn="l"/>
                        </a:tabLst>
                      </a:pPr>
                      <a:r>
                        <a:rPr dirty="0" baseline="6535" sz="1275" spc="-142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SOS	</a:t>
                      </a:r>
                      <a:r>
                        <a:rPr dirty="0" baseline="6535" sz="1275" spc="44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Kijk/luister-vaardigheid	</a:t>
                      </a:r>
                      <a:r>
                        <a:rPr dirty="0" sz="100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0	</a:t>
                      </a:r>
                      <a:r>
                        <a:rPr dirty="0" baseline="3267" sz="1275" spc="22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baseline="3267" sz="1275">
                        <a:latin typeface="Arial"/>
                        <a:cs typeface="Arial"/>
                      </a:endParaRPr>
                    </a:p>
                  </a:txBody>
                  <a:tcPr marL="0" marR="0" marB="0" marT="1778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95"/>
                        </a:lnSpc>
                      </a:pPr>
                      <a:r>
                        <a:rPr dirty="0" sz="1250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1000"/>
                        </a:lnSpc>
                        <a:spcBef>
                          <a:spcPts val="195"/>
                        </a:spcBef>
                      </a:pPr>
                      <a:r>
                        <a:rPr dirty="0" sz="850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-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50" spc="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1590"/>
                </a:tc>
              </a:tr>
              <a:tr h="163254">
                <a:tc gridSpan="4">
                  <a:txBody>
                    <a:bodyPr/>
                    <a:lstStyle/>
                    <a:p>
                      <a:pPr marL="104775">
                        <a:lnSpc>
                          <a:spcPts val="1185"/>
                        </a:lnSpc>
                        <a:tabLst>
                          <a:tab pos="547370" algn="l"/>
                          <a:tab pos="4346575" algn="l"/>
                        </a:tabLst>
                      </a:pP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S06	</a:t>
                      </a:r>
                      <a:r>
                        <a:rPr dirty="0" sz="8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Methode</a:t>
                      </a:r>
                      <a:r>
                        <a:rPr dirty="0" sz="850" spc="8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3	</a:t>
                      </a:r>
                      <a:r>
                        <a:rPr dirty="0" baseline="-11437" sz="2550" spc="-6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437" sz="2550" spc="509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85"/>
                        </a:lnSpc>
                      </a:pPr>
                      <a:r>
                        <a:rPr dirty="0" sz="1250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940"/>
                        </a:lnSpc>
                        <a:spcBef>
                          <a:spcPts val="245"/>
                        </a:spcBef>
                      </a:pPr>
                      <a:r>
                        <a:rPr dirty="0" sz="8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</a:tr>
              <a:tr h="161728">
                <a:tc gridSpan="4">
                  <a:txBody>
                    <a:bodyPr/>
                    <a:lstStyle/>
                    <a:p>
                      <a:pPr marL="104775">
                        <a:lnSpc>
                          <a:spcPts val="1175"/>
                        </a:lnSpc>
                        <a:tabLst>
                          <a:tab pos="547370" algn="l"/>
                          <a:tab pos="4346575" algn="l"/>
                        </a:tabLst>
                      </a:pPr>
                      <a:r>
                        <a:rPr dirty="0" sz="8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S07	Methode</a:t>
                      </a:r>
                      <a:r>
                        <a:rPr dirty="0" sz="850" spc="8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6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4	</a:t>
                      </a:r>
                      <a:r>
                        <a:rPr dirty="0" baseline="-11437" sz="2550" spc="-6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437" sz="2550" spc="5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75"/>
                        </a:lnSpc>
                      </a:pPr>
                      <a:r>
                        <a:rPr dirty="0" sz="1250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ts val="990"/>
                        </a:lnSpc>
                        <a:spcBef>
                          <a:spcPts val="185"/>
                        </a:spcBef>
                      </a:pPr>
                      <a:r>
                        <a:rPr dirty="0" sz="8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ts val="1015"/>
                        </a:lnSpc>
                        <a:spcBef>
                          <a:spcPts val="160"/>
                        </a:spcBef>
                      </a:pPr>
                      <a:r>
                        <a:rPr dirty="0" sz="850" spc="2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0320"/>
                </a:tc>
              </a:tr>
              <a:tr h="183623">
                <a:tc gridSpan="4">
                  <a:txBody>
                    <a:bodyPr/>
                    <a:lstStyle/>
                    <a:p>
                      <a:pPr marL="104775">
                        <a:lnSpc>
                          <a:spcPts val="1345"/>
                        </a:lnSpc>
                        <a:tabLst>
                          <a:tab pos="547370" algn="l"/>
                          <a:tab pos="4346575" algn="l"/>
                        </a:tabLst>
                      </a:pPr>
                      <a:r>
                        <a:rPr dirty="0" sz="850" spc="-9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SOS	</a:t>
                      </a: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Boeken, </a:t>
                      </a: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films,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artikelen, </a:t>
                      </a: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songteksten,  </a:t>
                      </a:r>
                      <a:r>
                        <a:rPr dirty="0" sz="850" spc="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webquests,</a:t>
                      </a:r>
                      <a:r>
                        <a:rPr dirty="0" sz="850" spc="1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poëzie,</a:t>
                      </a:r>
                      <a:r>
                        <a:rPr dirty="0" sz="850" spc="7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etc.	</a:t>
                      </a:r>
                      <a:r>
                        <a:rPr dirty="0" baseline="-11437" sz="2550" spc="-6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437" sz="2550" spc="502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10"/>
                        </a:lnSpc>
                      </a:pPr>
                      <a:r>
                        <a:rPr dirty="0" sz="125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</a:tr>
              <a:tr h="137147">
                <a:tc gridSpan="4">
                  <a:txBody>
                    <a:bodyPr/>
                    <a:lstStyle/>
                    <a:p>
                      <a:pPr marL="104775">
                        <a:lnSpc>
                          <a:spcPts val="980"/>
                        </a:lnSpc>
                        <a:tabLst>
                          <a:tab pos="546735" algn="l"/>
                          <a:tab pos="4321175" algn="l"/>
                        </a:tabLst>
                      </a:pPr>
                      <a:r>
                        <a:rPr dirty="0" baseline="6535" sz="1275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S09	</a:t>
                      </a:r>
                      <a:r>
                        <a:rPr dirty="0" baseline="6535" sz="1275" spc="22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Gespreksvaardigheid	</a:t>
                      </a:r>
                      <a:r>
                        <a:rPr dirty="0" sz="100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19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944"/>
                        </a:lnSpc>
                        <a:spcBef>
                          <a:spcPts val="35"/>
                        </a:spcBef>
                      </a:pPr>
                      <a:r>
                        <a:rPr dirty="0" sz="850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944"/>
                        </a:lnSpc>
                        <a:spcBef>
                          <a:spcPts val="35"/>
                        </a:spcBef>
                      </a:pP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15-20</a:t>
                      </a:r>
                      <a:r>
                        <a:rPr dirty="0" sz="8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  <a:tr h="167466">
                <a:tc gridSpan="4">
                  <a:txBody>
                    <a:bodyPr/>
                    <a:lstStyle/>
                    <a:p>
                      <a:pPr marL="104775">
                        <a:lnSpc>
                          <a:spcPts val="1220"/>
                        </a:lnSpc>
                        <a:tabLst>
                          <a:tab pos="547370" algn="l"/>
                          <a:tab pos="4344035" algn="l"/>
                        </a:tabLst>
                      </a:pPr>
                      <a:r>
                        <a:rPr dirty="0" sz="8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Sl0	Methode</a:t>
                      </a:r>
                      <a:r>
                        <a:rPr dirty="0" sz="85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6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	</a:t>
                      </a:r>
                      <a:r>
                        <a:rPr dirty="0" baseline="-11437" sz="2550" spc="-6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437" sz="2550" spc="532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220"/>
                        </a:lnSpc>
                      </a:pPr>
                      <a:r>
                        <a:rPr dirty="0" sz="125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94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990"/>
                        </a:lnSpc>
                        <a:spcBef>
                          <a:spcPts val="229"/>
                        </a:spcBef>
                      </a:pPr>
                      <a:r>
                        <a:rPr dirty="0" sz="8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50 </a:t>
                      </a:r>
                      <a:r>
                        <a:rPr dirty="0" sz="8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r>
                        <a:rPr dirty="0" sz="850" spc="-1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</a:tr>
              <a:tr h="192465">
                <a:tc gridSpan="4">
                  <a:txBody>
                    <a:bodyPr/>
                    <a:lstStyle/>
                    <a:p>
                      <a:pPr marL="104775">
                        <a:lnSpc>
                          <a:spcPts val="1400"/>
                        </a:lnSpc>
                        <a:tabLst>
                          <a:tab pos="542290" algn="l"/>
                          <a:tab pos="4344035" algn="l"/>
                        </a:tabLst>
                      </a:pPr>
                      <a:r>
                        <a:rPr dirty="0" sz="850" spc="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Sll	</a:t>
                      </a:r>
                      <a:r>
                        <a:rPr dirty="0" sz="85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Idioom	</a:t>
                      </a:r>
                      <a:r>
                        <a:rPr dirty="0" baseline="-11437" sz="2550" spc="-6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437" sz="2550" spc="532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310"/>
                        </a:lnSpc>
                      </a:pPr>
                      <a:r>
                        <a:rPr dirty="0" sz="125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8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844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3748240" y="10228217"/>
            <a:ext cx="179070" cy="220979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595"/>
              </a:spcBef>
            </a:pPr>
            <a:r>
              <a:rPr dirty="0" sz="850" spc="-10">
                <a:solidFill>
                  <a:srgbClr val="1C1C1C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678" y="349916"/>
            <a:ext cx="3746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 spc="-300">
                <a:solidFill>
                  <a:srgbClr val="CDCDCD"/>
                </a:solidFill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5432" y="123906"/>
            <a:ext cx="4645025" cy="95440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505"/>
              </a:spcBef>
            </a:pPr>
            <a:r>
              <a:rPr dirty="0" sz="1450" spc="110" b="1">
                <a:solidFill>
                  <a:srgbClr val="1F1F1F"/>
                </a:solidFill>
                <a:latin typeface="Arial"/>
                <a:cs typeface="Arial"/>
              </a:rPr>
              <a:t>Programma </a:t>
            </a:r>
            <a:r>
              <a:rPr dirty="0" sz="1450" spc="105" b="1">
                <a:solidFill>
                  <a:srgbClr val="1F1F1F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F1F1F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F1F1F"/>
                </a:solidFill>
                <a:latin typeface="Arial"/>
                <a:cs typeface="Arial"/>
              </a:rPr>
              <a:t>en</a:t>
            </a:r>
            <a:r>
              <a:rPr dirty="0" sz="1450" spc="27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F1F1F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335"/>
              </a:spcBef>
              <a:tabLst>
                <a:tab pos="3662679" algn="l"/>
              </a:tabLst>
            </a:pPr>
            <a:r>
              <a:rPr dirty="0" sz="1200" spc="95" b="1">
                <a:solidFill>
                  <a:srgbClr val="1F1F1F"/>
                </a:solidFill>
                <a:latin typeface="Arial"/>
                <a:cs typeface="Arial"/>
              </a:rPr>
              <a:t>Studie:</a:t>
            </a:r>
            <a:r>
              <a:rPr dirty="0" sz="1200" spc="-180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200" spc="50" b="1">
                <a:solidFill>
                  <a:srgbClr val="1F1F1F"/>
                </a:solidFill>
                <a:latin typeface="Arial"/>
                <a:cs typeface="Arial"/>
              </a:rPr>
              <a:t>CK4	</a:t>
            </a:r>
            <a:r>
              <a:rPr dirty="0" sz="1200" spc="105" b="1">
                <a:solidFill>
                  <a:srgbClr val="1F1F1F"/>
                </a:solidFill>
                <a:latin typeface="Arial"/>
                <a:cs typeface="Arial"/>
              </a:rPr>
              <a:t>Vak: </a:t>
            </a:r>
            <a:r>
              <a:rPr dirty="0" sz="1200" spc="170" b="1">
                <a:solidFill>
                  <a:srgbClr val="1F1F1F"/>
                </a:solidFill>
                <a:latin typeface="Arial"/>
                <a:cs typeface="Arial"/>
              </a:rPr>
              <a:t>Eng</a:t>
            </a:r>
            <a:r>
              <a:rPr dirty="0" sz="1200" spc="-204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200" spc="110" b="1">
                <a:solidFill>
                  <a:srgbClr val="1F1F1F"/>
                </a:solidFill>
                <a:latin typeface="Arial"/>
                <a:cs typeface="Arial"/>
              </a:rPr>
              <a:t>ls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ts val="1115"/>
              </a:lnSpc>
            </a:pPr>
            <a:r>
              <a:rPr dirty="0" sz="950" spc="70" b="1">
                <a:solidFill>
                  <a:srgbClr val="1F1F1F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994"/>
              </a:lnSpc>
            </a:pPr>
            <a:r>
              <a:rPr dirty="0" sz="850" spc="-20">
                <a:solidFill>
                  <a:srgbClr val="1F1F1F"/>
                </a:solidFill>
                <a:latin typeface="Arial"/>
                <a:cs typeface="Arial"/>
              </a:rPr>
              <a:t>Schrijfvaardigheid: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75424" y="0"/>
            <a:ext cx="146685" cy="8115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150" spc="-195">
                <a:solidFill>
                  <a:srgbClr val="CDCDCD"/>
                </a:solidFill>
                <a:latin typeface="Arial"/>
                <a:cs typeface="Arial"/>
              </a:rPr>
              <a:t>l</a:t>
            </a:r>
            <a:endParaRPr sz="51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4885" y="1154236"/>
            <a:ext cx="5277485" cy="728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z="850" spc="-30">
                <a:solidFill>
                  <a:srgbClr val="1F1F1F"/>
                </a:solidFill>
                <a:latin typeface="Arial"/>
                <a:cs typeface="Arial"/>
              </a:rPr>
              <a:t>Schrijven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van </a:t>
            </a:r>
            <a:r>
              <a:rPr dirty="0" sz="850" spc="-25">
                <a:solidFill>
                  <a:srgbClr val="1F1F1F"/>
                </a:solidFill>
                <a:latin typeface="Arial"/>
                <a:cs typeface="Arial"/>
              </a:rPr>
              <a:t>een </a:t>
            </a:r>
            <a:r>
              <a:rPr dirty="0" sz="850" spc="-20">
                <a:solidFill>
                  <a:srgbClr val="1F1F1F"/>
                </a:solidFill>
                <a:latin typeface="Arial"/>
                <a:cs typeface="Arial"/>
              </a:rPr>
              <a:t>inforrrele </a:t>
            </a:r>
            <a:r>
              <a:rPr dirty="0" sz="850" spc="-10">
                <a:solidFill>
                  <a:srgbClr val="1F1F1F"/>
                </a:solidFill>
                <a:latin typeface="Arial"/>
                <a:cs typeface="Arial"/>
              </a:rPr>
              <a:t>rrail, </a:t>
            </a:r>
            <a:r>
              <a:rPr dirty="0" sz="850" spc="-40">
                <a:solidFill>
                  <a:srgbClr val="1F1F1F"/>
                </a:solidFill>
                <a:latin typeface="Arial"/>
                <a:cs typeface="Arial"/>
              </a:rPr>
              <a:t>sms,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brief, </a:t>
            </a:r>
            <a:r>
              <a:rPr dirty="0" sz="850" spc="-15">
                <a:solidFill>
                  <a:srgbClr val="1F1F1F"/>
                </a:solidFill>
                <a:latin typeface="Arial"/>
                <a:cs typeface="Arial"/>
              </a:rPr>
              <a:t>forrrulier </a:t>
            </a:r>
            <a:r>
              <a:rPr dirty="0" sz="950" spc="25">
                <a:solidFill>
                  <a:srgbClr val="1F1F1F"/>
                </a:solidFill>
                <a:latin typeface="Arial"/>
                <a:cs typeface="Arial"/>
              </a:rPr>
              <a:t>+ </a:t>
            </a:r>
            <a:r>
              <a:rPr dirty="0" sz="850" spc="-40">
                <a:solidFill>
                  <a:srgbClr val="1F1F1F"/>
                </a:solidFill>
                <a:latin typeface="Arial"/>
                <a:cs typeface="Arial"/>
              </a:rPr>
              <a:t>lezen </a:t>
            </a:r>
            <a:r>
              <a:rPr dirty="0" sz="850" spc="-10">
                <a:solidFill>
                  <a:srgbClr val="1F1F1F"/>
                </a:solidFill>
                <a:latin typeface="Arial"/>
                <a:cs typeface="Arial"/>
              </a:rPr>
              <a:t>van teksten en </a:t>
            </a:r>
            <a:r>
              <a:rPr dirty="0" sz="850" spc="-25">
                <a:solidFill>
                  <a:srgbClr val="1F1F1F"/>
                </a:solidFill>
                <a:latin typeface="Arial"/>
                <a:cs typeface="Arial"/>
              </a:rPr>
              <a:t>beantwoorden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van </a:t>
            </a:r>
            <a:r>
              <a:rPr dirty="0" sz="850" spc="-15">
                <a:solidFill>
                  <a:srgbClr val="1F1F1F"/>
                </a:solidFill>
                <a:latin typeface="Arial"/>
                <a:cs typeface="Arial"/>
              </a:rPr>
              <a:t>vragen</a:t>
            </a:r>
            <a:r>
              <a:rPr dirty="0" sz="850" spc="-10">
                <a:solidFill>
                  <a:srgbClr val="1F1F1F"/>
                </a:solidFill>
                <a:latin typeface="Arial"/>
                <a:cs typeface="Arial"/>
              </a:rPr>
              <a:t> daarover</a:t>
            </a:r>
            <a:r>
              <a:rPr dirty="0" sz="850" spc="-10">
                <a:solidFill>
                  <a:srgbClr val="494949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12700" marR="4262755" indent="1270">
              <a:lnSpc>
                <a:spcPts val="2210"/>
              </a:lnSpc>
              <a:spcBef>
                <a:spcPts val="229"/>
              </a:spcBef>
            </a:pPr>
            <a:r>
              <a:rPr dirty="0" sz="950" spc="35" b="1">
                <a:solidFill>
                  <a:srgbClr val="1F1F1F"/>
                </a:solidFill>
                <a:latin typeface="Arial"/>
                <a:cs typeface="Arial"/>
              </a:rPr>
              <a:t>Schoolexamens  </a:t>
            </a:r>
            <a:r>
              <a:rPr dirty="0" sz="950" spc="45" b="1">
                <a:solidFill>
                  <a:srgbClr val="1F1F1F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1775" y="4013470"/>
            <a:ext cx="1136015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F1F1F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6830" marR="5080">
              <a:lnSpc>
                <a:spcPct val="88300"/>
              </a:lnSpc>
              <a:spcBef>
                <a:spcPts val="880"/>
              </a:spcBef>
            </a:pPr>
            <a:r>
              <a:rPr dirty="0" sz="850" spc="-30">
                <a:solidFill>
                  <a:srgbClr val="1F1F1F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50" spc="-35">
                <a:solidFill>
                  <a:srgbClr val="1F1F1F"/>
                </a:solidFill>
                <a:latin typeface="Arial"/>
                <a:cs typeface="Arial"/>
              </a:rPr>
              <a:t>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14535" y="4255044"/>
            <a:ext cx="632460" cy="27114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910"/>
              </a:lnSpc>
              <a:spcBef>
                <a:spcPts val="220"/>
              </a:spcBef>
            </a:pPr>
            <a:r>
              <a:rPr dirty="0" sz="850" spc="-20">
                <a:solidFill>
                  <a:srgbClr val="1F1F1F"/>
                </a:solidFill>
                <a:latin typeface="Arial"/>
                <a:cs typeface="Arial"/>
              </a:rPr>
              <a:t>S=Schriftelijk  </a:t>
            </a:r>
            <a:r>
              <a:rPr dirty="0" sz="850" spc="-35">
                <a:solidFill>
                  <a:srgbClr val="1F1F1F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2205"/>
            <a:ext cx="0" cy="4797425"/>
          </a:xfrm>
          <a:custGeom>
            <a:avLst/>
            <a:gdLst/>
            <a:ahLst/>
            <a:cxnLst/>
            <a:rect l="l" t="t" r="r" b="b"/>
            <a:pathLst>
              <a:path w="0" h="4797425">
                <a:moveTo>
                  <a:pt x="0" y="4796922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0868" y="1684415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35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0868" y="2996551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47938" y="136382"/>
            <a:ext cx="4889500" cy="137795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9685">
              <a:lnSpc>
                <a:spcPct val="100000"/>
              </a:lnSpc>
              <a:spcBef>
                <a:spcPts val="430"/>
              </a:spcBef>
            </a:pP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D1D1D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D1D1D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1450" spc="35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D1D1D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85"/>
              </a:spcBef>
              <a:tabLst>
                <a:tab pos="3663315" algn="l"/>
              </a:tabLst>
            </a:pPr>
            <a:r>
              <a:rPr dirty="0" sz="1250" spc="55" b="1">
                <a:solidFill>
                  <a:srgbClr val="1D1D1D"/>
                </a:solidFill>
                <a:latin typeface="Arial"/>
                <a:cs typeface="Arial"/>
              </a:rPr>
              <a:t>Studie:CK4	</a:t>
            </a:r>
            <a:r>
              <a:rPr dirty="0" sz="1250" spc="75" b="1">
                <a:solidFill>
                  <a:srgbClr val="1D1D1D"/>
                </a:solidFill>
                <a:latin typeface="Arial"/>
                <a:cs typeface="Arial"/>
              </a:rPr>
              <a:t>Vak:</a:t>
            </a:r>
            <a:r>
              <a:rPr dirty="0" sz="1250" spc="-17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60" b="1">
                <a:solidFill>
                  <a:srgbClr val="1D1D1D"/>
                </a:solidFill>
                <a:latin typeface="Arial"/>
                <a:cs typeface="Arial"/>
              </a:rPr>
              <a:t>economie</a:t>
            </a:r>
            <a:endParaRPr sz="1250">
              <a:latin typeface="Arial"/>
              <a:cs typeface="Arial"/>
            </a:endParaRPr>
          </a:p>
          <a:p>
            <a:pPr marL="12700" marR="3884295">
              <a:lnSpc>
                <a:spcPct val="191800"/>
              </a:lnSpc>
              <a:spcBef>
                <a:spcPts val="229"/>
              </a:spcBef>
            </a:pPr>
            <a:r>
              <a:rPr dirty="0" sz="950" spc="70" b="1">
                <a:solidFill>
                  <a:srgbClr val="1D1D1D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D1D1D"/>
                </a:solidFill>
                <a:latin typeface="Arial"/>
                <a:cs typeface="Arial"/>
              </a:rPr>
              <a:t>Schoolexamens  </a:t>
            </a:r>
            <a:r>
              <a:rPr dirty="0" sz="950" spc="50" b="1">
                <a:solidFill>
                  <a:srgbClr val="1D1D1D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48240" y="10228217"/>
            <a:ext cx="179070" cy="220979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595"/>
              </a:spcBef>
            </a:pPr>
            <a:r>
              <a:rPr dirty="0" sz="850" spc="-10">
                <a:solidFill>
                  <a:srgbClr val="1C1C1C"/>
                </a:solidFill>
                <a:latin typeface="Arial"/>
                <a:cs typeface="Arial"/>
              </a:rPr>
              <a:t>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0046" y="1517869"/>
            <a:ext cx="110934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3390" algn="l"/>
              </a:tabLst>
            </a:pPr>
            <a:r>
              <a:rPr dirty="0" sz="850" spc="-40">
                <a:solidFill>
                  <a:srgbClr val="1D1D1D"/>
                </a:solidFill>
                <a:latin typeface="Arial"/>
                <a:cs typeface="Arial"/>
              </a:rPr>
              <a:t>SE	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omschrijving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7426" y="1647555"/>
            <a:ext cx="224154" cy="132842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50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501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502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503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504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505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850" spc="40">
                <a:solidFill>
                  <a:srgbClr val="1D1D1D"/>
                </a:solidFill>
                <a:latin typeface="Arial"/>
                <a:cs typeface="Arial"/>
              </a:rPr>
              <a:t>506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507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50" spc="5">
                <a:solidFill>
                  <a:srgbClr val="1D1D1D"/>
                </a:solidFill>
                <a:latin typeface="Arial"/>
                <a:cs typeface="Arial"/>
              </a:rPr>
              <a:t>508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5882" y="1647555"/>
            <a:ext cx="1577340" cy="132842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50"/>
              </a:spcBef>
            </a:pP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Hfst 1,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2 </a:t>
            </a:r>
            <a:r>
              <a:rPr dirty="0" sz="850" spc="5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850" spc="-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4"/>
              </a:spcBef>
            </a:pP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Hfst 2: </a:t>
            </a: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Geld </a:t>
            </a:r>
            <a:r>
              <a:rPr dirty="0" sz="850" spc="45">
                <a:solidFill>
                  <a:srgbClr val="1D1D1D"/>
                </a:solidFill>
                <a:latin typeface="Arial"/>
                <a:cs typeface="Arial"/>
              </a:rPr>
              <a:t>moet</a:t>
            </a:r>
            <a:r>
              <a:rPr dirty="0" sz="8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rollen!</a:t>
            </a:r>
            <a:endParaRPr sz="850">
              <a:latin typeface="Arial"/>
              <a:cs typeface="Arial"/>
            </a:endParaRPr>
          </a:p>
          <a:p>
            <a:pPr marL="12700" marR="28575" indent="2540">
              <a:lnSpc>
                <a:spcPts val="1300"/>
              </a:lnSpc>
              <a:spcBef>
                <a:spcPts val="65"/>
              </a:spcBef>
            </a:pP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Hfst 3: </a:t>
            </a:r>
            <a:r>
              <a:rPr dirty="0" sz="850" spc="-30">
                <a:solidFill>
                  <a:srgbClr val="1D1D1D"/>
                </a:solidFill>
                <a:latin typeface="Arial"/>
                <a:cs typeface="Arial"/>
              </a:rPr>
              <a:t>We </a:t>
            </a: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gaan 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voor </a:t>
            </a: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de </a:t>
            </a:r>
            <a:r>
              <a:rPr dirty="0" sz="850" spc="10">
                <a:solidFill>
                  <a:srgbClr val="1D1D1D"/>
                </a:solidFill>
                <a:latin typeface="Arial"/>
                <a:cs typeface="Arial"/>
              </a:rPr>
              <a:t>winst 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Hfst 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4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8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7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60"/>
              </a:spcBef>
            </a:pP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Hfst 4: </a:t>
            </a:r>
            <a:r>
              <a:rPr dirty="0" sz="850" spc="-10">
                <a:solidFill>
                  <a:srgbClr val="1D1D1D"/>
                </a:solidFill>
                <a:latin typeface="Arial"/>
                <a:cs typeface="Arial"/>
              </a:rPr>
              <a:t>Aan het </a:t>
            </a:r>
            <a:r>
              <a:rPr dirty="0" sz="850">
                <a:solidFill>
                  <a:srgbClr val="1D1D1D"/>
                </a:solidFill>
                <a:latin typeface="Arial"/>
                <a:cs typeface="Arial"/>
              </a:rPr>
              <a:t>werk</a:t>
            </a:r>
            <a:r>
              <a:rPr dirty="0" sz="850" spc="-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3A3A3A"/>
                </a:solidFill>
                <a:latin typeface="Arial"/>
                <a:cs typeface="Arial"/>
              </a:rPr>
              <a:t>!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75"/>
              </a:spcBef>
            </a:pP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Hfst </a:t>
            </a: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5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850" spc="1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6</a:t>
            </a:r>
            <a:endParaRPr sz="850">
              <a:latin typeface="Arial"/>
              <a:cs typeface="Arial"/>
            </a:endParaRPr>
          </a:p>
          <a:p>
            <a:pPr marL="15240" marR="5080">
              <a:lnSpc>
                <a:spcPts val="1300"/>
              </a:lnSpc>
              <a:spcBef>
                <a:spcPts val="65"/>
              </a:spcBef>
            </a:pP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Hfst 5: </a:t>
            </a:r>
            <a:r>
              <a:rPr dirty="0" sz="850" spc="5">
                <a:solidFill>
                  <a:srgbClr val="1D1D1D"/>
                </a:solidFill>
                <a:latin typeface="Arial"/>
                <a:cs typeface="Arial"/>
              </a:rPr>
              <a:t>Nederland handelsland  </a:t>
            </a: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Hfst 6: Welvaart</a:t>
            </a:r>
            <a:r>
              <a:rPr dirty="0" sz="850" spc="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wereldwijd?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00724" y="1514817"/>
            <a:ext cx="887094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5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r>
              <a:rPr dirty="0" sz="850" spc="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type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83456" y="1656967"/>
            <a:ext cx="723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15">
                <a:solidFill>
                  <a:srgbClr val="1D1D1D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13318" y="1782331"/>
            <a:ext cx="129539" cy="4419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</a:pPr>
            <a:r>
              <a:rPr dirty="0" sz="1650" spc="-10">
                <a:solidFill>
                  <a:srgbClr val="1D1D1D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639"/>
              </a:lnSpc>
            </a:pPr>
            <a:r>
              <a:rPr dirty="0" sz="1650" spc="20">
                <a:solidFill>
                  <a:srgbClr val="1D1D1D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77350" y="2148253"/>
            <a:ext cx="74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0">
                <a:solidFill>
                  <a:srgbClr val="1D1D1D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13318" y="2273619"/>
            <a:ext cx="129539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50" spc="20">
                <a:solidFill>
                  <a:srgbClr val="1D1D1D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80403" y="2471711"/>
            <a:ext cx="74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0">
                <a:solidFill>
                  <a:srgbClr val="1D1D1D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13318" y="2597075"/>
            <a:ext cx="125730" cy="4419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</a:pPr>
            <a:r>
              <a:rPr dirty="0" sz="1650" spc="-10">
                <a:solidFill>
                  <a:srgbClr val="1D1D1D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639"/>
              </a:lnSpc>
            </a:pPr>
            <a:r>
              <a:rPr dirty="0" sz="1650" spc="-10">
                <a:solidFill>
                  <a:srgbClr val="1D1D1D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32087" y="1517869"/>
            <a:ext cx="1551305" cy="146875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5875" marR="5080" indent="327660">
              <a:lnSpc>
                <a:spcPct val="89700"/>
              </a:lnSpc>
              <a:spcBef>
                <a:spcPts val="204"/>
              </a:spcBef>
              <a:tabLst>
                <a:tab pos="337185" algn="l"/>
                <a:tab pos="996950" algn="l"/>
              </a:tabLst>
            </a:pPr>
            <a:r>
              <a:rPr dirty="0" sz="850" spc="45">
                <a:solidFill>
                  <a:srgbClr val="1D1D1D"/>
                </a:solidFill>
                <a:latin typeface="Arial"/>
                <a:cs typeface="Arial"/>
              </a:rPr>
              <a:t>vorm </a:t>
            </a:r>
            <a:r>
              <a:rPr dirty="0" sz="850" spc="5">
                <a:solidFill>
                  <a:srgbClr val="1D1D1D"/>
                </a:solidFill>
                <a:latin typeface="Arial"/>
                <a:cs typeface="Arial"/>
              </a:rPr>
              <a:t>weging </a:t>
            </a: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moment  </a:t>
            </a:r>
            <a:r>
              <a:rPr dirty="0" sz="850" spc="15">
                <a:solidFill>
                  <a:srgbClr val="3A3A3A"/>
                </a:solidFill>
                <a:latin typeface="Arial"/>
                <a:cs typeface="Arial"/>
              </a:rPr>
              <a:t>T	</a:t>
            </a:r>
            <a:r>
              <a:rPr dirty="0" sz="1250" spc="15">
                <a:solidFill>
                  <a:srgbClr val="3A3A3A"/>
                </a:solidFill>
                <a:latin typeface="Times New Roman"/>
                <a:cs typeface="Times New Roman"/>
              </a:rPr>
              <a:t>s	</a:t>
            </a:r>
            <a:r>
              <a:rPr dirty="0" sz="850" spc="-5">
                <a:solidFill>
                  <a:srgbClr val="3A3A3A"/>
                </a:solidFill>
                <a:latin typeface="Arial"/>
                <a:cs typeface="Arial"/>
              </a:rPr>
              <a:t>5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1275"/>
              </a:lnSpc>
              <a:tabLst>
                <a:tab pos="337185" algn="l"/>
                <a:tab pos="996315" algn="l"/>
              </a:tabLst>
            </a:pPr>
            <a:r>
              <a:rPr dirty="0" sz="850" spc="-5">
                <a:solidFill>
                  <a:srgbClr val="3A3A3A"/>
                </a:solidFill>
                <a:latin typeface="Times New Roman"/>
                <a:cs typeface="Times New Roman"/>
              </a:rPr>
              <a:t>T	</a:t>
            </a:r>
            <a:r>
              <a:rPr dirty="0" sz="1250" spc="-5">
                <a:solidFill>
                  <a:srgbClr val="3A3A3A"/>
                </a:solidFill>
                <a:latin typeface="Times New Roman"/>
                <a:cs typeface="Times New Roman"/>
              </a:rPr>
              <a:t>s	</a:t>
            </a:r>
            <a:r>
              <a:rPr dirty="0" sz="850" spc="-5">
                <a:solidFill>
                  <a:srgbClr val="3A3A3A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13335">
              <a:lnSpc>
                <a:spcPts val="960"/>
              </a:lnSpc>
              <a:spcBef>
                <a:spcPts val="175"/>
              </a:spcBef>
              <a:tabLst>
                <a:tab pos="339725" algn="l"/>
                <a:tab pos="999490" algn="l"/>
              </a:tabLst>
            </a:pPr>
            <a:r>
              <a:rPr dirty="0" sz="850" spc="40">
                <a:solidFill>
                  <a:srgbClr val="3A3A3A"/>
                </a:solidFill>
                <a:latin typeface="Arial"/>
                <a:cs typeface="Arial"/>
              </a:rPr>
              <a:t>T	</a:t>
            </a:r>
            <a:r>
              <a:rPr dirty="0" sz="850" spc="15">
                <a:solidFill>
                  <a:srgbClr val="3A3A3A"/>
                </a:solidFill>
                <a:latin typeface="Arial"/>
                <a:cs typeface="Arial"/>
              </a:rPr>
              <a:t>D	</a:t>
            </a:r>
            <a:r>
              <a:rPr dirty="0" sz="850" spc="10">
                <a:solidFill>
                  <a:srgbClr val="3A3A3A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13335">
              <a:lnSpc>
                <a:spcPts val="1440"/>
              </a:lnSpc>
              <a:tabLst>
                <a:tab pos="337185" algn="l"/>
                <a:tab pos="996950" algn="l"/>
              </a:tabLst>
            </a:pPr>
            <a:r>
              <a:rPr dirty="0" sz="850" spc="40">
                <a:solidFill>
                  <a:srgbClr val="3A3A3A"/>
                </a:solidFill>
                <a:latin typeface="Arial"/>
                <a:cs typeface="Arial"/>
              </a:rPr>
              <a:t>T	</a:t>
            </a:r>
            <a:r>
              <a:rPr dirty="0" sz="1250" spc="35">
                <a:solidFill>
                  <a:srgbClr val="3A3A3A"/>
                </a:solidFill>
                <a:latin typeface="Times New Roman"/>
                <a:cs typeface="Times New Roman"/>
              </a:rPr>
              <a:t>s	</a:t>
            </a:r>
            <a:r>
              <a:rPr dirty="0" sz="850" spc="-5">
                <a:solidFill>
                  <a:srgbClr val="3A3A3A"/>
                </a:solidFill>
                <a:latin typeface="Arial"/>
                <a:cs typeface="Arial"/>
              </a:rPr>
              <a:t>5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960"/>
              </a:lnSpc>
              <a:spcBef>
                <a:spcPts val="170"/>
              </a:spcBef>
              <a:tabLst>
                <a:tab pos="339725" algn="l"/>
                <a:tab pos="999490" algn="l"/>
              </a:tabLst>
            </a:pPr>
            <a:r>
              <a:rPr dirty="0" sz="850" spc="10">
                <a:solidFill>
                  <a:srgbClr val="3A3A3A"/>
                </a:solidFill>
                <a:latin typeface="Times New Roman"/>
                <a:cs typeface="Times New Roman"/>
              </a:rPr>
              <a:t>T	</a:t>
            </a:r>
            <a:r>
              <a:rPr dirty="0" sz="850" spc="45">
                <a:solidFill>
                  <a:srgbClr val="3A3A3A"/>
                </a:solidFill>
                <a:latin typeface="Arial"/>
                <a:cs typeface="Arial"/>
              </a:rPr>
              <a:t>D	</a:t>
            </a:r>
            <a:r>
              <a:rPr dirty="0" sz="850" spc="30">
                <a:solidFill>
                  <a:srgbClr val="3A3A3A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15875">
              <a:lnSpc>
                <a:spcPts val="1325"/>
              </a:lnSpc>
              <a:tabLst>
                <a:tab pos="337185" algn="l"/>
                <a:tab pos="1000125" algn="l"/>
              </a:tabLst>
            </a:pPr>
            <a:r>
              <a:rPr dirty="0" sz="850" spc="40">
                <a:solidFill>
                  <a:srgbClr val="3A3A3A"/>
                </a:solidFill>
                <a:latin typeface="Arial"/>
                <a:cs typeface="Arial"/>
              </a:rPr>
              <a:t>T	</a:t>
            </a:r>
            <a:r>
              <a:rPr dirty="0" sz="1250" spc="35">
                <a:solidFill>
                  <a:srgbClr val="3A3A3A"/>
                </a:solidFill>
                <a:latin typeface="Times New Roman"/>
                <a:cs typeface="Times New Roman"/>
              </a:rPr>
              <a:t>s	</a:t>
            </a:r>
            <a:r>
              <a:rPr dirty="0" sz="850" spc="-5">
                <a:solidFill>
                  <a:srgbClr val="3A3A3A"/>
                </a:solidFill>
                <a:latin typeface="Arial"/>
                <a:cs typeface="Arial"/>
              </a:rPr>
              <a:t>5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ts val="1285"/>
              </a:lnSpc>
              <a:tabLst>
                <a:tab pos="340360" algn="l"/>
                <a:tab pos="999490" algn="l"/>
              </a:tabLst>
            </a:pPr>
            <a:r>
              <a:rPr dirty="0" sz="850" spc="40">
                <a:solidFill>
                  <a:srgbClr val="3A3A3A"/>
                </a:solidFill>
                <a:latin typeface="Arial"/>
                <a:cs typeface="Arial"/>
              </a:rPr>
              <a:t>T	</a:t>
            </a:r>
            <a:r>
              <a:rPr dirty="0" sz="1250" spc="35">
                <a:solidFill>
                  <a:srgbClr val="3A3A3A"/>
                </a:solidFill>
                <a:latin typeface="Times New Roman"/>
                <a:cs typeface="Times New Roman"/>
              </a:rPr>
              <a:t>s	</a:t>
            </a:r>
            <a:r>
              <a:rPr dirty="0" sz="850" spc="30">
                <a:solidFill>
                  <a:srgbClr val="3A3A3A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15875">
              <a:lnSpc>
                <a:spcPts val="1400"/>
              </a:lnSpc>
              <a:tabLst>
                <a:tab pos="337185" algn="l"/>
                <a:tab pos="999490" algn="l"/>
              </a:tabLst>
            </a:pPr>
            <a:r>
              <a:rPr dirty="0" sz="850" spc="40">
                <a:solidFill>
                  <a:srgbClr val="3A3A3A"/>
                </a:solidFill>
                <a:latin typeface="Arial"/>
                <a:cs typeface="Arial"/>
              </a:rPr>
              <a:t>T	</a:t>
            </a:r>
            <a:r>
              <a:rPr dirty="0" sz="1250" spc="35">
                <a:solidFill>
                  <a:srgbClr val="3A3A3A"/>
                </a:solidFill>
                <a:latin typeface="Times New Roman"/>
                <a:cs typeface="Times New Roman"/>
              </a:rPr>
              <a:t>s	</a:t>
            </a:r>
            <a:r>
              <a:rPr dirty="0" sz="850" spc="30">
                <a:solidFill>
                  <a:srgbClr val="3A3A3A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36782" y="1485827"/>
            <a:ext cx="664845" cy="150622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duur</a:t>
            </a:r>
            <a:endParaRPr sz="8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25"/>
              </a:spcBef>
            </a:pP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100</a:t>
            </a:r>
            <a:r>
              <a:rPr dirty="0" sz="850" spc="-4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280"/>
              </a:spcBef>
            </a:pPr>
            <a:r>
              <a:rPr dirty="0" sz="850" spc="25">
                <a:solidFill>
                  <a:srgbClr val="3A3A3A"/>
                </a:solidFill>
                <a:latin typeface="Arial"/>
                <a:cs typeface="Arial"/>
              </a:rPr>
              <a:t>50 m</a:t>
            </a:r>
            <a:r>
              <a:rPr dirty="0" sz="850" spc="25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dirty="0" sz="850" spc="25">
                <a:solidFill>
                  <a:srgbClr val="3A3A3A"/>
                </a:solidFill>
                <a:latin typeface="Arial"/>
                <a:cs typeface="Arial"/>
              </a:rPr>
              <a:t>nuten</a:t>
            </a:r>
            <a:r>
              <a:rPr dirty="0" sz="850" spc="-55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z="850" spc="-55">
                <a:solidFill>
                  <a:srgbClr val="646464"/>
                </a:solidFill>
                <a:latin typeface="Arial"/>
                <a:cs typeface="Arial"/>
              </a:rPr>
              <a:t>;</a:t>
            </a:r>
            <a:endParaRPr sz="850">
              <a:latin typeface="Arial"/>
              <a:cs typeface="Arial"/>
            </a:endParaRPr>
          </a:p>
          <a:p>
            <a:pPr marL="17780" marR="11430">
              <a:lnSpc>
                <a:spcPct val="122400"/>
              </a:lnSpc>
              <a:spcBef>
                <a:spcPts val="25"/>
              </a:spcBef>
            </a:pPr>
            <a:r>
              <a:rPr dirty="0" sz="850" spc="10">
                <a:solidFill>
                  <a:srgbClr val="1D1D1D"/>
                </a:solidFill>
                <a:latin typeface="Arial"/>
                <a:cs typeface="Arial"/>
              </a:rPr>
              <a:t>50 </a:t>
            </a: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m</a:t>
            </a:r>
            <a:r>
              <a:rPr dirty="0" sz="850" spc="15">
                <a:solidFill>
                  <a:srgbClr val="3A3A3A"/>
                </a:solidFill>
                <a:latin typeface="Arial"/>
                <a:cs typeface="Arial"/>
              </a:rPr>
              <a:t>i</a:t>
            </a: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nuten </a:t>
            </a:r>
            <a:r>
              <a:rPr dirty="0" sz="850" spc="15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900" spc="-30">
                <a:solidFill>
                  <a:srgbClr val="545454"/>
                </a:solidFill>
                <a:latin typeface="Times New Roman"/>
                <a:cs typeface="Times New Roman"/>
              </a:rPr>
              <a:t>lOÖ </a:t>
            </a:r>
            <a:r>
              <a:rPr dirty="0" sz="850" spc="55">
                <a:solidFill>
                  <a:srgbClr val="545454"/>
                </a:solidFill>
                <a:latin typeface="Arial"/>
                <a:cs typeface="Arial"/>
              </a:rPr>
              <a:t>minui:é </a:t>
            </a:r>
            <a:r>
              <a:rPr dirty="0" sz="8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50</a:t>
            </a: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75"/>
              </a:spcBef>
            </a:pP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100</a:t>
            </a:r>
            <a:r>
              <a:rPr dirty="0" sz="850" spc="-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54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50</a:t>
            </a:r>
            <a:r>
              <a:rPr dirty="0" sz="850" spc="-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7780">
              <a:lnSpc>
                <a:spcPts val="1005"/>
              </a:lnSpc>
              <a:spcBef>
                <a:spcPts val="280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50</a:t>
            </a:r>
            <a:r>
              <a:rPr dirty="0" sz="850" spc="-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m</a:t>
            </a:r>
            <a:r>
              <a:rPr dirty="0" sz="850" spc="30">
                <a:solidFill>
                  <a:srgbClr val="3A3A3A"/>
                </a:solidFill>
                <a:latin typeface="Arial"/>
                <a:cs typeface="Arial"/>
              </a:rPr>
              <a:t>i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nuten</a:t>
            </a:r>
            <a:endParaRPr sz="850">
              <a:latin typeface="Arial"/>
              <a:cs typeface="Arial"/>
            </a:endParaRPr>
          </a:p>
          <a:p>
            <a:pPr algn="r" marR="25400">
              <a:lnSpc>
                <a:spcPts val="165"/>
              </a:lnSpc>
            </a:pPr>
            <a:r>
              <a:rPr dirty="0" sz="150" spc="-50">
                <a:solidFill>
                  <a:srgbClr val="3A3A3A"/>
                </a:solidFill>
                <a:latin typeface="Arial"/>
                <a:cs typeface="Arial"/>
              </a:rPr>
              <a:t>1</a:t>
            </a:r>
            <a:endParaRPr sz="1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4828" y="3152953"/>
            <a:ext cx="1139190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88300"/>
              </a:lnSpc>
              <a:spcBef>
                <a:spcPts val="880"/>
              </a:spcBef>
            </a:pPr>
            <a:r>
              <a:rPr dirty="0" sz="850" spc="-30">
                <a:solidFill>
                  <a:srgbClr val="1D1D1D"/>
                </a:solidFill>
                <a:latin typeface="Arial"/>
                <a:cs typeface="Arial"/>
              </a:rPr>
              <a:t>PO=Praktischeopdracht  </a:t>
            </a:r>
            <a:r>
              <a:rPr dirty="0" sz="850" spc="-35">
                <a:solidFill>
                  <a:srgbClr val="1D1D1D"/>
                </a:solidFill>
                <a:latin typeface="Arial"/>
                <a:cs typeface="Arial"/>
              </a:rPr>
              <a:t>HD=Handelingsdeel  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14535" y="3397580"/>
            <a:ext cx="632460" cy="26860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 marR="5080">
              <a:lnSpc>
                <a:spcPts val="890"/>
              </a:lnSpc>
              <a:spcBef>
                <a:spcPts val="235"/>
              </a:spcBef>
            </a:pPr>
            <a:r>
              <a:rPr dirty="0" sz="850" spc="-20">
                <a:solidFill>
                  <a:srgbClr val="1D1D1D"/>
                </a:solidFill>
                <a:latin typeface="Arial"/>
                <a:cs typeface="Arial"/>
              </a:rPr>
              <a:t>S=Schriftelijk  </a:t>
            </a:r>
            <a:r>
              <a:rPr dirty="0" sz="850" spc="-35">
                <a:solidFill>
                  <a:srgbClr val="1D1D1D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1696621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98867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" y="12205"/>
            <a:ext cx="0" cy="964565"/>
          </a:xfrm>
          <a:custGeom>
            <a:avLst/>
            <a:gdLst/>
            <a:ahLst/>
            <a:cxnLst/>
            <a:rect l="l" t="t" r="r" b="b"/>
            <a:pathLst>
              <a:path w="0" h="964565">
                <a:moveTo>
                  <a:pt x="0" y="96426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656" y="1690518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6444" y="3167433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39326" y="135895"/>
            <a:ext cx="6091555" cy="82613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459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33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309"/>
              </a:spcBef>
              <a:tabLst>
                <a:tab pos="3659504" algn="l"/>
              </a:tabLst>
            </a:pPr>
            <a:r>
              <a:rPr dirty="0" sz="1250" spc="55" b="1">
                <a:solidFill>
                  <a:srgbClr val="1C1C1C"/>
                </a:solidFill>
                <a:latin typeface="Arial"/>
                <a:cs typeface="Arial"/>
              </a:rPr>
              <a:t>Studie:CK4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 </a:t>
            </a:r>
            <a:r>
              <a:rPr dirty="0" sz="1250" spc="95" b="1">
                <a:solidFill>
                  <a:srgbClr val="1C1C1C"/>
                </a:solidFill>
                <a:latin typeface="Arial"/>
                <a:cs typeface="Arial"/>
              </a:rPr>
              <a:t>natuur- </a:t>
            </a: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1250" spc="55" b="1">
                <a:solidFill>
                  <a:srgbClr val="1C1C1C"/>
                </a:solidFill>
                <a:latin typeface="Arial"/>
                <a:cs typeface="Arial"/>
              </a:rPr>
              <a:t>scheikunde</a:t>
            </a:r>
            <a:r>
              <a:rPr dirty="0" sz="1250" spc="-6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30" b="1">
                <a:solidFill>
                  <a:srgbClr val="1C1C1C"/>
                </a:solidFill>
                <a:latin typeface="Arial"/>
                <a:cs typeface="Arial"/>
              </a:rPr>
              <a:t>I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48240" y="10228217"/>
            <a:ext cx="179070" cy="220979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595"/>
              </a:spcBef>
            </a:pPr>
            <a:r>
              <a:rPr dirty="0" sz="850" spc="-10">
                <a:solidFill>
                  <a:srgbClr val="1C1C1C"/>
                </a:solidFill>
                <a:latin typeface="Arial"/>
                <a:cs typeface="Arial"/>
              </a:rPr>
              <a:t>5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889147" y="0"/>
            <a:ext cx="508000" cy="6743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250" spc="-470" b="0">
                <a:solidFill>
                  <a:srgbClr val="CFCFCF"/>
                </a:solidFill>
                <a:latin typeface="Times New Roman"/>
                <a:cs typeface="Times New Roman"/>
              </a:rPr>
              <a:t>---]</a:t>
            </a:r>
            <a:endParaRPr sz="42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0261" y="1068794"/>
            <a:ext cx="100838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8779" y="1297225"/>
            <a:ext cx="1132840" cy="377825"/>
          </a:xfrm>
          <a:prstGeom prst="rect">
            <a:avLst/>
          </a:prstGeom>
        </p:spPr>
        <p:txBody>
          <a:bodyPr wrap="square" lIns="0" tIns="5905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  <a:p>
            <a:pPr marL="34925">
              <a:lnSpc>
                <a:spcPct val="100000"/>
              </a:lnSpc>
              <a:spcBef>
                <a:spcPts val="305"/>
              </a:spcBef>
              <a:tabLst>
                <a:tab pos="469265" algn="l"/>
              </a:tabLst>
            </a:pPr>
            <a:r>
              <a:rPr dirty="0" sz="800" spc="-15">
                <a:solidFill>
                  <a:srgbClr val="1C1C1C"/>
                </a:solidFill>
                <a:latin typeface="Arial"/>
                <a:cs typeface="Arial"/>
              </a:rPr>
              <a:t>SE	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omschrijving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5481" y="1649338"/>
            <a:ext cx="227329" cy="149034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409"/>
              </a:spcBef>
            </a:pP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501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502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503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35"/>
              </a:spcBef>
            </a:pPr>
            <a:r>
              <a:rPr dirty="0" sz="800" spc="70">
                <a:solidFill>
                  <a:srgbClr val="1C1C1C"/>
                </a:solidFill>
                <a:latin typeface="Arial"/>
                <a:cs typeface="Arial"/>
              </a:rPr>
              <a:t>504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505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506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507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508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800" spc="55">
                <a:solidFill>
                  <a:srgbClr val="1C1C1C"/>
                </a:solidFill>
                <a:latin typeface="Arial"/>
                <a:cs typeface="Arial"/>
              </a:rPr>
              <a:t>509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1132" y="1649338"/>
            <a:ext cx="1645920" cy="149034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409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Hfst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7 en</a:t>
            </a:r>
            <a:r>
              <a:rPr dirty="0" sz="800" spc="11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Hfst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7:</a:t>
            </a:r>
            <a:r>
              <a:rPr dirty="0" sz="800" spc="17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Energie</a:t>
            </a:r>
            <a:endParaRPr sz="800">
              <a:latin typeface="Arial"/>
              <a:cs typeface="Arial"/>
            </a:endParaRPr>
          </a:p>
          <a:p>
            <a:pPr marL="15240" marR="5080">
              <a:lnSpc>
                <a:spcPts val="1300"/>
              </a:lnSpc>
              <a:spcBef>
                <a:spcPts val="75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Hfst 8: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Werken met elektriciteit  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Hfst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9 en</a:t>
            </a:r>
            <a:r>
              <a:rPr dirty="0" sz="800" spc="10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10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Hfst 9:</a:t>
            </a:r>
            <a:r>
              <a:rPr dirty="0" sz="800" spc="19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Geuid</a:t>
            </a:r>
            <a:endParaRPr sz="800">
              <a:latin typeface="Arial"/>
              <a:cs typeface="Arial"/>
            </a:endParaRPr>
          </a:p>
          <a:p>
            <a:pPr marL="12700" marR="164465">
              <a:lnSpc>
                <a:spcPct val="133500"/>
              </a:lnSpc>
              <a:spcBef>
                <a:spcPts val="15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Hfst 10: 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Veilig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bewegen  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Digitale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toetsing examenstof  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Hfst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11: Straling 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Examenpracticum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21727" y="1493713"/>
            <a:ext cx="669290" cy="164909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duur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315"/>
              </a:spcBef>
            </a:pPr>
            <a:r>
              <a:rPr dirty="0" sz="800" spc="20">
                <a:solidFill>
                  <a:srgbClr val="1C1C1C"/>
                </a:solidFill>
                <a:latin typeface="Arial"/>
                <a:cs typeface="Arial"/>
              </a:rPr>
              <a:t>100</a:t>
            </a:r>
            <a:r>
              <a:rPr dirty="0" sz="800" spc="7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55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315"/>
              </a:spcBef>
            </a:pPr>
            <a:r>
              <a:rPr dirty="0" sz="800" spc="40">
                <a:solidFill>
                  <a:srgbClr val="3B3B3B"/>
                </a:solidFill>
                <a:latin typeface="Arial"/>
                <a:cs typeface="Arial"/>
              </a:rPr>
              <a:t>50 </a:t>
            </a:r>
            <a:r>
              <a:rPr dirty="0" sz="800" spc="60">
                <a:solidFill>
                  <a:srgbClr val="3B3B3B"/>
                </a:solidFill>
                <a:latin typeface="Arial"/>
                <a:cs typeface="Arial"/>
              </a:rPr>
              <a:t>minuten</a:t>
            </a:r>
            <a:r>
              <a:rPr dirty="0" sz="800" spc="-7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3B3B3B"/>
                </a:solidFill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310"/>
              </a:spcBef>
            </a:pP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50</a:t>
            </a:r>
            <a:r>
              <a:rPr dirty="0" sz="800" spc="2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55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15"/>
              </a:spcBef>
            </a:pPr>
            <a:r>
              <a:rPr dirty="0" sz="800" spc="35">
                <a:solidFill>
                  <a:srgbClr val="3B3B3B"/>
                </a:solidFill>
                <a:latin typeface="Arial"/>
                <a:cs typeface="Arial"/>
              </a:rPr>
              <a:t>1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00 m</a:t>
            </a:r>
            <a:r>
              <a:rPr dirty="0" sz="800" spc="35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nute</a:t>
            </a:r>
            <a:r>
              <a:rPr dirty="0" sz="800" spc="-9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20">
                <a:solidFill>
                  <a:srgbClr val="3B3B3B"/>
                </a:solidFill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315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50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mi</a:t>
            </a:r>
            <a:r>
              <a:rPr dirty="0" sz="800" spc="50">
                <a:solidFill>
                  <a:srgbClr val="3B3B3B"/>
                </a:solidFill>
                <a:latin typeface="Arial"/>
                <a:cs typeface="Arial"/>
              </a:rPr>
              <a:t>n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u</a:t>
            </a:r>
            <a:r>
              <a:rPr dirty="0" sz="800" spc="5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en</a:t>
            </a:r>
            <a:endParaRPr sz="800">
              <a:latin typeface="Arial"/>
              <a:cs typeface="Arial"/>
            </a:endParaRPr>
          </a:p>
          <a:p>
            <a:pPr marL="17145" marR="18415">
              <a:lnSpc>
                <a:spcPct val="132700"/>
              </a:lnSpc>
              <a:spcBef>
                <a:spcPts val="25"/>
              </a:spcBef>
            </a:pPr>
            <a:r>
              <a:rPr dirty="0" sz="800" spc="-10">
                <a:solidFill>
                  <a:srgbClr val="1C1C1C"/>
                </a:solidFill>
                <a:latin typeface="Arial"/>
                <a:cs typeface="Arial"/>
              </a:rPr>
              <a:t>50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minu </a:t>
            </a:r>
            <a:r>
              <a:rPr dirty="0" sz="800" spc="-5">
                <a:solidFill>
                  <a:srgbClr val="3B3B3B"/>
                </a:solidFill>
                <a:latin typeface="Arial"/>
                <a:cs typeface="Arial"/>
              </a:rPr>
              <a:t>t </a:t>
            </a:r>
            <a:r>
              <a:rPr dirty="0" sz="800" spc="-10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800" spc="-1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3B3B3B"/>
                </a:solidFill>
                <a:latin typeface="Arial"/>
                <a:cs typeface="Arial"/>
              </a:rPr>
              <a:t>1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2</a:t>
            </a:r>
            <a:r>
              <a:rPr dirty="0" sz="800" spc="50">
                <a:solidFill>
                  <a:srgbClr val="3B3B3B"/>
                </a:solidFill>
                <a:latin typeface="Arial"/>
                <a:cs typeface="Arial"/>
              </a:rPr>
              <a:t>0</a:t>
            </a:r>
            <a:r>
              <a:rPr dirty="0" sz="800" spc="-1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m</a:t>
            </a:r>
            <a:r>
              <a:rPr dirty="0" sz="800" spc="35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n</a:t>
            </a:r>
            <a:r>
              <a:rPr dirty="0" sz="800" spc="35">
                <a:solidFill>
                  <a:srgbClr val="3B3B3B"/>
                </a:solidFill>
                <a:latin typeface="Arial"/>
                <a:cs typeface="Arial"/>
              </a:rPr>
              <a:t>uten</a:t>
            </a:r>
            <a:endParaRPr sz="800">
              <a:latin typeface="Arial"/>
              <a:cs typeface="Arial"/>
            </a:endParaRPr>
          </a:p>
          <a:p>
            <a:pPr marL="17145" marR="5080">
              <a:lnSpc>
                <a:spcPct val="132700"/>
              </a:lnSpc>
              <a:spcBef>
                <a:spcPts val="20"/>
              </a:spcBef>
            </a:pPr>
            <a:r>
              <a:rPr dirty="0" sz="800" spc="-25">
                <a:solidFill>
                  <a:srgbClr val="1C1C1C"/>
                </a:solidFill>
                <a:latin typeface="Arial"/>
                <a:cs typeface="Arial"/>
              </a:rPr>
              <a:t>50 </a:t>
            </a:r>
            <a:r>
              <a:rPr dirty="0" sz="800" spc="-20">
                <a:solidFill>
                  <a:srgbClr val="1C1C1C"/>
                </a:solidFill>
                <a:latin typeface="Arial"/>
                <a:cs typeface="Arial"/>
              </a:rPr>
              <a:t>minu </a:t>
            </a:r>
            <a:r>
              <a:rPr dirty="0" sz="800" spc="-10">
                <a:solidFill>
                  <a:srgbClr val="3B3B3B"/>
                </a:solidFill>
                <a:latin typeface="Arial"/>
                <a:cs typeface="Arial"/>
              </a:rPr>
              <a:t>t </a:t>
            </a:r>
            <a:r>
              <a:rPr dirty="0" sz="800" spc="-25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800" spc="-2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3B3B3B"/>
                </a:solidFill>
                <a:latin typeface="Arial"/>
                <a:cs typeface="Arial"/>
              </a:rPr>
              <a:t>1</a:t>
            </a:r>
            <a:r>
              <a:rPr dirty="0" sz="800" spc="-16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800" spc="20">
                <a:solidFill>
                  <a:srgbClr val="1C1C1C"/>
                </a:solidFill>
                <a:latin typeface="Arial"/>
                <a:cs typeface="Arial"/>
              </a:rPr>
              <a:t>50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m</a:t>
            </a:r>
            <a:r>
              <a:rPr dirty="0" sz="800" spc="45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nut</a:t>
            </a:r>
            <a:r>
              <a:rPr dirty="0" sz="800" spc="-114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3B3B3B"/>
                </a:solidFill>
                <a:latin typeface="Arial"/>
                <a:cs typeface="Arial"/>
              </a:rPr>
              <a:t>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01107" y="1791485"/>
            <a:ext cx="125730" cy="4419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</a:pPr>
            <a:r>
              <a:rPr dirty="0" sz="1650" spc="-1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639"/>
              </a:lnSpc>
            </a:pPr>
            <a:r>
              <a:rPr dirty="0" sz="1650" spc="-1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75233" y="2170124"/>
            <a:ext cx="781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55">
                <a:solidFill>
                  <a:srgbClr val="3B3B3B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01107" y="2279721"/>
            <a:ext cx="125730" cy="4419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</a:pPr>
            <a:r>
              <a:rPr dirty="0" sz="1650" spc="-1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639"/>
              </a:lnSpc>
            </a:pPr>
            <a:r>
              <a:rPr dirty="0" sz="1650" spc="-1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75233" y="2655308"/>
            <a:ext cx="781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55">
                <a:solidFill>
                  <a:srgbClr val="3B3B3B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01107" y="2771010"/>
            <a:ext cx="121920" cy="4419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</a:pPr>
            <a:r>
              <a:rPr dirty="0" sz="1650" spc="-4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639"/>
              </a:lnSpc>
            </a:pPr>
            <a:r>
              <a:rPr dirty="0" sz="1650" spc="-4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78286" y="1673749"/>
            <a:ext cx="412750" cy="14719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40"/>
              </a:spcBef>
              <a:tabLst>
                <a:tab pos="257810" algn="l"/>
              </a:tabLst>
            </a:pPr>
            <a:r>
              <a:rPr dirty="0" sz="1000" spc="55">
                <a:solidFill>
                  <a:srgbClr val="3B3B3B"/>
                </a:solidFill>
                <a:latin typeface="Arial"/>
                <a:cs typeface="Arial"/>
              </a:rPr>
              <a:t>0	</a:t>
            </a:r>
            <a:r>
              <a:rPr dirty="0" baseline="3472" sz="1200" spc="67">
                <a:solidFill>
                  <a:srgbClr val="3B3B3B"/>
                </a:solidFill>
                <a:latin typeface="Arial"/>
                <a:cs typeface="Arial"/>
              </a:rPr>
              <a:t>T</a:t>
            </a:r>
            <a:endParaRPr baseline="3472" sz="1200">
              <a:latin typeface="Arial"/>
              <a:cs typeface="Arial"/>
            </a:endParaRPr>
          </a:p>
          <a:p>
            <a:pPr marL="257810">
              <a:lnSpc>
                <a:spcPct val="100000"/>
              </a:lnSpc>
              <a:spcBef>
                <a:spcPts val="200"/>
              </a:spcBef>
            </a:pPr>
            <a:r>
              <a:rPr dirty="0" sz="800" spc="-5">
                <a:solidFill>
                  <a:srgbClr val="3B3B3B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  <a:p>
            <a:pPr marL="254635" indent="2540">
              <a:lnSpc>
                <a:spcPct val="100000"/>
              </a:lnSpc>
              <a:spcBef>
                <a:spcPts val="315"/>
              </a:spcBef>
            </a:pPr>
            <a:r>
              <a:rPr dirty="0" sz="800" spc="-5">
                <a:solidFill>
                  <a:srgbClr val="3B3B3B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  <a:p>
            <a:pPr marL="254635" marR="5080">
              <a:lnSpc>
                <a:spcPct val="133700"/>
              </a:lnSpc>
              <a:spcBef>
                <a:spcPts val="15"/>
              </a:spcBef>
            </a:pPr>
            <a:r>
              <a:rPr dirty="0" sz="800" spc="45">
                <a:solidFill>
                  <a:srgbClr val="3B3B3B"/>
                </a:solidFill>
                <a:latin typeface="Arial"/>
                <a:cs typeface="Arial"/>
              </a:rPr>
              <a:t>T  </a:t>
            </a:r>
            <a:r>
              <a:rPr dirty="0" sz="800" spc="40">
                <a:solidFill>
                  <a:srgbClr val="3B3B3B"/>
                </a:solidFill>
                <a:latin typeface="Arial"/>
                <a:cs typeface="Arial"/>
              </a:rPr>
              <a:t>T  </a:t>
            </a:r>
            <a:r>
              <a:rPr dirty="0" sz="800" spc="-5">
                <a:solidFill>
                  <a:srgbClr val="3B3B3B"/>
                </a:solidFill>
                <a:latin typeface="Arial"/>
                <a:cs typeface="Arial"/>
              </a:rPr>
              <a:t>T  </a:t>
            </a:r>
            <a:r>
              <a:rPr dirty="0" sz="800" spc="45">
                <a:solidFill>
                  <a:srgbClr val="3B3B3B"/>
                </a:solidFill>
                <a:latin typeface="Arial"/>
                <a:cs typeface="Arial"/>
              </a:rPr>
              <a:t>T  </a:t>
            </a:r>
            <a:r>
              <a:rPr dirty="0" sz="800" spc="-20">
                <a:solidFill>
                  <a:srgbClr val="3B3B3B"/>
                </a:solidFill>
                <a:latin typeface="Arial"/>
                <a:cs typeface="Arial"/>
              </a:rPr>
              <a:t>T  </a:t>
            </a:r>
            <a:r>
              <a:rPr dirty="0" sz="800" spc="-30">
                <a:solidFill>
                  <a:srgbClr val="3B3B3B"/>
                </a:solidFill>
                <a:latin typeface="Arial"/>
                <a:cs typeface="Arial"/>
              </a:rPr>
              <a:t>PO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89028" y="1490661"/>
            <a:ext cx="2182495" cy="165544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Herkansing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type </a:t>
            </a:r>
            <a:r>
              <a:rPr dirty="0" sz="800" spc="65">
                <a:solidFill>
                  <a:srgbClr val="1C1C1C"/>
                </a:solidFill>
                <a:latin typeface="Arial"/>
                <a:cs typeface="Arial"/>
              </a:rPr>
              <a:t>vorm 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weging</a:t>
            </a:r>
            <a:r>
              <a:rPr dirty="0" sz="800" spc="14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moment</a:t>
            </a:r>
            <a:endParaRPr sz="800">
              <a:latin typeface="Arial"/>
              <a:cs typeface="Arial"/>
            </a:endParaRPr>
          </a:p>
          <a:p>
            <a:pPr marL="974725">
              <a:lnSpc>
                <a:spcPct val="100000"/>
              </a:lnSpc>
              <a:spcBef>
                <a:spcPts val="340"/>
              </a:spcBef>
              <a:tabLst>
                <a:tab pos="1631314" algn="l"/>
              </a:tabLst>
            </a:pP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5	</a:t>
            </a:r>
            <a:r>
              <a:rPr dirty="0" sz="800" spc="25">
                <a:solidFill>
                  <a:srgbClr val="3B3B3B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  <a:p>
            <a:pPr marL="972185">
              <a:lnSpc>
                <a:spcPct val="100000"/>
              </a:lnSpc>
              <a:spcBef>
                <a:spcPts val="290"/>
              </a:spcBef>
              <a:tabLst>
                <a:tab pos="1627505" algn="l"/>
              </a:tabLst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5	</a:t>
            </a:r>
            <a:r>
              <a:rPr dirty="0" sz="800" spc="-5">
                <a:solidFill>
                  <a:srgbClr val="3B3B3B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972185">
              <a:lnSpc>
                <a:spcPct val="100000"/>
              </a:lnSpc>
              <a:spcBef>
                <a:spcPts val="310"/>
              </a:spcBef>
              <a:tabLst>
                <a:tab pos="1627505" algn="l"/>
              </a:tabLst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5	</a:t>
            </a:r>
            <a:r>
              <a:rPr dirty="0" sz="800" spc="-5">
                <a:solidFill>
                  <a:srgbClr val="3B3B3B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972185">
              <a:lnSpc>
                <a:spcPct val="100000"/>
              </a:lnSpc>
              <a:spcBef>
                <a:spcPts val="340"/>
              </a:spcBef>
              <a:tabLst>
                <a:tab pos="1634489" algn="l"/>
              </a:tabLst>
            </a:pP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5	</a:t>
            </a:r>
            <a:r>
              <a:rPr dirty="0" sz="800" spc="25">
                <a:solidFill>
                  <a:srgbClr val="1C1C1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  <a:p>
            <a:pPr marL="972185">
              <a:lnSpc>
                <a:spcPct val="100000"/>
              </a:lnSpc>
              <a:spcBef>
                <a:spcPts val="285"/>
              </a:spcBef>
              <a:tabLst>
                <a:tab pos="1626235" algn="l"/>
              </a:tabLst>
            </a:pP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5	</a:t>
            </a:r>
            <a:r>
              <a:rPr dirty="0" baseline="3267" sz="1275" spc="52">
                <a:solidFill>
                  <a:srgbClr val="3B3B3B"/>
                </a:solidFill>
                <a:latin typeface="Times New Roman"/>
                <a:cs typeface="Times New Roman"/>
              </a:rPr>
              <a:t>1</a:t>
            </a:r>
            <a:endParaRPr baseline="3267" sz="1275">
              <a:latin typeface="Times New Roman"/>
              <a:cs typeface="Times New Roman"/>
            </a:endParaRPr>
          </a:p>
          <a:p>
            <a:pPr marL="972185">
              <a:lnSpc>
                <a:spcPct val="100000"/>
              </a:lnSpc>
              <a:spcBef>
                <a:spcPts val="305"/>
              </a:spcBef>
              <a:tabLst>
                <a:tab pos="1624330" algn="l"/>
              </a:tabLst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5	1</a:t>
            </a:r>
            <a:endParaRPr sz="800">
              <a:latin typeface="Arial"/>
              <a:cs typeface="Arial"/>
            </a:endParaRPr>
          </a:p>
          <a:p>
            <a:pPr marL="971550">
              <a:lnSpc>
                <a:spcPct val="100000"/>
              </a:lnSpc>
              <a:spcBef>
                <a:spcPts val="315"/>
              </a:spcBef>
              <a:tabLst>
                <a:tab pos="1628139" algn="l"/>
              </a:tabLst>
            </a:pPr>
            <a:r>
              <a:rPr dirty="0" sz="800" spc="20">
                <a:solidFill>
                  <a:srgbClr val="1C1C1C"/>
                </a:solidFill>
                <a:latin typeface="Arial"/>
                <a:cs typeface="Arial"/>
              </a:rPr>
              <a:t>D	</a:t>
            </a:r>
            <a:r>
              <a:rPr dirty="0" sz="800" spc="25">
                <a:solidFill>
                  <a:srgbClr val="1C1C1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  <a:p>
            <a:pPr algn="r" marR="495300">
              <a:lnSpc>
                <a:spcPct val="100000"/>
              </a:lnSpc>
              <a:spcBef>
                <a:spcPts val="335"/>
              </a:spcBef>
              <a:tabLst>
                <a:tab pos="652145" algn="l"/>
              </a:tabLst>
            </a:pPr>
            <a:r>
              <a:rPr dirty="0" sz="800" spc="-20">
                <a:solidFill>
                  <a:srgbClr val="1C1C1C"/>
                </a:solidFill>
                <a:latin typeface="Arial"/>
                <a:cs typeface="Arial"/>
              </a:rPr>
              <a:t>5</a:t>
            </a:r>
            <a:r>
              <a:rPr dirty="0" sz="800" spc="-20">
                <a:solidFill>
                  <a:srgbClr val="1C1C1C"/>
                </a:solidFill>
                <a:latin typeface="Arial"/>
                <a:cs typeface="Arial"/>
              </a:rPr>
              <a:t>	</a:t>
            </a:r>
            <a:r>
              <a:rPr dirty="0" sz="800" spc="-20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algn="r" marR="495300">
              <a:lnSpc>
                <a:spcPct val="100000"/>
              </a:lnSpc>
              <a:spcBef>
                <a:spcPts val="315"/>
              </a:spcBef>
            </a:pPr>
            <a:r>
              <a:rPr dirty="0" sz="800" spc="-20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2616" y="3317733"/>
            <a:ext cx="7429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0468" y="3565665"/>
            <a:ext cx="1112520" cy="3765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3900"/>
              </a:lnSpc>
              <a:spcBef>
                <a:spcPts val="16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99645" y="3571769"/>
            <a:ext cx="627380" cy="2609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-635">
              <a:lnSpc>
                <a:spcPts val="890"/>
              </a:lnSpc>
              <a:spcBef>
                <a:spcPts val="185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12205"/>
            <a:ext cx="0" cy="4662805"/>
          </a:xfrm>
          <a:custGeom>
            <a:avLst/>
            <a:gdLst/>
            <a:ahLst/>
            <a:cxnLst/>
            <a:rect l="l" t="t" r="r" b="b"/>
            <a:pathLst>
              <a:path w="0" h="4662805">
                <a:moveTo>
                  <a:pt x="0" y="4662657"/>
                </a:moveTo>
                <a:lnTo>
                  <a:pt x="0" y="0"/>
                </a:lnTo>
              </a:path>
            </a:pathLst>
          </a:custGeom>
          <a:ln w="6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8656" y="1672209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656" y="3310853"/>
            <a:ext cx="7095490" cy="0"/>
          </a:xfrm>
          <a:custGeom>
            <a:avLst/>
            <a:gdLst/>
            <a:ahLst/>
            <a:cxnLst/>
            <a:rect l="l" t="t" r="r" b="b"/>
            <a:pathLst>
              <a:path w="7095490" h="0">
                <a:moveTo>
                  <a:pt x="0" y="0"/>
                </a:moveTo>
                <a:lnTo>
                  <a:pt x="7094977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02384" y="312536"/>
            <a:ext cx="3619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50" spc="-325">
                <a:solidFill>
                  <a:srgbClr val="8E8E8E"/>
                </a:solidFill>
                <a:latin typeface="Arial"/>
                <a:cs typeface="Arial"/>
              </a:rPr>
              <a:t>[</a:t>
            </a:r>
            <a:endParaRPr sz="14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48240" y="10228217"/>
            <a:ext cx="179070" cy="220979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595"/>
              </a:spcBef>
            </a:pPr>
            <a:r>
              <a:rPr dirty="0" sz="850" spc="-10">
                <a:solidFill>
                  <a:srgbClr val="1C1C1C"/>
                </a:solidFill>
                <a:latin typeface="Arial"/>
                <a:cs typeface="Arial"/>
              </a:rPr>
              <a:t>6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842" y="101355"/>
            <a:ext cx="4917440" cy="845185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192405" algn="l"/>
                <a:tab pos="4175125" algn="l"/>
              </a:tabLst>
            </a:pPr>
            <a:r>
              <a:rPr dirty="0" sz="1450" spc="-390">
                <a:solidFill>
                  <a:srgbClr val="8E8E8E"/>
                </a:solidFill>
                <a:latin typeface="Arial"/>
                <a:cs typeface="Arial"/>
              </a:rPr>
              <a:t>-	</a:t>
            </a:r>
            <a:r>
              <a:rPr dirty="0" sz="1450" spc="100" b="1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8E8E8E"/>
                </a:solidFill>
                <a:latin typeface="Arial"/>
                <a:cs typeface="Arial"/>
              </a:rPr>
              <a:t>van </a:t>
            </a:r>
            <a:r>
              <a:rPr dirty="0" sz="1450" spc="155" b="1">
                <a:solidFill>
                  <a:srgbClr val="1A1A1A"/>
                </a:solidFill>
                <a:latin typeface="Arial"/>
                <a:cs typeface="Arial"/>
              </a:rPr>
              <a:t>toetsi </a:t>
            </a:r>
            <a:r>
              <a:rPr dirty="0" sz="1450" spc="210" b="1">
                <a:solidFill>
                  <a:srgbClr val="1A1A1A"/>
                </a:solidFill>
                <a:latin typeface="Arial"/>
                <a:cs typeface="Arial"/>
              </a:rPr>
              <a:t>g</a:t>
            </a:r>
            <a:r>
              <a:rPr dirty="0" sz="1450" spc="28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50" spc="200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450" spc="-12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A1A1A"/>
                </a:solidFill>
                <a:latin typeface="Arial"/>
                <a:cs typeface="Arial"/>
              </a:rPr>
              <a:t>afsluiting	</a:t>
            </a:r>
            <a:r>
              <a:rPr dirty="0" sz="1450" spc="55">
                <a:solidFill>
                  <a:srgbClr val="C6C6C6"/>
                </a:solidFill>
                <a:latin typeface="Arial"/>
                <a:cs typeface="Arial"/>
              </a:rPr>
              <a:t>·</a:t>
            </a:r>
            <a:endParaRPr sz="1450">
              <a:latin typeface="Arial"/>
              <a:cs typeface="Arial"/>
            </a:endParaRPr>
          </a:p>
          <a:p>
            <a:pPr marL="191770">
              <a:lnSpc>
                <a:spcPct val="100000"/>
              </a:lnSpc>
              <a:spcBef>
                <a:spcPts val="355"/>
              </a:spcBef>
              <a:tabLst>
                <a:tab pos="3829685" algn="l"/>
              </a:tabLst>
            </a:pPr>
            <a:r>
              <a:rPr dirty="0" sz="1250" spc="60" b="1">
                <a:solidFill>
                  <a:srgbClr val="1A1A1A"/>
                </a:solidFill>
                <a:latin typeface="Arial"/>
                <a:cs typeface="Arial"/>
              </a:rPr>
              <a:t>Studie:</a:t>
            </a:r>
            <a:r>
              <a:rPr dirty="0" sz="1250" spc="-18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10" b="1">
                <a:solidFill>
                  <a:srgbClr val="1A1A1A"/>
                </a:solidFill>
                <a:latin typeface="Arial"/>
                <a:cs typeface="Arial"/>
              </a:rPr>
              <a:t>CK4	</a:t>
            </a:r>
            <a:r>
              <a:rPr dirty="0" sz="1250" spc="75" b="1">
                <a:solidFill>
                  <a:srgbClr val="1A1A1A"/>
                </a:solidFill>
                <a:latin typeface="Arial"/>
                <a:cs typeface="Arial"/>
              </a:rPr>
              <a:t>Vak:</a:t>
            </a:r>
            <a:r>
              <a:rPr dirty="0" sz="1250" spc="-17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55" b="1">
                <a:solidFill>
                  <a:srgbClr val="1A1A1A"/>
                </a:solidFill>
                <a:latin typeface="Arial"/>
                <a:cs typeface="Arial"/>
              </a:rPr>
              <a:t>biologie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Arial"/>
              <a:cs typeface="Arial"/>
            </a:endParaRPr>
          </a:p>
          <a:p>
            <a:pPr marL="182880">
              <a:lnSpc>
                <a:spcPct val="100000"/>
              </a:lnSpc>
            </a:pPr>
            <a:r>
              <a:rPr dirty="0" sz="950" spc="65" b="1">
                <a:solidFill>
                  <a:srgbClr val="1A1A1A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08829" y="473502"/>
            <a:ext cx="80645" cy="159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370">
              <a:lnSpc>
                <a:spcPts val="465"/>
              </a:lnSpc>
              <a:spcBef>
                <a:spcPts val="100"/>
              </a:spcBef>
            </a:pPr>
            <a:r>
              <a:rPr dirty="0" sz="400" spc="20">
                <a:solidFill>
                  <a:srgbClr val="C6C6C6"/>
                </a:solidFill>
                <a:latin typeface="Times New Roman"/>
                <a:cs typeface="Times New Roman"/>
              </a:rPr>
              <a:t>1</a:t>
            </a:r>
            <a:endParaRPr sz="400">
              <a:latin typeface="Times New Roman"/>
              <a:cs typeface="Times New Roman"/>
            </a:endParaRPr>
          </a:p>
          <a:p>
            <a:pPr marL="12700">
              <a:lnSpc>
                <a:spcPts val="585"/>
              </a:lnSpc>
            </a:pPr>
            <a:r>
              <a:rPr dirty="0" sz="500" spc="5" i="1">
                <a:solidFill>
                  <a:srgbClr val="C6C6C6"/>
                </a:solidFill>
                <a:latin typeface="Times New Roman"/>
                <a:cs typeface="Times New Roman"/>
              </a:rPr>
              <a:t>,I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7208" y="1053536"/>
            <a:ext cx="100838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A1A1A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5726" y="1281970"/>
            <a:ext cx="1130300" cy="377825"/>
          </a:xfrm>
          <a:prstGeom prst="rect">
            <a:avLst/>
          </a:prstGeom>
        </p:spPr>
        <p:txBody>
          <a:bodyPr wrap="square" lIns="0" tIns="5905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dirty="0" sz="950" spc="35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305"/>
              </a:spcBef>
              <a:tabLst>
                <a:tab pos="466725" algn="l"/>
              </a:tabLst>
            </a:pPr>
            <a:r>
              <a:rPr dirty="0" sz="800" spc="-15">
                <a:solidFill>
                  <a:srgbClr val="1A1A1A"/>
                </a:solidFill>
                <a:latin typeface="Arial"/>
                <a:cs typeface="Arial"/>
              </a:rPr>
              <a:t>SE	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omschrijving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1207" y="1636623"/>
            <a:ext cx="226060" cy="165227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290"/>
              </a:spcBef>
            </a:pPr>
            <a:r>
              <a:rPr dirty="0" sz="900" spc="65">
                <a:solidFill>
                  <a:srgbClr val="1A1A1A"/>
                </a:solidFill>
                <a:latin typeface="Times New Roman"/>
                <a:cs typeface="Times New Roman"/>
              </a:rPr>
              <a:t>501</a:t>
            </a:r>
            <a:endParaRPr sz="9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195"/>
              </a:spcBef>
            </a:pPr>
            <a:r>
              <a:rPr dirty="0" sz="900" spc="35">
                <a:solidFill>
                  <a:srgbClr val="1A1A1A"/>
                </a:solidFill>
                <a:latin typeface="Times New Roman"/>
                <a:cs typeface="Times New Roman"/>
              </a:rPr>
              <a:t>502</a:t>
            </a:r>
            <a:endParaRPr sz="9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195"/>
              </a:spcBef>
            </a:pPr>
            <a:r>
              <a:rPr dirty="0" sz="900" spc="40">
                <a:solidFill>
                  <a:srgbClr val="1A1A1A"/>
                </a:solidFill>
                <a:latin typeface="Times New Roman"/>
                <a:cs typeface="Times New Roman"/>
              </a:rPr>
              <a:t>503</a:t>
            </a:r>
            <a:endParaRPr sz="9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15"/>
              </a:spcBef>
            </a:pPr>
            <a:r>
              <a:rPr dirty="0" sz="900" spc="30">
                <a:solidFill>
                  <a:srgbClr val="1A1A1A"/>
                </a:solidFill>
                <a:latin typeface="Times New Roman"/>
                <a:cs typeface="Times New Roman"/>
              </a:rPr>
              <a:t>504</a:t>
            </a:r>
            <a:endParaRPr sz="9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195"/>
              </a:spcBef>
            </a:pPr>
            <a:r>
              <a:rPr dirty="0" sz="900" spc="40">
                <a:solidFill>
                  <a:srgbClr val="1A1A1A"/>
                </a:solidFill>
                <a:latin typeface="Times New Roman"/>
                <a:cs typeface="Times New Roman"/>
              </a:rPr>
              <a:t>505</a:t>
            </a:r>
            <a:endParaRPr sz="9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15"/>
              </a:spcBef>
            </a:pPr>
            <a:r>
              <a:rPr dirty="0" sz="900" spc="45">
                <a:solidFill>
                  <a:srgbClr val="1A1A1A"/>
                </a:solidFill>
                <a:latin typeface="Times New Roman"/>
                <a:cs typeface="Times New Roman"/>
              </a:rPr>
              <a:t>506</a:t>
            </a:r>
            <a:endParaRPr sz="9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195"/>
              </a:spcBef>
            </a:pPr>
            <a:r>
              <a:rPr dirty="0" sz="900" spc="65">
                <a:solidFill>
                  <a:srgbClr val="1A1A1A"/>
                </a:solidFill>
                <a:latin typeface="Times New Roman"/>
                <a:cs typeface="Times New Roman"/>
              </a:rPr>
              <a:t>507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900" spc="35">
                <a:solidFill>
                  <a:srgbClr val="1A1A1A"/>
                </a:solidFill>
                <a:latin typeface="Times New Roman"/>
                <a:cs typeface="Times New Roman"/>
              </a:rPr>
              <a:t>508</a:t>
            </a:r>
            <a:endParaRPr sz="9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190"/>
              </a:spcBef>
            </a:pPr>
            <a:r>
              <a:rPr dirty="0" sz="900" spc="50">
                <a:solidFill>
                  <a:srgbClr val="1A1A1A"/>
                </a:solidFill>
                <a:latin typeface="Times New Roman"/>
                <a:cs typeface="Times New Roman"/>
              </a:rPr>
              <a:t>509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900" spc="60">
                <a:solidFill>
                  <a:srgbClr val="1A1A1A"/>
                </a:solidFill>
                <a:latin typeface="Times New Roman"/>
                <a:cs typeface="Times New Roman"/>
              </a:rPr>
              <a:t>510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1770" y="1636623"/>
            <a:ext cx="2404745" cy="164973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290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Thema </a:t>
            </a:r>
            <a:r>
              <a:rPr dirty="0" sz="900" spc="45">
                <a:solidFill>
                  <a:srgbClr val="1A1A1A"/>
                </a:solidFill>
                <a:latin typeface="Times New Roman"/>
                <a:cs typeface="Times New Roman"/>
              </a:rPr>
              <a:t>1 </a:t>
            </a: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800" spc="204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900" spc="35">
                <a:solidFill>
                  <a:srgbClr val="1A1A1A"/>
                </a:solid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195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Thema </a:t>
            </a:r>
            <a:r>
              <a:rPr dirty="0" sz="900" spc="35">
                <a:solidFill>
                  <a:srgbClr val="1A1A1A"/>
                </a:solidFill>
                <a:latin typeface="Times New Roman"/>
                <a:cs typeface="Times New Roman"/>
              </a:rPr>
              <a:t>1:</a:t>
            </a:r>
            <a:r>
              <a:rPr dirty="0" sz="900" spc="22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30">
                <a:solidFill>
                  <a:srgbClr val="1A1A1A"/>
                </a:solidFill>
                <a:latin typeface="Arial"/>
                <a:cs typeface="Arial"/>
              </a:rPr>
              <a:t>Planten</a:t>
            </a:r>
            <a:endParaRPr sz="800">
              <a:latin typeface="Arial"/>
              <a:cs typeface="Arial"/>
            </a:endParaRPr>
          </a:p>
          <a:p>
            <a:pPr marL="15240" marR="1263015">
              <a:lnSpc>
                <a:spcPct val="128699"/>
              </a:lnSpc>
              <a:spcBef>
                <a:spcPts val="20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Thema </a:t>
            </a:r>
            <a:r>
              <a:rPr dirty="0" sz="800" spc="30">
                <a:solidFill>
                  <a:srgbClr val="1A1A1A"/>
                </a:solidFill>
                <a:latin typeface="Arial"/>
                <a:cs typeface="Arial"/>
              </a:rPr>
              <a:t>2: </a:t>
            </a:r>
            <a:r>
              <a:rPr dirty="0" sz="800" spc="20">
                <a:solidFill>
                  <a:srgbClr val="1A1A1A"/>
                </a:solidFill>
                <a:latin typeface="Arial"/>
                <a:cs typeface="Arial"/>
              </a:rPr>
              <a:t>Ecologie  </a:t>
            </a:r>
            <a:r>
              <a:rPr dirty="0" sz="800" spc="30">
                <a:solidFill>
                  <a:srgbClr val="1A1A1A"/>
                </a:solidFill>
                <a:latin typeface="Arial"/>
                <a:cs typeface="Arial"/>
              </a:rPr>
              <a:t>Poster </a:t>
            </a:r>
            <a:r>
              <a:rPr dirty="0" sz="800" spc="25">
                <a:solidFill>
                  <a:srgbClr val="1A1A1A"/>
                </a:solidFill>
                <a:latin typeface="Arial"/>
                <a:cs typeface="Arial"/>
              </a:rPr>
              <a:t>Mens </a:t>
            </a:r>
            <a:r>
              <a:rPr dirty="0" sz="800" spc="30">
                <a:solidFill>
                  <a:srgbClr val="1A1A1A"/>
                </a:solidFill>
                <a:latin typeface="Arial"/>
                <a:cs typeface="Arial"/>
              </a:rPr>
              <a:t>en Milieu  </a:t>
            </a: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Thema </a:t>
            </a: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4 en</a:t>
            </a:r>
            <a:r>
              <a:rPr dirty="0" sz="800" spc="17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900" spc="45">
                <a:solidFill>
                  <a:srgbClr val="1A1A1A"/>
                </a:solidFill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  <a:p>
            <a:pPr marL="15240" marR="773430" indent="-3175">
              <a:lnSpc>
                <a:spcPct val="132600"/>
              </a:lnSpc>
              <a:spcBef>
                <a:spcPts val="5"/>
              </a:spcBef>
            </a:pP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Thema </a:t>
            </a:r>
            <a:r>
              <a:rPr dirty="0" sz="800" spc="30">
                <a:solidFill>
                  <a:srgbClr val="1A1A1A"/>
                </a:solidFill>
                <a:latin typeface="Arial"/>
                <a:cs typeface="Arial"/>
              </a:rPr>
              <a:t>4: </a:t>
            </a:r>
            <a:r>
              <a:rPr dirty="0" sz="800" spc="35">
                <a:solidFill>
                  <a:srgbClr val="1A1A1A"/>
                </a:solidFill>
                <a:latin typeface="Arial"/>
                <a:cs typeface="Arial"/>
              </a:rPr>
              <a:t>Voeding </a:t>
            </a: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en 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vertering  </a:t>
            </a: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Thema </a:t>
            </a:r>
            <a:r>
              <a:rPr dirty="0" sz="800" spc="25">
                <a:solidFill>
                  <a:srgbClr val="1A1A1A"/>
                </a:solidFill>
                <a:latin typeface="Arial"/>
                <a:cs typeface="Arial"/>
              </a:rPr>
              <a:t>5: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25">
                <a:solidFill>
                  <a:srgbClr val="1A1A1A"/>
                </a:solidFill>
                <a:latin typeface="Arial"/>
                <a:cs typeface="Arial"/>
              </a:rPr>
              <a:t>Gaswisseling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Thema </a:t>
            </a: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6 en</a:t>
            </a:r>
            <a:r>
              <a:rPr dirty="0" sz="800" spc="1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Thema </a:t>
            </a:r>
            <a:r>
              <a:rPr dirty="0" sz="800" spc="25">
                <a:solidFill>
                  <a:srgbClr val="1A1A1A"/>
                </a:solidFill>
                <a:latin typeface="Arial"/>
                <a:cs typeface="Arial"/>
              </a:rPr>
              <a:t>6:</a:t>
            </a:r>
            <a:r>
              <a:rPr dirty="0" sz="800" spc="-2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Transport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Thema </a:t>
            </a:r>
            <a:r>
              <a:rPr dirty="0" sz="800" spc="30">
                <a:solidFill>
                  <a:srgbClr val="1A1A1A"/>
                </a:solidFill>
                <a:latin typeface="Arial"/>
                <a:cs typeface="Arial"/>
              </a:rPr>
              <a:t>7: </a:t>
            </a:r>
            <a:r>
              <a:rPr dirty="0" sz="800" spc="25">
                <a:solidFill>
                  <a:srgbClr val="1A1A1A"/>
                </a:solidFill>
                <a:latin typeface="Arial"/>
                <a:cs typeface="Arial"/>
              </a:rPr>
              <a:t>Opslag </a:t>
            </a:r>
            <a:r>
              <a:rPr dirty="0" sz="800" spc="35">
                <a:solidFill>
                  <a:srgbClr val="1A1A1A"/>
                </a:solidFill>
                <a:latin typeface="Arial"/>
                <a:cs typeface="Arial"/>
              </a:rPr>
              <a:t>uitscheiding 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800" spc="1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bescherming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14859" y="1485010"/>
            <a:ext cx="670560" cy="180086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290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duur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10"/>
              </a:spcBef>
            </a:pPr>
            <a:r>
              <a:rPr dirty="0" sz="900" spc="40">
                <a:solidFill>
                  <a:srgbClr val="1A1A1A"/>
                </a:solidFill>
                <a:latin typeface="Times New Roman"/>
                <a:cs typeface="Times New Roman"/>
              </a:rPr>
              <a:t>100</a:t>
            </a:r>
            <a:r>
              <a:rPr dirty="0" sz="900" spc="55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220"/>
              </a:spcBef>
            </a:pPr>
            <a:r>
              <a:rPr dirty="0" sz="900" spc="-5">
                <a:solidFill>
                  <a:srgbClr val="1A1A1A"/>
                </a:solidFill>
                <a:latin typeface="Times New Roman"/>
                <a:cs typeface="Times New Roman"/>
              </a:rPr>
              <a:t>50</a:t>
            </a:r>
            <a:r>
              <a:rPr dirty="0" sz="900" spc="85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75">
                <a:solidFill>
                  <a:srgbClr val="1A1A1A"/>
                </a:solidFill>
                <a:latin typeface="Arial"/>
                <a:cs typeface="Arial"/>
              </a:rPr>
              <a:t>minuten:</a:t>
            </a:r>
            <a:endParaRPr sz="8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70"/>
              </a:spcBef>
            </a:pPr>
            <a:r>
              <a:rPr dirty="0" sz="900" spc="40">
                <a:solidFill>
                  <a:srgbClr val="1A1A1A"/>
                </a:solidFill>
                <a:latin typeface="Times New Roman"/>
                <a:cs typeface="Times New Roman"/>
              </a:rPr>
              <a:t>50</a:t>
            </a:r>
            <a:r>
              <a:rPr dirty="0" sz="900" spc="45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60">
                <a:solidFill>
                  <a:srgbClr val="1A1A1A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20320">
              <a:lnSpc>
                <a:spcPct val="100000"/>
              </a:lnSpc>
              <a:spcBef>
                <a:spcPts val="215"/>
              </a:spcBef>
            </a:pPr>
            <a:r>
              <a:rPr dirty="0" sz="900" spc="40">
                <a:solidFill>
                  <a:srgbClr val="1A1A1A"/>
                </a:solidFill>
                <a:latin typeface="Times New Roman"/>
                <a:cs typeface="Times New Roman"/>
              </a:rPr>
              <a:t>200</a:t>
            </a:r>
            <a:r>
              <a:rPr dirty="0" sz="900" spc="25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10">
                <a:solidFill>
                  <a:srgbClr val="1A1A1A"/>
                </a:solidFill>
                <a:latin typeface="Arial"/>
                <a:cs typeface="Arial"/>
              </a:rPr>
              <a:t>minute!')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95"/>
              </a:spcBef>
            </a:pPr>
            <a:r>
              <a:rPr dirty="0" sz="900" spc="40">
                <a:solidFill>
                  <a:srgbClr val="1A1A1A"/>
                </a:solidFill>
                <a:latin typeface="Times New Roman"/>
                <a:cs typeface="Times New Roman"/>
              </a:rPr>
              <a:t>100</a:t>
            </a:r>
            <a:r>
              <a:rPr dirty="0" sz="900" spc="55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95"/>
              </a:spcBef>
            </a:pPr>
            <a:r>
              <a:rPr dirty="0" sz="900" spc="-5">
                <a:solidFill>
                  <a:srgbClr val="1A1A1A"/>
                </a:solidFill>
                <a:latin typeface="Times New Roman"/>
                <a:cs typeface="Times New Roman"/>
              </a:rPr>
              <a:t>50</a:t>
            </a:r>
            <a:r>
              <a:rPr dirty="0" sz="900" spc="8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60">
                <a:solidFill>
                  <a:srgbClr val="1A1A1A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215"/>
              </a:spcBef>
            </a:pPr>
            <a:r>
              <a:rPr dirty="0" sz="900" spc="40">
                <a:solidFill>
                  <a:srgbClr val="1A1A1A"/>
                </a:solidFill>
                <a:latin typeface="Times New Roman"/>
                <a:cs typeface="Times New Roman"/>
              </a:rPr>
              <a:t>50</a:t>
            </a:r>
            <a:r>
              <a:rPr dirty="0" sz="900" spc="-1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60">
                <a:solidFill>
                  <a:srgbClr val="1A1A1A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900" spc="25">
                <a:solidFill>
                  <a:srgbClr val="1A1A1A"/>
                </a:solidFill>
                <a:latin typeface="Times New Roman"/>
                <a:cs typeface="Times New Roman"/>
              </a:rPr>
              <a:t>100</a:t>
            </a:r>
            <a:r>
              <a:rPr dirty="0" sz="900" spc="13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minute')</a:t>
            </a:r>
            <a:endParaRPr sz="8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90"/>
              </a:spcBef>
            </a:pPr>
            <a:r>
              <a:rPr dirty="0" sz="900" spc="40">
                <a:solidFill>
                  <a:srgbClr val="1A1A1A"/>
                </a:solidFill>
                <a:latin typeface="Times New Roman"/>
                <a:cs typeface="Times New Roman"/>
              </a:rPr>
              <a:t>50</a:t>
            </a:r>
            <a:r>
              <a:rPr dirty="0" sz="900" spc="-1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60">
                <a:solidFill>
                  <a:srgbClr val="1A1A1A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95"/>
              </a:spcBef>
            </a:pPr>
            <a:r>
              <a:rPr dirty="0" sz="900" spc="40">
                <a:solidFill>
                  <a:srgbClr val="1A1A1A"/>
                </a:solidFill>
                <a:latin typeface="Times New Roman"/>
                <a:cs typeface="Times New Roman"/>
              </a:rPr>
              <a:t>50</a:t>
            </a:r>
            <a:r>
              <a:rPr dirty="0" sz="900" spc="-1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60">
                <a:solidFill>
                  <a:srgbClr val="1A1A1A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65139" y="1644761"/>
            <a:ext cx="74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0">
                <a:solidFill>
                  <a:srgbClr val="343434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01107" y="1770125"/>
            <a:ext cx="125730" cy="607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</a:pPr>
            <a:r>
              <a:rPr dirty="0" sz="1650" spc="-10">
                <a:solidFill>
                  <a:srgbClr val="343434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295"/>
              </a:lnSpc>
            </a:pPr>
            <a:r>
              <a:rPr dirty="0" sz="1650" spc="-10">
                <a:solidFill>
                  <a:srgbClr val="343434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639"/>
              </a:lnSpc>
            </a:pPr>
            <a:r>
              <a:rPr dirty="0" sz="1650" spc="-10">
                <a:solidFill>
                  <a:srgbClr val="343434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65139" y="2294725"/>
            <a:ext cx="74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0">
                <a:solidFill>
                  <a:srgbClr val="343434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88407" y="2423141"/>
            <a:ext cx="1511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343434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01107" y="2584869"/>
            <a:ext cx="1257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343434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88407" y="2914430"/>
            <a:ext cx="1511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343434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88407" y="3076158"/>
            <a:ext cx="1511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343434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60575" y="1482297"/>
            <a:ext cx="2233930" cy="180657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672465" marR="30480" indent="-635000">
              <a:lnSpc>
                <a:spcPct val="124700"/>
              </a:lnSpc>
              <a:spcBef>
                <a:spcPts val="70"/>
              </a:spcBef>
              <a:tabLst>
                <a:tab pos="996950" algn="l"/>
                <a:tab pos="1653539" algn="l"/>
              </a:tabLst>
            </a:pPr>
            <a:r>
              <a:rPr dirty="0" sz="800" spc="35">
                <a:solidFill>
                  <a:srgbClr val="1A1A1A"/>
                </a:solidFill>
                <a:latin typeface="Arial"/>
                <a:cs typeface="Arial"/>
              </a:rPr>
              <a:t>Herkansing </a:t>
            </a:r>
            <a:r>
              <a:rPr dirty="0" sz="800" spc="55">
                <a:solidFill>
                  <a:srgbClr val="1A1A1A"/>
                </a:solidFill>
                <a:latin typeface="Arial"/>
                <a:cs typeface="Arial"/>
              </a:rPr>
              <a:t>type</a:t>
            </a:r>
            <a:r>
              <a:rPr dirty="0" sz="800" spc="33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65">
                <a:solidFill>
                  <a:srgbClr val="1A1A1A"/>
                </a:solidFill>
                <a:latin typeface="Arial"/>
                <a:cs typeface="Arial"/>
              </a:rPr>
              <a:t>vorm </a:t>
            </a:r>
            <a:r>
              <a:rPr dirty="0" sz="800" spc="30">
                <a:solidFill>
                  <a:srgbClr val="1A1A1A"/>
                </a:solidFill>
                <a:latin typeface="Arial"/>
                <a:cs typeface="Arial"/>
              </a:rPr>
              <a:t>weging </a:t>
            </a:r>
            <a:r>
              <a:rPr dirty="0" sz="800" spc="65">
                <a:solidFill>
                  <a:srgbClr val="1A1A1A"/>
                </a:solidFill>
                <a:latin typeface="Arial"/>
                <a:cs typeface="Arial"/>
              </a:rPr>
              <a:t>moment  </a:t>
            </a:r>
            <a:r>
              <a:rPr dirty="0" sz="800" spc="40">
                <a:solidFill>
                  <a:srgbClr val="484848"/>
                </a:solidFill>
                <a:latin typeface="Arial"/>
                <a:cs typeface="Arial"/>
              </a:rPr>
              <a:t>T	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D	</a:t>
            </a:r>
            <a:r>
              <a:rPr dirty="0" sz="900" spc="40">
                <a:solidFill>
                  <a:srgbClr val="343434"/>
                </a:solidFill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marL="672465">
              <a:lnSpc>
                <a:spcPct val="100000"/>
              </a:lnSpc>
              <a:spcBef>
                <a:spcPts val="195"/>
              </a:spcBef>
              <a:tabLst>
                <a:tab pos="993775" algn="l"/>
                <a:tab pos="1647825" algn="l"/>
              </a:tabLst>
            </a:pPr>
            <a:r>
              <a:rPr dirty="0" sz="800" spc="-5">
                <a:solidFill>
                  <a:srgbClr val="484848"/>
                </a:solidFill>
                <a:latin typeface="Arial"/>
                <a:cs typeface="Arial"/>
              </a:rPr>
              <a:t>T	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D	</a:t>
            </a:r>
            <a:r>
              <a:rPr dirty="0" sz="900" spc="-5">
                <a:solidFill>
                  <a:srgbClr val="343434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672465">
              <a:lnSpc>
                <a:spcPct val="100000"/>
              </a:lnSpc>
              <a:spcBef>
                <a:spcPts val="195"/>
              </a:spcBef>
              <a:tabLst>
                <a:tab pos="996950" algn="l"/>
                <a:tab pos="1647825" algn="l"/>
              </a:tabLst>
            </a:pPr>
            <a:r>
              <a:rPr dirty="0" sz="800" spc="40">
                <a:solidFill>
                  <a:srgbClr val="484848"/>
                </a:solidFill>
                <a:latin typeface="Arial"/>
                <a:cs typeface="Arial"/>
              </a:rPr>
              <a:t>T	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D	</a:t>
            </a:r>
            <a:r>
              <a:rPr dirty="0" sz="900" spc="40">
                <a:solidFill>
                  <a:srgbClr val="343434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676275">
              <a:lnSpc>
                <a:spcPct val="100000"/>
              </a:lnSpc>
              <a:spcBef>
                <a:spcPts val="65"/>
              </a:spcBef>
              <a:tabLst>
                <a:tab pos="994410" algn="l"/>
                <a:tab pos="1647825" algn="l"/>
              </a:tabLst>
            </a:pPr>
            <a:r>
              <a:rPr dirty="0" sz="800" spc="-30">
                <a:solidFill>
                  <a:srgbClr val="484848"/>
                </a:solidFill>
                <a:latin typeface="Arial"/>
                <a:cs typeface="Arial"/>
              </a:rPr>
              <a:t>PO	</a:t>
            </a:r>
            <a:r>
              <a:rPr dirty="0" sz="1050" spc="45">
                <a:solidFill>
                  <a:srgbClr val="1A1A1A"/>
                </a:solidFill>
                <a:latin typeface="Arial"/>
                <a:cs typeface="Arial"/>
              </a:rPr>
              <a:t>s	</a:t>
            </a:r>
            <a:r>
              <a:rPr dirty="0" sz="900" spc="40">
                <a:solidFill>
                  <a:srgbClr val="343434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672465">
              <a:lnSpc>
                <a:spcPct val="100000"/>
              </a:lnSpc>
              <a:spcBef>
                <a:spcPts val="165"/>
              </a:spcBef>
              <a:tabLst>
                <a:tab pos="996950" algn="l"/>
                <a:tab pos="1653539" algn="l"/>
              </a:tabLst>
            </a:pPr>
            <a:r>
              <a:rPr dirty="0" sz="800" spc="40">
                <a:solidFill>
                  <a:srgbClr val="343434"/>
                </a:solidFill>
                <a:latin typeface="Arial"/>
                <a:cs typeface="Arial"/>
              </a:rPr>
              <a:t>T	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D	</a:t>
            </a:r>
            <a:r>
              <a:rPr dirty="0" sz="900" spc="40">
                <a:solidFill>
                  <a:srgbClr val="343434"/>
                </a:solidFill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marL="672465">
              <a:lnSpc>
                <a:spcPct val="100000"/>
              </a:lnSpc>
              <a:spcBef>
                <a:spcPts val="195"/>
              </a:spcBef>
              <a:tabLst>
                <a:tab pos="993775" algn="l"/>
                <a:tab pos="1647825" algn="l"/>
              </a:tabLst>
            </a:pPr>
            <a:r>
              <a:rPr dirty="0" sz="800" spc="-5">
                <a:solidFill>
                  <a:srgbClr val="343434"/>
                </a:solidFill>
                <a:latin typeface="Arial"/>
                <a:cs typeface="Arial"/>
              </a:rPr>
              <a:t>T	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D	</a:t>
            </a:r>
            <a:r>
              <a:rPr dirty="0" sz="900" spc="-5">
                <a:solidFill>
                  <a:srgbClr val="343434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672465">
              <a:lnSpc>
                <a:spcPct val="100000"/>
              </a:lnSpc>
              <a:spcBef>
                <a:spcPts val="190"/>
              </a:spcBef>
              <a:tabLst>
                <a:tab pos="996950" algn="l"/>
                <a:tab pos="1651000" algn="l"/>
              </a:tabLst>
            </a:pPr>
            <a:r>
              <a:rPr dirty="0" sz="800" spc="40">
                <a:solidFill>
                  <a:srgbClr val="343434"/>
                </a:solidFill>
                <a:latin typeface="Arial"/>
                <a:cs typeface="Arial"/>
              </a:rPr>
              <a:t>T	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D	</a:t>
            </a:r>
            <a:r>
              <a:rPr dirty="0" sz="900" spc="40">
                <a:solidFill>
                  <a:srgbClr val="343434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404495">
              <a:lnSpc>
                <a:spcPct val="100000"/>
              </a:lnSpc>
              <a:spcBef>
                <a:spcPts val="114"/>
              </a:spcBef>
              <a:tabLst>
                <a:tab pos="672465" algn="l"/>
                <a:tab pos="993775" algn="l"/>
                <a:tab pos="1650364" algn="l"/>
              </a:tabLst>
            </a:pPr>
            <a:r>
              <a:rPr dirty="0" sz="1100" spc="30">
                <a:solidFill>
                  <a:srgbClr val="343434"/>
                </a:solidFill>
                <a:latin typeface="Times New Roman"/>
                <a:cs typeface="Times New Roman"/>
              </a:rPr>
              <a:t>0	</a:t>
            </a:r>
            <a:r>
              <a:rPr dirty="0" baseline="6944" sz="1200" spc="37">
                <a:solidFill>
                  <a:srgbClr val="343434"/>
                </a:solidFill>
                <a:latin typeface="Arial"/>
                <a:cs typeface="Arial"/>
              </a:rPr>
              <a:t>T	</a:t>
            </a:r>
            <a:r>
              <a:rPr dirty="0" baseline="6944" sz="1200" spc="52">
                <a:solidFill>
                  <a:srgbClr val="1A1A1A"/>
                </a:solidFill>
                <a:latin typeface="Arial"/>
                <a:cs typeface="Arial"/>
              </a:rPr>
              <a:t>D	</a:t>
            </a:r>
            <a:r>
              <a:rPr dirty="0" baseline="3086" sz="1350" spc="37">
                <a:solidFill>
                  <a:srgbClr val="343434"/>
                </a:solidFill>
                <a:latin typeface="Times New Roman"/>
                <a:cs typeface="Times New Roman"/>
              </a:rPr>
              <a:t>3</a:t>
            </a:r>
            <a:endParaRPr baseline="3086" sz="1350">
              <a:latin typeface="Times New Roman"/>
              <a:cs typeface="Times New Roman"/>
            </a:endParaRPr>
          </a:p>
          <a:p>
            <a:pPr marL="672465">
              <a:lnSpc>
                <a:spcPct val="100000"/>
              </a:lnSpc>
              <a:spcBef>
                <a:spcPts val="80"/>
              </a:spcBef>
              <a:tabLst>
                <a:tab pos="996950" algn="l"/>
                <a:tab pos="1651000" algn="l"/>
              </a:tabLst>
            </a:pPr>
            <a:r>
              <a:rPr dirty="0" sz="800" spc="-5">
                <a:solidFill>
                  <a:srgbClr val="343434"/>
                </a:solidFill>
                <a:latin typeface="Arial"/>
                <a:cs typeface="Arial"/>
              </a:rPr>
              <a:t>T	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D	</a:t>
            </a:r>
            <a:r>
              <a:rPr dirty="0" sz="900" spc="40">
                <a:solidFill>
                  <a:srgbClr val="343434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672465">
              <a:lnSpc>
                <a:spcPct val="100000"/>
              </a:lnSpc>
              <a:spcBef>
                <a:spcPts val="195"/>
              </a:spcBef>
              <a:tabLst>
                <a:tab pos="996950" algn="l"/>
                <a:tab pos="1647825" algn="l"/>
              </a:tabLst>
            </a:pPr>
            <a:r>
              <a:rPr dirty="0" sz="800" spc="40">
                <a:solidFill>
                  <a:srgbClr val="343434"/>
                </a:solidFill>
                <a:latin typeface="Arial"/>
                <a:cs typeface="Arial"/>
              </a:rPr>
              <a:t>T	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D	</a:t>
            </a:r>
            <a:r>
              <a:rPr dirty="0" sz="900" spc="40">
                <a:solidFill>
                  <a:srgbClr val="343434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2616" y="3467256"/>
            <a:ext cx="114046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3175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99747" y="3715187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2540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4626040"/>
            <a:ext cx="0" cy="1623695"/>
          </a:xfrm>
          <a:custGeom>
            <a:avLst/>
            <a:gdLst/>
            <a:ahLst/>
            <a:cxnLst/>
            <a:rect l="l" t="t" r="r" b="b"/>
            <a:pathLst>
              <a:path w="0" h="1623695">
                <a:moveTo>
                  <a:pt x="0" y="162338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2" y="12205"/>
            <a:ext cx="0" cy="4199255"/>
          </a:xfrm>
          <a:custGeom>
            <a:avLst/>
            <a:gdLst/>
            <a:ahLst/>
            <a:cxnLst/>
            <a:rect l="l" t="t" r="r" b="b"/>
            <a:pathLst>
              <a:path w="0" h="4199255">
                <a:moveTo>
                  <a:pt x="0" y="4198833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656" y="1675261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353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8656" y="3478684"/>
            <a:ext cx="7095490" cy="0"/>
          </a:xfrm>
          <a:custGeom>
            <a:avLst/>
            <a:gdLst/>
            <a:ahLst/>
            <a:cxnLst/>
            <a:rect l="l" t="t" r="r" b="b"/>
            <a:pathLst>
              <a:path w="7095490" h="0">
                <a:moveTo>
                  <a:pt x="0" y="0"/>
                </a:moveTo>
                <a:lnTo>
                  <a:pt x="7094977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4879" y="124179"/>
            <a:ext cx="5094605" cy="109982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30504">
              <a:lnSpc>
                <a:spcPct val="100000"/>
              </a:lnSpc>
              <a:spcBef>
                <a:spcPts val="430"/>
              </a:spcBef>
            </a:pPr>
            <a:r>
              <a:rPr dirty="0" sz="1450" spc="11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80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30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232410" algn="l"/>
                <a:tab pos="3870960" algn="l"/>
              </a:tabLst>
            </a:pPr>
            <a:r>
              <a:rPr dirty="0" sz="1250" spc="-185">
                <a:solidFill>
                  <a:srgbClr val="C3C3C3"/>
                </a:solidFill>
                <a:latin typeface="Arial"/>
                <a:cs typeface="Arial"/>
              </a:rPr>
              <a:t>,	</a:t>
            </a:r>
            <a:r>
              <a:rPr dirty="0" sz="1250" spc="55" b="1">
                <a:solidFill>
                  <a:srgbClr val="1C1C1C"/>
                </a:solidFill>
                <a:latin typeface="Arial"/>
                <a:cs typeface="Arial"/>
              </a:rPr>
              <a:t>Studie:CK4	</a:t>
            </a:r>
            <a:r>
              <a:rPr dirty="0" sz="1250" spc="8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3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65" b="1">
                <a:solidFill>
                  <a:srgbClr val="1C1C1C"/>
                </a:solidFill>
                <a:latin typeface="Arial"/>
                <a:cs typeface="Arial"/>
              </a:rPr>
              <a:t>wiskunde</a:t>
            </a:r>
            <a:endParaRPr sz="1250">
              <a:latin typeface="Arial"/>
              <a:cs typeface="Arial"/>
            </a:endParaRPr>
          </a:p>
          <a:p>
            <a:pPr marL="224790" marR="3878579" indent="-1270">
              <a:lnSpc>
                <a:spcPct val="191800"/>
              </a:lnSpc>
              <a:spcBef>
                <a:spcPts val="229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48240" y="10228217"/>
            <a:ext cx="179070" cy="220979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595"/>
              </a:spcBef>
            </a:pPr>
            <a:r>
              <a:rPr dirty="0" sz="850" spc="-10">
                <a:solidFill>
                  <a:srgbClr val="1C1C1C"/>
                </a:solidFill>
                <a:latin typeface="Arial"/>
                <a:cs typeface="Arial"/>
              </a:rPr>
              <a:t>7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729" y="3103113"/>
            <a:ext cx="192405" cy="349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0"/>
              </a:spcBef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Sl0  </a:t>
            </a:r>
            <a:r>
              <a:rPr dirty="0" sz="850" spc="10">
                <a:solidFill>
                  <a:srgbClr val="1C1C1C"/>
                </a:solidFill>
                <a:latin typeface="Arial"/>
                <a:cs typeface="Arial"/>
              </a:rPr>
              <a:t>Sll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564" y="3103113"/>
            <a:ext cx="1553210" cy="349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0"/>
              </a:spcBef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Hfst 7: </a:t>
            </a:r>
            <a:r>
              <a:rPr dirty="0" sz="850" spc="10">
                <a:solidFill>
                  <a:srgbClr val="1C1C1C"/>
                </a:solidFill>
                <a:latin typeface="Arial"/>
                <a:cs typeface="Arial"/>
              </a:rPr>
              <a:t>Exponentiële </a:t>
            </a: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formules  Hfst 8:</a:t>
            </a:r>
            <a:r>
              <a:rPr dirty="0" sz="850" spc="2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Ruimtemeetkunde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86319" y="1355362"/>
          <a:ext cx="7122159" cy="1765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780"/>
                <a:gridCol w="3037839"/>
                <a:gridCol w="1076960"/>
                <a:gridCol w="309879"/>
                <a:gridCol w="366395"/>
                <a:gridCol w="1070610"/>
                <a:gridCol w="861694"/>
              </a:tblGrid>
              <a:tr h="173238">
                <a:tc gridSpan="7">
                  <a:txBody>
                    <a:bodyPr/>
                    <a:lstStyle/>
                    <a:p>
                      <a:pPr marL="61594">
                        <a:lnSpc>
                          <a:spcPts val="1050"/>
                        </a:lnSpc>
                      </a:pPr>
                      <a:r>
                        <a:rPr dirty="0" sz="950" spc="4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3915">
                <a:tc>
                  <a:txBody>
                    <a:bodyPr/>
                    <a:lstStyle/>
                    <a:p>
                      <a:pPr marL="80645">
                        <a:lnSpc>
                          <a:spcPts val="875"/>
                        </a:lnSpc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875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875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875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875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875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875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91876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Grafieken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vergelijkingen,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Vlakke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meetkunde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r" marR="1454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365"/>
                        </a:lnSpc>
                      </a:pPr>
                      <a:r>
                        <a:rPr dirty="0" sz="12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</a:tr>
              <a:tr h="134980">
                <a:tc>
                  <a:txBody>
                    <a:bodyPr/>
                    <a:lstStyle/>
                    <a:p>
                      <a:pPr marL="80645">
                        <a:lnSpc>
                          <a:spcPts val="960"/>
                        </a:lnSpc>
                        <a:spcBef>
                          <a:spcPts val="5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960"/>
                        </a:lnSpc>
                        <a:spcBef>
                          <a:spcPts val="5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3:</a:t>
                      </a:r>
                      <a:r>
                        <a:rPr dirty="0" sz="850" spc="1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Informatieverwerking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96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935"/>
                        </a:lnSpc>
                        <a:spcBef>
                          <a:spcPts val="25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965"/>
                        </a:lnSpc>
                      </a:pPr>
                      <a:r>
                        <a:rPr dirty="0" sz="12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935"/>
                        </a:lnSpc>
                        <a:spcBef>
                          <a:spcPts val="25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935"/>
                        </a:lnSpc>
                        <a:spcBef>
                          <a:spcPts val="25"/>
                        </a:spcBef>
                      </a:pP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r>
                        <a:rPr dirty="0" sz="8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2" sz="525" spc="-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39682" sz="525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</a:tr>
              <a:tr h="161505">
                <a:tc>
                  <a:txBody>
                    <a:bodyPr/>
                    <a:lstStyle/>
                    <a:p>
                      <a:pPr marL="80645">
                        <a:lnSpc>
                          <a:spcPts val="955"/>
                        </a:lnSpc>
                        <a:spcBef>
                          <a:spcPts val="215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955"/>
                        </a:lnSpc>
                        <a:spcBef>
                          <a:spcPts val="215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1: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Grafieken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-1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vergelijkingen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17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93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70"/>
                        </a:lnSpc>
                      </a:pPr>
                      <a:r>
                        <a:rPr dirty="0" sz="12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ts val="93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930"/>
                        </a:lnSpc>
                        <a:spcBef>
                          <a:spcPts val="240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</a:tr>
              <a:tr h="168865">
                <a:tc>
                  <a:txBody>
                    <a:bodyPr/>
                    <a:lstStyle/>
                    <a:p>
                      <a:pPr marL="78105">
                        <a:lnSpc>
                          <a:spcPts val="990"/>
                        </a:lnSpc>
                        <a:spcBef>
                          <a:spcPts val="24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990"/>
                        </a:lnSpc>
                        <a:spcBef>
                          <a:spcPts val="24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2: Vakke</a:t>
                      </a:r>
                      <a:r>
                        <a:rPr dirty="0" sz="850" spc="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meetkunde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 gridSpan="2">
                  <a:txBody>
                    <a:bodyPr/>
                    <a:lstStyle/>
                    <a:p>
                      <a:pPr marL="881380">
                        <a:lnSpc>
                          <a:spcPts val="1230"/>
                        </a:lnSpc>
                      </a:pPr>
                      <a:r>
                        <a:rPr dirty="0" baseline="-11784" sz="2475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784" sz="2475" spc="509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230"/>
                        </a:lnSpc>
                      </a:pPr>
                      <a:r>
                        <a:rPr dirty="0" sz="12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ts val="965"/>
                        </a:lnSpc>
                        <a:spcBef>
                          <a:spcPts val="265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869"/>
                        </a:lnSpc>
                        <a:spcBef>
                          <a:spcPts val="265"/>
                        </a:spcBef>
                      </a:pP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algn="r" marR="52705">
                        <a:lnSpc>
                          <a:spcPts val="95"/>
                        </a:lnSpc>
                      </a:pPr>
                      <a:r>
                        <a:rPr dirty="0" sz="3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350">
                        <a:latin typeface="Arial"/>
                        <a:cs typeface="Arial"/>
                      </a:endParaRPr>
                    </a:p>
                  </a:txBody>
                  <a:tcPr marL="0" marR="0" marB="0" marT="33655"/>
                </a:tc>
              </a:tr>
              <a:tr h="182097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50" spc="-9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Machtsverbanden,</a:t>
                      </a: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Rekenen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 gridSpan="2">
                  <a:txBody>
                    <a:bodyPr/>
                    <a:lstStyle/>
                    <a:p>
                      <a:pPr marL="845185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1112520" algn="l"/>
                        </a:tabLst>
                      </a:pPr>
                      <a:r>
                        <a:rPr dirty="0" sz="1100" spc="3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dirty="0" baseline="6535" sz="1275" spc="75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baseline="6535" sz="12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310"/>
                        </a:lnSpc>
                      </a:pPr>
                      <a:r>
                        <a:rPr dirty="0" sz="12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</a:tr>
              <a:tr h="138909">
                <a:tc>
                  <a:txBody>
                    <a:bodyPr/>
                    <a:lstStyle/>
                    <a:p>
                      <a:pPr marL="78105">
                        <a:lnSpc>
                          <a:spcPts val="969"/>
                        </a:lnSpc>
                        <a:spcBef>
                          <a:spcPts val="25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969"/>
                        </a:lnSpc>
                        <a:spcBef>
                          <a:spcPts val="25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4:</a:t>
                      </a:r>
                      <a:r>
                        <a:rPr dirty="0" sz="850" spc="2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Machtsverbanden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 gridSpan="2">
                  <a:txBody>
                    <a:bodyPr/>
                    <a:lstStyle/>
                    <a:p>
                      <a:pPr marL="881380">
                        <a:lnSpc>
                          <a:spcPts val="994"/>
                        </a:lnSpc>
                      </a:pPr>
                      <a:r>
                        <a:rPr dirty="0" baseline="-11784" sz="2475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784" sz="2475" spc="509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994"/>
                        </a:lnSpc>
                      </a:pPr>
                      <a:r>
                        <a:rPr dirty="0" sz="12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969"/>
                        </a:lnSpc>
                        <a:spcBef>
                          <a:spcPts val="25"/>
                        </a:spcBef>
                      </a:pP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minuten,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</a:tr>
              <a:tr h="189123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5: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Rekenen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 gridSpan="2">
                  <a:txBody>
                    <a:bodyPr/>
                    <a:lstStyle/>
                    <a:p>
                      <a:pPr marL="881380">
                        <a:lnSpc>
                          <a:spcPts val="1390"/>
                        </a:lnSpc>
                      </a:pPr>
                      <a:r>
                        <a:rPr dirty="0" baseline="-11784" sz="2475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784" sz="2475" spc="509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350"/>
                        </a:lnSpc>
                      </a:pPr>
                      <a:r>
                        <a:rPr dirty="0" sz="12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</a:tr>
              <a:tr h="157753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S0B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Voorbeeldexamen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CE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 gridSpan="2">
                  <a:txBody>
                    <a:bodyPr/>
                    <a:lstStyle/>
                    <a:p>
                      <a:pPr marL="850265">
                        <a:lnSpc>
                          <a:spcPts val="1140"/>
                        </a:lnSpc>
                        <a:tabLst>
                          <a:tab pos="1109345" algn="l"/>
                        </a:tabLst>
                      </a:pPr>
                      <a:r>
                        <a:rPr dirty="0" sz="10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0	</a:t>
                      </a:r>
                      <a:r>
                        <a:rPr dirty="0" baseline="6535" sz="1275" spc="52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baseline="6535" sz="12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120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  <a:tr h="142996">
                <a:tc>
                  <a:txBody>
                    <a:bodyPr/>
                    <a:lstStyle/>
                    <a:p>
                      <a:pPr marL="78105">
                        <a:lnSpc>
                          <a:spcPts val="960"/>
                        </a:lnSpc>
                        <a:spcBef>
                          <a:spcPts val="65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960"/>
                        </a:lnSpc>
                        <a:spcBef>
                          <a:spcPts val="65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6: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Goniometrie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 gridSpan="2">
                  <a:txBody>
                    <a:bodyPr/>
                    <a:lstStyle/>
                    <a:p>
                      <a:pPr marL="878205">
                        <a:lnSpc>
                          <a:spcPts val="1025"/>
                        </a:lnSpc>
                      </a:pPr>
                      <a:r>
                        <a:rPr dirty="0" baseline="-11784" sz="2475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784" sz="2475" spc="5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25"/>
                        </a:lnSpc>
                      </a:pPr>
                      <a:r>
                        <a:rPr dirty="0" sz="12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ts val="935"/>
                        </a:lnSpc>
                        <a:spcBef>
                          <a:spcPts val="90"/>
                        </a:spcBef>
                      </a:pPr>
                      <a:r>
                        <a:rPr dirty="0" sz="85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935"/>
                        </a:lnSpc>
                        <a:spcBef>
                          <a:spcPts val="9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4588407" y="3082261"/>
            <a:ext cx="1511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88407" y="3243988"/>
            <a:ext cx="1511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19875" y="3087346"/>
            <a:ext cx="415925" cy="38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00"/>
              </a:lnSpc>
              <a:spcBef>
                <a:spcPts val="100"/>
              </a:spcBef>
              <a:tabLst>
                <a:tab pos="334645" algn="l"/>
              </a:tabLst>
            </a:pPr>
            <a:r>
              <a:rPr dirty="0" sz="850" spc="50">
                <a:solidFill>
                  <a:srgbClr val="3F3F3F"/>
                </a:solidFill>
                <a:latin typeface="Times New Roman"/>
                <a:cs typeface="Times New Roman"/>
              </a:rPr>
              <a:t>T</a:t>
            </a:r>
            <a:r>
              <a:rPr dirty="0" sz="850" spc="5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dirty="0" sz="1250" spc="45">
                <a:solidFill>
                  <a:srgbClr val="3F3F3F"/>
                </a:solidFill>
                <a:latin typeface="Times New Roman"/>
                <a:cs typeface="Times New Roman"/>
              </a:rPr>
              <a:t>s</a:t>
            </a: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400"/>
              </a:lnSpc>
              <a:tabLst>
                <a:tab pos="334645" algn="l"/>
              </a:tabLst>
            </a:pPr>
            <a:r>
              <a:rPr dirty="0" sz="850" spc="50">
                <a:solidFill>
                  <a:srgbClr val="3F3F3F"/>
                </a:solidFill>
                <a:latin typeface="Times New Roman"/>
                <a:cs typeface="Times New Roman"/>
              </a:rPr>
              <a:t>T</a:t>
            </a:r>
            <a:r>
              <a:rPr dirty="0" sz="850" spc="5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dirty="0" sz="1250" spc="45">
                <a:solidFill>
                  <a:srgbClr val="3F3F3F"/>
                </a:solidFill>
                <a:latin typeface="Times New Roman"/>
                <a:cs typeface="Times New Roman"/>
              </a:rPr>
              <a:t>s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06692" y="3106164"/>
            <a:ext cx="92075" cy="34925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350"/>
              </a:spcBef>
            </a:pPr>
            <a:r>
              <a:rPr dirty="0" sz="850" spc="40">
                <a:solidFill>
                  <a:srgbClr val="3F3F3F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45">
                <a:solidFill>
                  <a:srgbClr val="3F3F3F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98197" y="3106164"/>
            <a:ext cx="707390" cy="34925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50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baseline="22222" sz="1125" spc="-15">
                <a:solidFill>
                  <a:srgbClr val="1C1C1C"/>
                </a:solidFill>
                <a:latin typeface="Times New Roman"/>
                <a:cs typeface="Times New Roman"/>
              </a:rPr>
              <a:t>'</a:t>
            </a:r>
            <a:endParaRPr baseline="22222" sz="1125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54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50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 minuten</a:t>
            </a:r>
            <a:endParaRPr sz="8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9563" y="3628984"/>
            <a:ext cx="1136015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6830" marR="5080">
              <a:lnSpc>
                <a:spcPct val="88300"/>
              </a:lnSpc>
              <a:spcBef>
                <a:spcPts val="880"/>
              </a:spcBef>
            </a:pP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05377" y="3873610"/>
            <a:ext cx="619125" cy="27114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910"/>
              </a:lnSpc>
              <a:spcBef>
                <a:spcPts val="220"/>
              </a:spcBef>
            </a:pP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50" spc="-4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988678"/>
            <a:ext cx="0" cy="3649979"/>
          </a:xfrm>
          <a:custGeom>
            <a:avLst/>
            <a:gdLst/>
            <a:ahLst/>
            <a:cxnLst/>
            <a:rect l="l" t="t" r="r" b="b"/>
            <a:pathLst>
              <a:path w="0" h="3649979">
                <a:moveTo>
                  <a:pt x="0" y="3649567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0868" y="1620334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35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0868" y="2773793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1538" y="72303"/>
            <a:ext cx="5761355" cy="82232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430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31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85"/>
              </a:spcBef>
              <a:tabLst>
                <a:tab pos="3665854" algn="l"/>
              </a:tabLst>
            </a:pPr>
            <a:r>
              <a:rPr dirty="0" sz="1250" spc="70" b="1">
                <a:solidFill>
                  <a:srgbClr val="1C1C1C"/>
                </a:solidFill>
                <a:latin typeface="Arial"/>
                <a:cs typeface="Arial"/>
              </a:rPr>
              <a:t>Studie:CK4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6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85" b="1">
                <a:solidFill>
                  <a:srgbClr val="1C1C1C"/>
                </a:solidFill>
                <a:latin typeface="Arial"/>
                <a:cs typeface="Arial"/>
              </a:rPr>
              <a:t>maatschappijkunde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8240" y="10228217"/>
            <a:ext cx="179070" cy="220979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595"/>
              </a:spcBef>
            </a:pPr>
            <a:r>
              <a:rPr dirty="0" sz="850" spc="-10">
                <a:solidFill>
                  <a:srgbClr val="1C1C1C"/>
                </a:solidFill>
                <a:latin typeface="Arial"/>
                <a:cs typeface="Arial"/>
              </a:rPr>
              <a:t>8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77002" y="0"/>
            <a:ext cx="14795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110">
                <a:solidFill>
                  <a:srgbClr val="C1C1C1"/>
                </a:solidFill>
                <a:latin typeface="Times New Roman"/>
                <a:cs typeface="Times New Roman"/>
              </a:rPr>
              <a:t>1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6581" y="218704"/>
            <a:ext cx="5715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45">
                <a:solidFill>
                  <a:srgbClr val="C1C1C1"/>
                </a:solidFill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0991" y="1001660"/>
            <a:ext cx="101917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392" y="1453789"/>
            <a:ext cx="111188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0215" algn="l"/>
              </a:tabLst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SE	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omschrijving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7426" y="1583477"/>
            <a:ext cx="2679065" cy="116395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50"/>
              </a:spcBef>
              <a:tabLst>
                <a:tab pos="454025" algn="l"/>
              </a:tabLst>
            </a:pP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501	</a:t>
            </a:r>
            <a:r>
              <a:rPr dirty="0" sz="850" spc="10">
                <a:solidFill>
                  <a:srgbClr val="333333"/>
                </a:solidFill>
                <a:latin typeface="Arial"/>
                <a:cs typeface="Arial"/>
              </a:rPr>
              <a:t>Politieke </a:t>
            </a:r>
            <a:r>
              <a:rPr dirty="0" sz="850" spc="20">
                <a:solidFill>
                  <a:srgbClr val="333333"/>
                </a:solidFill>
                <a:latin typeface="Arial"/>
                <a:cs typeface="Arial"/>
              </a:rPr>
              <a:t>en </a:t>
            </a:r>
            <a:r>
              <a:rPr dirty="0" sz="850" spc="30">
                <a:solidFill>
                  <a:srgbClr val="333333"/>
                </a:solidFill>
                <a:latin typeface="Arial"/>
                <a:cs typeface="Arial"/>
              </a:rPr>
              <a:t>multiculturele</a:t>
            </a:r>
            <a:r>
              <a:rPr dirty="0" sz="850" spc="-7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333333"/>
                </a:solidFill>
                <a:latin typeface="Arial"/>
                <a:cs typeface="Arial"/>
              </a:rPr>
              <a:t>samenleving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4"/>
              </a:spcBef>
              <a:tabLst>
                <a:tab pos="454659" algn="l"/>
              </a:tabLst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502	</a:t>
            </a:r>
            <a:r>
              <a:rPr dirty="0" sz="850" spc="30">
                <a:solidFill>
                  <a:srgbClr val="333333"/>
                </a:solidFill>
                <a:latin typeface="Arial"/>
                <a:cs typeface="Arial"/>
              </a:rPr>
              <a:t>Begrippentoets: Multiculturele</a:t>
            </a:r>
            <a:r>
              <a:rPr dirty="0" sz="8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333333"/>
                </a:solidFill>
                <a:latin typeface="Arial"/>
                <a:cs typeface="Arial"/>
              </a:rPr>
              <a:t>samenleving</a:t>
            </a:r>
            <a:endParaRPr sz="850">
              <a:latin typeface="Arial"/>
              <a:cs typeface="Arial"/>
            </a:endParaRPr>
          </a:p>
          <a:p>
            <a:pPr marL="18415">
              <a:lnSpc>
                <a:spcPts val="844"/>
              </a:lnSpc>
              <a:spcBef>
                <a:spcPts val="254"/>
              </a:spcBef>
              <a:tabLst>
                <a:tab pos="454659" algn="l"/>
              </a:tabLst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503	</a:t>
            </a:r>
            <a:r>
              <a:rPr dirty="0" sz="850" spc="30">
                <a:solidFill>
                  <a:srgbClr val="333333"/>
                </a:solidFill>
                <a:latin typeface="Arial"/>
                <a:cs typeface="Arial"/>
              </a:rPr>
              <a:t>Begrippentoets:</a:t>
            </a:r>
            <a:r>
              <a:rPr dirty="0" sz="8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333333"/>
                </a:solidFill>
                <a:latin typeface="Arial"/>
                <a:cs typeface="Arial"/>
              </a:rPr>
              <a:t>Politiek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ts val="1565"/>
              </a:lnSpc>
              <a:tabLst>
                <a:tab pos="454659" algn="l"/>
              </a:tabLst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504	</a:t>
            </a:r>
            <a:r>
              <a:rPr dirty="0" sz="850" spc="-20">
                <a:solidFill>
                  <a:srgbClr val="333333"/>
                </a:solidFill>
                <a:latin typeface="Arial"/>
                <a:cs typeface="Arial"/>
              </a:rPr>
              <a:t>Mass</a:t>
            </a:r>
            <a:r>
              <a:rPr dirty="0" sz="850" spc="-20">
                <a:solidFill>
                  <a:srgbClr val="9C9C9C"/>
                </a:solidFill>
                <a:latin typeface="Arial"/>
                <a:cs typeface="Arial"/>
              </a:rPr>
              <a:t>-</a:t>
            </a:r>
            <a:r>
              <a:rPr dirty="0" sz="850" spc="-20">
                <a:solidFill>
                  <a:srgbClr val="333333"/>
                </a:solidFill>
                <a:latin typeface="Arial"/>
                <a:cs typeface="Arial"/>
              </a:rPr>
              <a:t>amedià </a:t>
            </a:r>
            <a:r>
              <a:rPr dirty="0" sz="850" spc="5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dirty="0" sz="850" spc="-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450" spc="-345">
                <a:solidFill>
                  <a:srgbClr val="333333"/>
                </a:solidFill>
                <a:latin typeface="Arial"/>
                <a:cs typeface="Arial"/>
              </a:rPr>
              <a:t>Werk</a:t>
            </a:r>
            <a:endParaRPr sz="14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80"/>
              </a:spcBef>
              <a:tabLst>
                <a:tab pos="454659" algn="l"/>
              </a:tabLst>
            </a:pPr>
            <a:r>
              <a:rPr dirty="0" sz="800" spc="-50">
                <a:solidFill>
                  <a:srgbClr val="1C1C1C"/>
                </a:solidFill>
                <a:latin typeface="Arial"/>
                <a:cs typeface="Arial"/>
              </a:rPr>
              <a:t>SOS	</a:t>
            </a:r>
            <a:r>
              <a:rPr dirty="0" sz="850" spc="25">
                <a:solidFill>
                  <a:srgbClr val="333333"/>
                </a:solidFill>
                <a:latin typeface="Arial"/>
                <a:cs typeface="Arial"/>
              </a:rPr>
              <a:t>Begrippentoets:</a:t>
            </a:r>
            <a:r>
              <a:rPr dirty="0" sz="850" spc="8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333333"/>
                </a:solidFill>
                <a:latin typeface="Arial"/>
                <a:cs typeface="Arial"/>
              </a:rPr>
              <a:t>Massamedia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  <a:tabLst>
                <a:tab pos="450850" algn="l"/>
              </a:tabLst>
            </a:pPr>
            <a:r>
              <a:rPr dirty="0" sz="850">
                <a:solidFill>
                  <a:srgbClr val="1C1C1C"/>
                </a:solidFill>
                <a:latin typeface="Arial"/>
                <a:cs typeface="Arial"/>
              </a:rPr>
              <a:t>506	</a:t>
            </a:r>
            <a:r>
              <a:rPr dirty="0" sz="850" spc="25">
                <a:solidFill>
                  <a:srgbClr val="333333"/>
                </a:solidFill>
                <a:latin typeface="Arial"/>
                <a:cs typeface="Arial"/>
              </a:rPr>
              <a:t>Criminaliteit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  <a:tabLst>
                <a:tab pos="451484" algn="l"/>
              </a:tabLst>
            </a:pP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507	</a:t>
            </a:r>
            <a:r>
              <a:rPr dirty="0" sz="850" spc="30">
                <a:solidFill>
                  <a:srgbClr val="333333"/>
                </a:solidFill>
                <a:latin typeface="Arial"/>
                <a:cs typeface="Arial"/>
              </a:rPr>
              <a:t>Begrippentoets:</a:t>
            </a:r>
            <a:r>
              <a:rPr dirty="0" sz="850" spc="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333333"/>
                </a:solidFill>
                <a:latin typeface="Arial"/>
                <a:cs typeface="Arial"/>
              </a:rPr>
              <a:t>Criminaliteit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09883" y="1453789"/>
            <a:ext cx="88519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type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48409" y="1456841"/>
            <a:ext cx="1864360" cy="1309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3730">
              <a:lnSpc>
                <a:spcPts val="960"/>
              </a:lnSpc>
              <a:spcBef>
                <a:spcPts val="100"/>
              </a:spcBef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vorm </a:t>
            </a:r>
            <a:r>
              <a:rPr dirty="0" sz="850" spc="10">
                <a:solidFill>
                  <a:srgbClr val="1C1C1C"/>
                </a:solidFill>
                <a:latin typeface="Arial"/>
                <a:cs typeface="Arial"/>
              </a:rPr>
              <a:t>weging</a:t>
            </a:r>
            <a:r>
              <a:rPr dirty="0" sz="850" spc="20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moment</a:t>
            </a:r>
            <a:endParaRPr sz="850">
              <a:latin typeface="Arial"/>
              <a:cs typeface="Arial"/>
            </a:endParaRPr>
          </a:p>
          <a:p>
            <a:pPr marL="38100">
              <a:lnSpc>
                <a:spcPts val="1355"/>
              </a:lnSpc>
              <a:tabLst>
                <a:tab pos="302895" algn="l"/>
                <a:tab pos="626745" algn="l"/>
                <a:tab pos="1292860" algn="l"/>
              </a:tabLst>
            </a:pPr>
            <a:r>
              <a:rPr dirty="0" sz="1100" spc="15">
                <a:solidFill>
                  <a:srgbClr val="1C1C1C"/>
                </a:solidFill>
                <a:latin typeface="Times New Roman"/>
                <a:cs typeface="Times New Roman"/>
              </a:rPr>
              <a:t>0	</a:t>
            </a:r>
            <a:r>
              <a:rPr dirty="0" baseline="3267" sz="1275" spc="22">
                <a:solidFill>
                  <a:srgbClr val="1C1C1C"/>
                </a:solidFill>
                <a:latin typeface="Arial"/>
                <a:cs typeface="Arial"/>
              </a:rPr>
              <a:t>T	</a:t>
            </a:r>
            <a:r>
              <a:rPr dirty="0" baseline="2136" sz="1950" spc="22">
                <a:solidFill>
                  <a:srgbClr val="1C1C1C"/>
                </a:solidFill>
                <a:latin typeface="Times New Roman"/>
                <a:cs typeface="Times New Roman"/>
              </a:rPr>
              <a:t>s	</a:t>
            </a:r>
            <a:r>
              <a:rPr dirty="0" baseline="3267" sz="1275" spc="-7">
                <a:solidFill>
                  <a:srgbClr val="1C1C1C"/>
                </a:solidFill>
                <a:latin typeface="Arial"/>
                <a:cs typeface="Arial"/>
              </a:rPr>
              <a:t>5</a:t>
            </a:r>
            <a:endParaRPr baseline="3267" sz="1275">
              <a:latin typeface="Arial"/>
              <a:cs typeface="Arial"/>
            </a:endParaRPr>
          </a:p>
          <a:p>
            <a:pPr marL="86360">
              <a:lnSpc>
                <a:spcPts val="1285"/>
              </a:lnSpc>
              <a:tabLst>
                <a:tab pos="626745" algn="l"/>
                <a:tab pos="1291590" algn="l"/>
              </a:tabLst>
            </a:pPr>
            <a:r>
              <a:rPr dirty="0" sz="1050" spc="60">
                <a:solidFill>
                  <a:srgbClr val="1C1C1C"/>
                </a:solidFill>
                <a:latin typeface="Times New Roman"/>
                <a:cs typeface="Times New Roman"/>
              </a:rPr>
              <a:t>D </a:t>
            </a:r>
            <a:r>
              <a:rPr dirty="0" sz="1050" spc="2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baseline="3267" sz="1275" spc="60">
                <a:solidFill>
                  <a:srgbClr val="1C1C1C"/>
                </a:solidFill>
                <a:latin typeface="Arial"/>
                <a:cs typeface="Arial"/>
              </a:rPr>
              <a:t>T	</a:t>
            </a:r>
            <a:r>
              <a:rPr dirty="0" baseline="2136" sz="1950" spc="60">
                <a:solidFill>
                  <a:srgbClr val="1C1C1C"/>
                </a:solidFill>
                <a:latin typeface="Times New Roman"/>
                <a:cs typeface="Times New Roman"/>
              </a:rPr>
              <a:t>s	</a:t>
            </a:r>
            <a:r>
              <a:rPr dirty="0" baseline="3267" sz="1275" spc="30">
                <a:solidFill>
                  <a:srgbClr val="1C1C1C"/>
                </a:solidFill>
                <a:latin typeface="Arial"/>
                <a:cs typeface="Arial"/>
              </a:rPr>
              <a:t>2</a:t>
            </a:r>
            <a:endParaRPr baseline="3267" sz="1275">
              <a:latin typeface="Arial"/>
              <a:cs typeface="Arial"/>
            </a:endParaRPr>
          </a:p>
          <a:p>
            <a:pPr marL="81915">
              <a:lnSpc>
                <a:spcPts val="1295"/>
              </a:lnSpc>
              <a:tabLst>
                <a:tab pos="626745" algn="l"/>
                <a:tab pos="1292225" algn="l"/>
              </a:tabLst>
            </a:pPr>
            <a:r>
              <a:rPr dirty="0" sz="1000" spc="50">
                <a:solidFill>
                  <a:srgbClr val="1C1C1C"/>
                </a:solidFill>
                <a:latin typeface="Arial"/>
                <a:cs typeface="Arial"/>
              </a:rPr>
              <a:t>D   </a:t>
            </a:r>
            <a:r>
              <a:rPr dirty="0" baseline="6535" sz="1275" spc="60">
                <a:solidFill>
                  <a:srgbClr val="1C1C1C"/>
                </a:solidFill>
                <a:latin typeface="Arial"/>
                <a:cs typeface="Arial"/>
              </a:rPr>
              <a:t>T	</a:t>
            </a:r>
            <a:r>
              <a:rPr dirty="0" baseline="4273" sz="1950" spc="60">
                <a:solidFill>
                  <a:srgbClr val="1C1C1C"/>
                </a:solidFill>
                <a:latin typeface="Times New Roman"/>
                <a:cs typeface="Times New Roman"/>
              </a:rPr>
              <a:t>s	</a:t>
            </a:r>
            <a:r>
              <a:rPr dirty="0" baseline="6535" sz="1275" spc="52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baseline="6535" sz="1275">
              <a:latin typeface="Arial"/>
              <a:cs typeface="Arial"/>
            </a:endParaRPr>
          </a:p>
          <a:p>
            <a:pPr marL="38100">
              <a:lnSpc>
                <a:spcPts val="1285"/>
              </a:lnSpc>
              <a:tabLst>
                <a:tab pos="302895" algn="l"/>
                <a:tab pos="626745" algn="l"/>
                <a:tab pos="1292860" algn="l"/>
              </a:tabLst>
            </a:pPr>
            <a:r>
              <a:rPr dirty="0" sz="1100" spc="30">
                <a:solidFill>
                  <a:srgbClr val="1C1C1C"/>
                </a:solidFill>
                <a:latin typeface="Times New Roman"/>
                <a:cs typeface="Times New Roman"/>
              </a:rPr>
              <a:t>0	</a:t>
            </a:r>
            <a:r>
              <a:rPr dirty="0" baseline="6535" sz="1275" spc="44">
                <a:solidFill>
                  <a:srgbClr val="1C1C1C"/>
                </a:solidFill>
                <a:latin typeface="Arial"/>
                <a:cs typeface="Arial"/>
              </a:rPr>
              <a:t>T	</a:t>
            </a:r>
            <a:r>
              <a:rPr dirty="0" baseline="4273" sz="1950" spc="44">
                <a:solidFill>
                  <a:srgbClr val="606060"/>
                </a:solidFill>
                <a:latin typeface="Times New Roman"/>
                <a:cs typeface="Times New Roman"/>
              </a:rPr>
              <a:t>s	</a:t>
            </a:r>
            <a:r>
              <a:rPr dirty="0" baseline="3267" sz="1275" spc="-7">
                <a:solidFill>
                  <a:srgbClr val="1C1C1C"/>
                </a:solidFill>
                <a:latin typeface="Arial"/>
                <a:cs typeface="Arial"/>
              </a:rPr>
              <a:t>5</a:t>
            </a:r>
            <a:endParaRPr baseline="3267" sz="1275">
              <a:latin typeface="Arial"/>
              <a:cs typeface="Arial"/>
            </a:endParaRPr>
          </a:p>
          <a:p>
            <a:pPr marL="78740">
              <a:lnSpc>
                <a:spcPts val="1275"/>
              </a:lnSpc>
              <a:tabLst>
                <a:tab pos="626745" algn="l"/>
                <a:tab pos="1292225" algn="l"/>
              </a:tabLst>
            </a:pPr>
            <a:r>
              <a:rPr dirty="0" sz="1000" spc="40">
                <a:solidFill>
                  <a:srgbClr val="1C1C1C"/>
                </a:solidFill>
                <a:latin typeface="Arial"/>
                <a:cs typeface="Arial"/>
              </a:rPr>
              <a:t>D  </a:t>
            </a:r>
            <a:r>
              <a:rPr dirty="0" sz="1000" spc="8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baseline="6535" sz="1275" spc="60">
                <a:solidFill>
                  <a:srgbClr val="1C1C1C"/>
                </a:solidFill>
                <a:latin typeface="Arial"/>
                <a:cs typeface="Arial"/>
              </a:rPr>
              <a:t>T	</a:t>
            </a:r>
            <a:r>
              <a:rPr dirty="0" baseline="4273" sz="1950" spc="60">
                <a:solidFill>
                  <a:srgbClr val="606060"/>
                </a:solidFill>
                <a:latin typeface="Times New Roman"/>
                <a:cs typeface="Times New Roman"/>
              </a:rPr>
              <a:t>s	</a:t>
            </a:r>
            <a:r>
              <a:rPr dirty="0" baseline="6172" sz="1350" spc="52">
                <a:solidFill>
                  <a:srgbClr val="1C1C1C"/>
                </a:solidFill>
                <a:latin typeface="Times New Roman"/>
                <a:cs typeface="Times New Roman"/>
              </a:rPr>
              <a:t>2</a:t>
            </a:r>
            <a:endParaRPr baseline="6172" sz="1350">
              <a:latin typeface="Times New Roman"/>
              <a:cs typeface="Times New Roman"/>
            </a:endParaRPr>
          </a:p>
          <a:p>
            <a:pPr marL="38100">
              <a:lnSpc>
                <a:spcPts val="1375"/>
              </a:lnSpc>
              <a:tabLst>
                <a:tab pos="302895" algn="l"/>
                <a:tab pos="624205" algn="l"/>
                <a:tab pos="1290320" algn="l"/>
              </a:tabLst>
            </a:pPr>
            <a:r>
              <a:rPr dirty="0" sz="1100" spc="15">
                <a:solidFill>
                  <a:srgbClr val="1C1C1C"/>
                </a:solidFill>
                <a:latin typeface="Times New Roman"/>
                <a:cs typeface="Times New Roman"/>
              </a:rPr>
              <a:t>0	</a:t>
            </a:r>
            <a:r>
              <a:rPr dirty="0" baseline="3267" sz="1275" spc="60">
                <a:solidFill>
                  <a:srgbClr val="1C1C1C"/>
                </a:solidFill>
                <a:latin typeface="Arial"/>
                <a:cs typeface="Arial"/>
              </a:rPr>
              <a:t>T	</a:t>
            </a:r>
            <a:r>
              <a:rPr dirty="0" baseline="2136" sz="1950" spc="60">
                <a:solidFill>
                  <a:srgbClr val="606060"/>
                </a:solidFill>
                <a:latin typeface="Times New Roman"/>
                <a:cs typeface="Times New Roman"/>
              </a:rPr>
              <a:t>s	</a:t>
            </a:r>
            <a:r>
              <a:rPr dirty="0" baseline="3472" sz="1200" spc="52">
                <a:solidFill>
                  <a:srgbClr val="1C1C1C"/>
                </a:solidFill>
                <a:latin typeface="Arial"/>
                <a:cs typeface="Arial"/>
              </a:rPr>
              <a:t>5</a:t>
            </a:r>
            <a:endParaRPr baseline="3472" sz="1200">
              <a:latin typeface="Arial"/>
              <a:cs typeface="Arial"/>
            </a:endParaRPr>
          </a:p>
          <a:p>
            <a:pPr marL="75565">
              <a:lnSpc>
                <a:spcPts val="1275"/>
              </a:lnSpc>
              <a:tabLst>
                <a:tab pos="302895" algn="l"/>
                <a:tab pos="627380" algn="l"/>
                <a:tab pos="1292225" algn="l"/>
              </a:tabLst>
            </a:pPr>
            <a:r>
              <a:rPr dirty="0" sz="1000" spc="50">
                <a:solidFill>
                  <a:srgbClr val="1C1C1C"/>
                </a:solidFill>
                <a:latin typeface="Arial"/>
                <a:cs typeface="Arial"/>
              </a:rPr>
              <a:t>D	</a:t>
            </a:r>
            <a:r>
              <a:rPr dirty="0" baseline="3267" sz="1275" spc="60">
                <a:solidFill>
                  <a:srgbClr val="1C1C1C"/>
                </a:solidFill>
                <a:latin typeface="Arial"/>
                <a:cs typeface="Arial"/>
              </a:rPr>
              <a:t>T	</a:t>
            </a:r>
            <a:r>
              <a:rPr dirty="0" baseline="2525" sz="1650" spc="-7">
                <a:solidFill>
                  <a:srgbClr val="606060"/>
                </a:solidFill>
                <a:latin typeface="Arial"/>
                <a:cs typeface="Arial"/>
              </a:rPr>
              <a:t>s	</a:t>
            </a:r>
            <a:r>
              <a:rPr dirty="0" baseline="3086" sz="1350" spc="52">
                <a:solidFill>
                  <a:srgbClr val="1C1C1C"/>
                </a:solidFill>
                <a:latin typeface="Times New Roman"/>
                <a:cs typeface="Times New Roman"/>
              </a:rPr>
              <a:t>2</a:t>
            </a:r>
            <a:endParaRPr baseline="3086" sz="1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42888" y="1453789"/>
            <a:ext cx="2552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duur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44968" y="1615517"/>
            <a:ext cx="59880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50</a:t>
            </a:r>
            <a:r>
              <a:rPr dirty="0" sz="850" spc="-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9052" y="1708079"/>
            <a:ext cx="669290" cy="10394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275">
              <a:lnSpc>
                <a:spcPts val="675"/>
              </a:lnSpc>
              <a:spcBef>
                <a:spcPts val="100"/>
              </a:spcBef>
              <a:tabLst>
                <a:tab pos="478155" algn="l"/>
              </a:tabLst>
            </a:pPr>
            <a:r>
              <a:rPr dirty="0" sz="650" spc="10">
                <a:solidFill>
                  <a:srgbClr val="9C9C9C"/>
                </a:solidFill>
                <a:latin typeface="Times New Roman"/>
                <a:cs typeface="Times New Roman"/>
              </a:rPr>
              <a:t>.	</a:t>
            </a:r>
            <a:r>
              <a:rPr dirty="0" sz="650" spc="10">
                <a:solidFill>
                  <a:srgbClr val="ACACAC"/>
                </a:solidFill>
                <a:latin typeface="Times New Roman"/>
                <a:cs typeface="Times New Roman"/>
              </a:rPr>
              <a:t>.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ts val="915"/>
              </a:lnSpc>
            </a:pPr>
            <a:r>
              <a:rPr dirty="0" sz="850" spc="20">
                <a:solidFill>
                  <a:srgbClr val="606060"/>
                </a:solidFill>
                <a:latin typeface="Arial"/>
                <a:cs typeface="Arial"/>
              </a:rPr>
              <a:t>40</a:t>
            </a:r>
            <a:r>
              <a:rPr dirty="0" sz="850" spc="-5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606060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4"/>
              </a:spcBef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40</a:t>
            </a:r>
            <a:r>
              <a:rPr dirty="0" sz="850" spc="-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75"/>
              </a:spcBef>
            </a:pP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100</a:t>
            </a:r>
            <a:r>
              <a:rPr dirty="0" sz="850" spc="-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minuteri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4"/>
              </a:spcBef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40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50"/>
              </a:spcBef>
            </a:pP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100</a:t>
            </a:r>
            <a:r>
              <a:rPr dirty="0" sz="850" spc="-4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4"/>
              </a:spcBef>
            </a:pP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40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 minuten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7881" y="2924093"/>
            <a:ext cx="1147445" cy="628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6830" marR="5080">
              <a:lnSpc>
                <a:spcPts val="910"/>
              </a:lnSpc>
              <a:spcBef>
                <a:spcPts val="885"/>
              </a:spcBef>
            </a:pP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PO=Praktischeopdracht  </a:t>
            </a: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HD=Handelingsdeel  </a:t>
            </a: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23694" y="3168719"/>
            <a:ext cx="625475" cy="27114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910"/>
              </a:lnSpc>
              <a:spcBef>
                <a:spcPts val="220"/>
              </a:spcBef>
            </a:pP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50" spc="-4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40" cy="10582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1916327"/>
            <a:ext cx="0" cy="1904364"/>
          </a:xfrm>
          <a:custGeom>
            <a:avLst/>
            <a:gdLst/>
            <a:ahLst/>
            <a:cxnLst/>
            <a:rect l="l" t="t" r="r" b="b"/>
            <a:pathLst>
              <a:path w="0" h="1904364">
                <a:moveTo>
                  <a:pt x="0" y="190412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" y="12205"/>
            <a:ext cx="0" cy="1013460"/>
          </a:xfrm>
          <a:custGeom>
            <a:avLst/>
            <a:gdLst/>
            <a:ahLst/>
            <a:cxnLst/>
            <a:rect l="l" t="t" r="r" b="b"/>
            <a:pathLst>
              <a:path w="0" h="1013460">
                <a:moveTo>
                  <a:pt x="0" y="101309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656" y="1693570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353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8656" y="2355740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39483" y="154622"/>
            <a:ext cx="95250" cy="498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100" spc="-484">
                <a:solidFill>
                  <a:srgbClr val="CFCFCF"/>
                </a:solidFill>
                <a:latin typeface="Arial"/>
                <a:cs typeface="Arial"/>
              </a:rPr>
              <a:t>r</a:t>
            </a:r>
            <a:endParaRPr sz="3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98637" y="10298401"/>
            <a:ext cx="88900" cy="15367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5">
                <a:solidFill>
                  <a:srgbClr val="181818"/>
                </a:solidFill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980501" y="0"/>
            <a:ext cx="1762760" cy="4984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4855" algn="l"/>
                <a:tab pos="1673225" algn="l"/>
              </a:tabLst>
            </a:pPr>
            <a:r>
              <a:rPr dirty="0" sz="3100" spc="-250" b="0">
                <a:solidFill>
                  <a:srgbClr val="CFCFCF"/>
                </a:solidFill>
                <a:latin typeface="Arial"/>
                <a:cs typeface="Arial"/>
              </a:rPr>
              <a:t>--</a:t>
            </a:r>
            <a:r>
              <a:rPr dirty="0" sz="3100" spc="160" b="0">
                <a:solidFill>
                  <a:srgbClr val="CFCFCF"/>
                </a:solidFill>
                <a:latin typeface="Arial"/>
                <a:cs typeface="Arial"/>
              </a:rPr>
              <a:t> </a:t>
            </a:r>
            <a:r>
              <a:rPr dirty="0" sz="3100" spc="30" b="0">
                <a:solidFill>
                  <a:srgbClr val="CFCFCF"/>
                </a:solidFill>
                <a:latin typeface="Arial"/>
                <a:cs typeface="Arial"/>
              </a:rPr>
              <a:t>-</a:t>
            </a:r>
            <a:r>
              <a:rPr dirty="0" sz="3100" b="0">
                <a:solidFill>
                  <a:srgbClr val="CFCFCF"/>
                </a:solidFill>
                <a:latin typeface="Arial"/>
                <a:cs typeface="Arial"/>
              </a:rPr>
              <a:t>	</a:t>
            </a:r>
            <a:r>
              <a:rPr dirty="0" sz="3100" spc="-320" b="0">
                <a:solidFill>
                  <a:srgbClr val="CFCFCF"/>
                </a:solidFill>
                <a:latin typeface="Arial"/>
                <a:cs typeface="Arial"/>
              </a:rPr>
              <a:t>-</a:t>
            </a:r>
            <a:r>
              <a:rPr dirty="0" sz="3100" b="0">
                <a:solidFill>
                  <a:srgbClr val="CFCFCF"/>
                </a:solidFill>
                <a:latin typeface="Arial"/>
                <a:cs typeface="Arial"/>
              </a:rPr>
              <a:t>	</a:t>
            </a:r>
            <a:r>
              <a:rPr dirty="0" sz="3100" spc="-434" b="0">
                <a:solidFill>
                  <a:srgbClr val="CFCFCF"/>
                </a:solidFill>
                <a:latin typeface="Arial"/>
                <a:cs typeface="Arial"/>
              </a:rPr>
              <a:t>-</a:t>
            </a:r>
            <a:endParaRPr sz="3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6291" y="187425"/>
            <a:ext cx="378841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100" b="1">
                <a:solidFill>
                  <a:srgbClr val="181818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81818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81818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81818"/>
                </a:solidFill>
                <a:latin typeface="Arial"/>
                <a:cs typeface="Arial"/>
              </a:rPr>
              <a:t>en</a:t>
            </a:r>
            <a:r>
              <a:rPr dirty="0" sz="1450" spc="33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81818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9326" y="444766"/>
            <a:ext cx="1776095" cy="523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  <a:tabLst>
                <a:tab pos="1710055" algn="l"/>
              </a:tabLst>
            </a:pPr>
            <a:r>
              <a:rPr dirty="0" sz="1250" spc="75" b="1">
                <a:solidFill>
                  <a:srgbClr val="181818"/>
                </a:solidFill>
                <a:latin typeface="Arial"/>
                <a:cs typeface="Arial"/>
              </a:rPr>
              <a:t>Studie</a:t>
            </a:r>
            <a:r>
              <a:rPr dirty="0" sz="1250" spc="50" b="1">
                <a:solidFill>
                  <a:srgbClr val="181818"/>
                </a:solidFill>
                <a:latin typeface="Arial"/>
                <a:cs typeface="Arial"/>
              </a:rPr>
              <a:t>:</a:t>
            </a:r>
            <a:r>
              <a:rPr dirty="0" sz="1250" spc="-22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250" spc="20" b="1">
                <a:solidFill>
                  <a:srgbClr val="181818"/>
                </a:solidFill>
                <a:latin typeface="Arial"/>
                <a:cs typeface="Arial"/>
              </a:rPr>
              <a:t>CK</a:t>
            </a:r>
            <a:r>
              <a:rPr dirty="0" sz="1250" spc="20" b="1">
                <a:solidFill>
                  <a:srgbClr val="181818"/>
                </a:solidFill>
                <a:latin typeface="Arial"/>
                <a:cs typeface="Arial"/>
              </a:rPr>
              <a:t>4</a:t>
            </a:r>
            <a:r>
              <a:rPr dirty="0" sz="1250" b="1">
                <a:solidFill>
                  <a:srgbClr val="181818"/>
                </a:solidFill>
                <a:latin typeface="Arial"/>
                <a:cs typeface="Arial"/>
              </a:rPr>
              <a:t>	</a:t>
            </a:r>
            <a:r>
              <a:rPr dirty="0" sz="1250" spc="-285" b="1">
                <a:solidFill>
                  <a:srgbClr val="CFCFCF"/>
                </a:solidFill>
                <a:latin typeface="Arial"/>
                <a:cs typeface="Arial"/>
              </a:rPr>
              <a:t>_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65" b="1">
                <a:solidFill>
                  <a:srgbClr val="181818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92726" y="444766"/>
            <a:ext cx="262509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2290" algn="l"/>
              </a:tabLst>
            </a:pPr>
            <a:r>
              <a:rPr dirty="0" sz="1250" spc="75" b="1">
                <a:solidFill>
                  <a:srgbClr val="181818"/>
                </a:solidFill>
                <a:latin typeface="Arial"/>
                <a:cs typeface="Arial"/>
              </a:rPr>
              <a:t>Vak:	</a:t>
            </a:r>
            <a:r>
              <a:rPr dirty="0" sz="1250" spc="185" b="1">
                <a:solidFill>
                  <a:srgbClr val="181818"/>
                </a:solidFill>
                <a:latin typeface="Arial"/>
                <a:cs typeface="Arial"/>
              </a:rPr>
              <a:t>nst </a:t>
            </a:r>
            <a:r>
              <a:rPr dirty="0" sz="1250" spc="210" b="1">
                <a:solidFill>
                  <a:srgbClr val="181818"/>
                </a:solidFill>
                <a:latin typeface="Arial"/>
                <a:cs typeface="Arial"/>
              </a:rPr>
              <a:t>akken </a:t>
            </a:r>
            <a:r>
              <a:rPr dirty="0" sz="1250" spc="45" b="1">
                <a:solidFill>
                  <a:srgbClr val="181818"/>
                </a:solidFill>
                <a:latin typeface="Arial"/>
                <a:cs typeface="Arial"/>
              </a:rPr>
              <a:t>inclusief</a:t>
            </a:r>
            <a:r>
              <a:rPr dirty="0" sz="1250" spc="-9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250" spc="65" b="1">
                <a:solidFill>
                  <a:srgbClr val="181818"/>
                </a:solidFill>
                <a:latin typeface="Arial"/>
                <a:cs typeface="Arial"/>
              </a:rPr>
              <a:t>ckv</a:t>
            </a:r>
            <a:endParaRPr sz="12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43960" y="0"/>
            <a:ext cx="145415" cy="8572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450" spc="-575">
                <a:solidFill>
                  <a:srgbClr val="CFCFCF"/>
                </a:solidFill>
                <a:latin typeface="Times New Roman"/>
                <a:cs typeface="Times New Roman"/>
              </a:rPr>
              <a:t>l</a:t>
            </a:r>
            <a:endParaRPr sz="5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8779" y="1074896"/>
            <a:ext cx="101917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81818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81818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127" y="1533382"/>
            <a:ext cx="11137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0215" algn="l"/>
              </a:tabLst>
            </a:pPr>
            <a:r>
              <a:rPr dirty="0" sz="800" spc="-15">
                <a:solidFill>
                  <a:srgbClr val="181818"/>
                </a:solidFill>
                <a:latin typeface="Arial"/>
                <a:cs typeface="Arial"/>
              </a:rPr>
              <a:t>SE	</a:t>
            </a:r>
            <a:r>
              <a:rPr dirty="0" sz="800" spc="50">
                <a:solidFill>
                  <a:srgbClr val="181818"/>
                </a:solidFill>
                <a:latin typeface="Arial"/>
                <a:cs typeface="Arial"/>
              </a:rPr>
              <a:t>omschrijving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8534" y="1652390"/>
            <a:ext cx="224154" cy="68199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800" spc="60">
                <a:solidFill>
                  <a:srgbClr val="181818"/>
                </a:solidFill>
                <a:latin typeface="Arial"/>
                <a:cs typeface="Arial"/>
              </a:rPr>
              <a:t>501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70">
                <a:solidFill>
                  <a:srgbClr val="181818"/>
                </a:solidFill>
                <a:latin typeface="Arial"/>
                <a:cs typeface="Arial"/>
              </a:rPr>
              <a:t>502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800" spc="70">
                <a:solidFill>
                  <a:srgbClr val="181818"/>
                </a:solidFill>
                <a:latin typeface="Arial"/>
                <a:cs typeface="Arial"/>
              </a:rPr>
              <a:t>503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00" spc="70">
                <a:solidFill>
                  <a:srgbClr val="181818"/>
                </a:solidFill>
                <a:latin typeface="Arial"/>
                <a:cs typeface="Arial"/>
              </a:rPr>
              <a:t>504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5101" y="1652390"/>
            <a:ext cx="1103630" cy="681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6350">
              <a:lnSpc>
                <a:spcPct val="134300"/>
              </a:lnSpc>
              <a:spcBef>
                <a:spcPts val="105"/>
              </a:spcBef>
            </a:pPr>
            <a:r>
              <a:rPr dirty="0" sz="800" spc="40">
                <a:solidFill>
                  <a:srgbClr val="181818"/>
                </a:solidFill>
                <a:latin typeface="Arial"/>
                <a:cs typeface="Arial"/>
              </a:rPr>
              <a:t>le culturele activiteit  </a:t>
            </a:r>
            <a:r>
              <a:rPr dirty="0" sz="800" spc="70">
                <a:solidFill>
                  <a:srgbClr val="181818"/>
                </a:solidFill>
                <a:latin typeface="Arial"/>
                <a:cs typeface="Arial"/>
              </a:rPr>
              <a:t>2e </a:t>
            </a:r>
            <a:r>
              <a:rPr dirty="0" sz="800" spc="45">
                <a:solidFill>
                  <a:srgbClr val="181818"/>
                </a:solidFill>
                <a:latin typeface="Arial"/>
                <a:cs typeface="Arial"/>
              </a:rPr>
              <a:t>culturele </a:t>
            </a:r>
            <a:r>
              <a:rPr dirty="0" sz="800" spc="40">
                <a:solidFill>
                  <a:srgbClr val="181818"/>
                </a:solidFill>
                <a:latin typeface="Arial"/>
                <a:cs typeface="Arial"/>
              </a:rPr>
              <a:t>activiteit  </a:t>
            </a:r>
            <a:r>
              <a:rPr dirty="0" sz="800" spc="70">
                <a:solidFill>
                  <a:srgbClr val="181818"/>
                </a:solidFill>
                <a:latin typeface="Arial"/>
                <a:cs typeface="Arial"/>
              </a:rPr>
              <a:t>3e </a:t>
            </a:r>
            <a:r>
              <a:rPr dirty="0" sz="800" spc="40">
                <a:solidFill>
                  <a:srgbClr val="181818"/>
                </a:solidFill>
                <a:latin typeface="Arial"/>
                <a:cs typeface="Arial"/>
              </a:rPr>
              <a:t>culturele activiteit  </a:t>
            </a:r>
            <a:r>
              <a:rPr dirty="0" sz="800" spc="70">
                <a:solidFill>
                  <a:srgbClr val="181818"/>
                </a:solidFill>
                <a:latin typeface="Arial"/>
                <a:cs typeface="Arial"/>
              </a:rPr>
              <a:t>4e </a:t>
            </a:r>
            <a:r>
              <a:rPr dirty="0" sz="800" spc="40">
                <a:solidFill>
                  <a:srgbClr val="181818"/>
                </a:solidFill>
                <a:latin typeface="Arial"/>
                <a:cs typeface="Arial"/>
              </a:rPr>
              <a:t>culturele</a:t>
            </a:r>
            <a:r>
              <a:rPr dirty="0" sz="800" spc="10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181818"/>
                </a:solidFill>
                <a:latin typeface="Arial"/>
                <a:cs typeface="Arial"/>
              </a:rPr>
              <a:t>activiteit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01240" y="1533382"/>
            <a:ext cx="88074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">
                <a:solidFill>
                  <a:srgbClr val="181818"/>
                </a:solidFill>
                <a:latin typeface="Arial"/>
                <a:cs typeface="Arial"/>
              </a:rPr>
              <a:t>Herkansing</a:t>
            </a:r>
            <a:r>
              <a:rPr dirty="0" sz="800" spc="28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55">
                <a:solidFill>
                  <a:srgbClr val="181818"/>
                </a:solidFill>
                <a:latin typeface="Arial"/>
                <a:cs typeface="Arial"/>
              </a:rPr>
              <a:t>type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57718" y="1496765"/>
            <a:ext cx="1220470" cy="83439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dirty="0" sz="800" spc="65">
                <a:solidFill>
                  <a:srgbClr val="181818"/>
                </a:solidFill>
                <a:latin typeface="Arial"/>
                <a:cs typeface="Arial"/>
              </a:rPr>
              <a:t>vorm </a:t>
            </a:r>
            <a:r>
              <a:rPr dirty="0" sz="800" spc="30">
                <a:solidFill>
                  <a:srgbClr val="181818"/>
                </a:solidFill>
                <a:latin typeface="Arial"/>
                <a:cs typeface="Arial"/>
              </a:rPr>
              <a:t>weging</a:t>
            </a:r>
            <a:r>
              <a:rPr dirty="0" sz="800" spc="18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81818"/>
                </a:solidFill>
                <a:latin typeface="Arial"/>
                <a:cs typeface="Arial"/>
              </a:rPr>
              <a:t>moment</a:t>
            </a:r>
            <a:endParaRPr sz="800">
              <a:latin typeface="Arial"/>
              <a:cs typeface="Arial"/>
            </a:endParaRPr>
          </a:p>
          <a:p>
            <a:pPr algn="ctr" marL="175260">
              <a:lnSpc>
                <a:spcPct val="100000"/>
              </a:lnSpc>
              <a:spcBef>
                <a:spcPts val="285"/>
              </a:spcBef>
            </a:pPr>
            <a:r>
              <a:rPr dirty="0" sz="800" spc="10">
                <a:solidFill>
                  <a:srgbClr val="525252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algn="ctr" marL="171450">
              <a:lnSpc>
                <a:spcPct val="100000"/>
              </a:lnSpc>
              <a:spcBef>
                <a:spcPts val="340"/>
              </a:spcBef>
            </a:pPr>
            <a:r>
              <a:rPr dirty="0" sz="800" spc="35">
                <a:solidFill>
                  <a:srgbClr val="525252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algn="ctr" marL="175260">
              <a:lnSpc>
                <a:spcPct val="100000"/>
              </a:lnSpc>
              <a:spcBef>
                <a:spcPts val="315"/>
              </a:spcBef>
            </a:pPr>
            <a:r>
              <a:rPr dirty="0" sz="800" spc="10">
                <a:solidFill>
                  <a:srgbClr val="525252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algn="ctr" marL="171450">
              <a:lnSpc>
                <a:spcPct val="100000"/>
              </a:lnSpc>
              <a:spcBef>
                <a:spcPts val="335"/>
              </a:spcBef>
            </a:pPr>
            <a:r>
              <a:rPr dirty="0" sz="800" spc="35">
                <a:solidFill>
                  <a:srgbClr val="525252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33938" y="1530331"/>
            <a:ext cx="25590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45">
                <a:solidFill>
                  <a:srgbClr val="181818"/>
                </a:solidFill>
                <a:latin typeface="Arial"/>
                <a:cs typeface="Arial"/>
              </a:rPr>
              <a:t>duur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98017" y="1636114"/>
            <a:ext cx="147320" cy="761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10"/>
              </a:lnSpc>
              <a:spcBef>
                <a:spcPts val="100"/>
              </a:spcBef>
            </a:pPr>
            <a:r>
              <a:rPr dirty="0" sz="1600" spc="-10">
                <a:solidFill>
                  <a:srgbClr val="181818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285"/>
              </a:lnSpc>
            </a:pPr>
            <a:r>
              <a:rPr dirty="0" sz="1600" spc="-10">
                <a:solidFill>
                  <a:srgbClr val="181818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285"/>
              </a:lnSpc>
            </a:pPr>
            <a:r>
              <a:rPr dirty="0" sz="1600" spc="-10">
                <a:solidFill>
                  <a:srgbClr val="181818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dirty="0" sz="1600" spc="-10">
                <a:solidFill>
                  <a:srgbClr val="181818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30141" y="1655441"/>
            <a:ext cx="184150" cy="6756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 indent="2540">
              <a:lnSpc>
                <a:spcPct val="133500"/>
              </a:lnSpc>
              <a:spcBef>
                <a:spcPts val="90"/>
              </a:spcBef>
            </a:pPr>
            <a:r>
              <a:rPr dirty="0" sz="800" spc="5">
                <a:solidFill>
                  <a:srgbClr val="181818"/>
                </a:solidFill>
                <a:latin typeface="Arial"/>
                <a:cs typeface="Arial"/>
              </a:rPr>
              <a:t>HD  </a:t>
            </a:r>
            <a:r>
              <a:rPr dirty="0" sz="800" spc="25">
                <a:solidFill>
                  <a:srgbClr val="181818"/>
                </a:solidFill>
                <a:latin typeface="Arial"/>
                <a:cs typeface="Arial"/>
              </a:rPr>
              <a:t>HD  </a:t>
            </a:r>
            <a:r>
              <a:rPr dirty="0" sz="800" spc="5">
                <a:solidFill>
                  <a:srgbClr val="181818"/>
                </a:solidFill>
                <a:latin typeface="Arial"/>
                <a:cs typeface="Arial"/>
              </a:rPr>
              <a:t>HD  </a:t>
            </a:r>
            <a:r>
              <a:rPr dirty="0" sz="800" spc="40">
                <a:solidFill>
                  <a:srgbClr val="181818"/>
                </a:solidFill>
                <a:latin typeface="Arial"/>
                <a:cs typeface="Arial"/>
              </a:rPr>
              <a:t>HD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5669" y="2512143"/>
            <a:ext cx="114046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81818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81818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181818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08805" y="2760075"/>
            <a:ext cx="63373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>
                <a:solidFill>
                  <a:srgbClr val="181818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81818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940739"/>
            <a:ext cx="0" cy="2710180"/>
          </a:xfrm>
          <a:custGeom>
            <a:avLst/>
            <a:gdLst/>
            <a:ahLst/>
            <a:cxnLst/>
            <a:rect l="l" t="t" r="r" b="b"/>
            <a:pathLst>
              <a:path w="0" h="2710179">
                <a:moveTo>
                  <a:pt x="0" y="2709712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4" y="439412"/>
            <a:ext cx="0" cy="1196340"/>
          </a:xfrm>
          <a:custGeom>
            <a:avLst/>
            <a:gdLst/>
            <a:ahLst/>
            <a:cxnLst/>
            <a:rect l="l" t="t" r="r" b="b"/>
            <a:pathLst>
              <a:path w="0" h="1196339">
                <a:moveTo>
                  <a:pt x="0" y="1196179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369740" y="48823"/>
            <a:ext cx="0" cy="476250"/>
          </a:xfrm>
          <a:custGeom>
            <a:avLst/>
            <a:gdLst/>
            <a:ahLst/>
            <a:cxnLst/>
            <a:rect l="l" t="t" r="r" b="b"/>
            <a:pathLst>
              <a:path w="0" h="476250">
                <a:moveTo>
                  <a:pt x="0" y="476030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26864" y="54926"/>
            <a:ext cx="1075055" cy="0"/>
          </a:xfrm>
          <a:custGeom>
            <a:avLst/>
            <a:gdLst/>
            <a:ahLst/>
            <a:cxnLst/>
            <a:rect l="l" t="t" r="r" b="b"/>
            <a:pathLst>
              <a:path w="1075054" h="0">
                <a:moveTo>
                  <a:pt x="0" y="0"/>
                </a:moveTo>
                <a:lnTo>
                  <a:pt x="1074626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34191" y="51875"/>
            <a:ext cx="622935" cy="0"/>
          </a:xfrm>
          <a:custGeom>
            <a:avLst/>
            <a:gdLst/>
            <a:ahLst/>
            <a:cxnLst/>
            <a:rect l="l" t="t" r="r" b="b"/>
            <a:pathLst>
              <a:path w="622935" h="0">
                <a:moveTo>
                  <a:pt x="0" y="0"/>
                </a:moveTo>
                <a:lnTo>
                  <a:pt x="622794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74762" y="2553898"/>
          <a:ext cx="7101205" cy="131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925"/>
                <a:gridCol w="3276600"/>
                <a:gridCol w="843279"/>
                <a:gridCol w="314960"/>
                <a:gridCol w="363220"/>
                <a:gridCol w="1070610"/>
                <a:gridCol w="819784"/>
              </a:tblGrid>
              <a:tr h="149710">
                <a:tc>
                  <a:txBody>
                    <a:bodyPr/>
                    <a:lstStyle/>
                    <a:p>
                      <a:pPr marL="101600">
                        <a:lnSpc>
                          <a:spcPts val="940"/>
                        </a:lnSpc>
                      </a:pP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940"/>
                        </a:lnSpc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ts val="990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990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90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90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01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1837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Inzet </a:t>
                      </a:r>
                      <a:r>
                        <a:rPr dirty="0" sz="850" spc="-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sociale</a:t>
                      </a:r>
                      <a:r>
                        <a:rPr dirty="0" sz="85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vaardigheden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113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 spc="-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-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</a:tr>
              <a:tr h="163254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Spel;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Turnen;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Bewegen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muziek;</a:t>
                      </a:r>
                      <a:r>
                        <a:rPr dirty="0" sz="850" spc="8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Atletiek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18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 spc="-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</a:tr>
              <a:tr h="164779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Spel;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Turnen;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Atletiek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afgerond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50" spc="2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19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</a:tr>
              <a:tr h="163254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Inzet </a:t>
                      </a:r>
                      <a:r>
                        <a:rPr dirty="0" sz="850" spc="-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sociale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vaardigheden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18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</a:tr>
              <a:tr h="163254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9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Spel;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Turnen;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Bewegen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muziek;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Atletiek;</a:t>
                      </a:r>
                      <a:r>
                        <a:rPr dirty="0" sz="850" spc="20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Stoeispelen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18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-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</a:tr>
              <a:tr h="161728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Inzet </a:t>
                      </a:r>
                      <a:r>
                        <a:rPr dirty="0" sz="850" spc="-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sociale</a:t>
                      </a:r>
                      <a:r>
                        <a:rPr dirty="0" sz="85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vaardigheden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5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</a:tr>
              <a:tr h="175351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Spel;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Turnen;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Bewegen 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muz</a:t>
                      </a:r>
                      <a:r>
                        <a:rPr dirty="0" sz="8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ek;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Atletiek;</a:t>
                      </a:r>
                      <a:r>
                        <a:rPr dirty="0" sz="850" spc="8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Stoeispelen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21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3754446" y="10197703"/>
            <a:ext cx="144145" cy="15367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40">
                <a:solidFill>
                  <a:srgbClr val="1C1C1C"/>
                </a:solidFill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1604" y="252270"/>
            <a:ext cx="5715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45">
                <a:solidFill>
                  <a:srgbClr val="CDCDCD"/>
                </a:solidFill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2396" y="86727"/>
            <a:ext cx="378841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-114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4190" y="350172"/>
            <a:ext cx="97091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65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24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10" b="1">
                <a:solidFill>
                  <a:srgbClr val="1C1C1C"/>
                </a:solidFill>
                <a:latin typeface="Arial"/>
                <a:cs typeface="Arial"/>
              </a:rPr>
              <a:t>CK4</a:t>
            </a:r>
            <a:endParaRPr sz="12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95779" y="337458"/>
            <a:ext cx="238188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96770" algn="l"/>
                <a:tab pos="2277110" algn="l"/>
              </a:tabLst>
            </a:pPr>
            <a:r>
              <a:rPr dirty="0" sz="1250" spc="85" b="1">
                <a:solidFill>
                  <a:srgbClr val="1C1C1C"/>
                </a:solidFill>
                <a:latin typeface="Arial"/>
                <a:cs typeface="Arial"/>
              </a:rPr>
              <a:t>Vak</a:t>
            </a:r>
            <a:r>
              <a:rPr dirty="0" sz="1250" spc="50" b="1">
                <a:solidFill>
                  <a:srgbClr val="1C1C1C"/>
                </a:solidFill>
                <a:latin typeface="Arial"/>
                <a:cs typeface="Arial"/>
              </a:rPr>
              <a:t>:</a:t>
            </a:r>
            <a:r>
              <a:rPr dirty="0" sz="1250" spc="-17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u="heavy" sz="1250" spc="45" b="1">
                <a:solidFill>
                  <a:srgbClr val="363636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!i</a:t>
            </a:r>
            <a:r>
              <a:rPr dirty="0" u="heavy" sz="1250" spc="-210" b="1">
                <a:solidFill>
                  <a:srgbClr val="363636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c</a:t>
            </a:r>
            <a:r>
              <a:rPr dirty="0" u="heavy" sz="1250" spc="-80" b="1">
                <a:solidFill>
                  <a:srgbClr val="363636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_</a:t>
            </a:r>
            <a:r>
              <a:rPr dirty="0" u="heavy" sz="1250" spc="75" b="1">
                <a:solidFill>
                  <a:srgbClr val="363636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50" spc="-80" b="1">
                <a:solidFill>
                  <a:srgbClr val="1C1C1C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a</a:t>
            </a:r>
            <a:r>
              <a:rPr dirty="0" u="heavy" sz="1250" spc="-180" b="1">
                <a:solidFill>
                  <a:srgbClr val="1C1C1C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50" spc="-125" b="1">
                <a:solidFill>
                  <a:srgbClr val="1C1C1C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250" spc="-105" b="1">
                <a:solidFill>
                  <a:srgbClr val="1C1C1C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50" spc="-80" b="1">
                <a:solidFill>
                  <a:srgbClr val="1C1C1C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250" spc="-175" b="1">
                <a:solidFill>
                  <a:srgbClr val="1C1C1C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50" spc="-10" b="1">
                <a:solidFill>
                  <a:srgbClr val="1C1C1C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l</a:t>
            </a:r>
            <a:r>
              <a:rPr dirty="0" u="heavy" sz="1250" spc="-655" b="1">
                <a:solidFill>
                  <a:srgbClr val="545454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_</a:t>
            </a:r>
            <a:r>
              <a:rPr dirty="0" u="heavy" sz="1250" spc="-225" b="1">
                <a:solidFill>
                  <a:srgbClr val="363636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i</a:t>
            </a:r>
            <a:r>
              <a:rPr dirty="0" u="heavy" sz="1250" spc="-220" b="1">
                <a:solidFill>
                  <a:srgbClr val="363636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i</a:t>
            </a:r>
            <a:r>
              <a:rPr dirty="0" u="heavy" sz="1250" spc="-125" b="1">
                <a:solidFill>
                  <a:srgbClr val="363636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 </a:t>
            </a:r>
            <a:r>
              <a:rPr dirty="0" sz="1250" spc="35" b="1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u="heavy" sz="1250" spc="-90" b="1">
                <a:solidFill>
                  <a:srgbClr val="363636"/>
                </a:solidFill>
                <a:uFill>
                  <a:solidFill>
                    <a:srgbClr val="363636"/>
                  </a:solidFill>
                </a:uFill>
                <a:latin typeface="Arial"/>
                <a:cs typeface="Arial"/>
              </a:rPr>
              <a:t>l</a:t>
            </a:r>
            <a:r>
              <a:rPr dirty="0" sz="1250" spc="-484" b="1">
                <a:solidFill>
                  <a:srgbClr val="363636"/>
                </a:solidFill>
                <a:latin typeface="Arial"/>
                <a:cs typeface="Arial"/>
              </a:rPr>
              <a:t>&lt;</a:t>
            </a:r>
            <a:r>
              <a:rPr dirty="0" sz="1250" spc="-125" b="1">
                <a:solidFill>
                  <a:srgbClr val="6D6D6D"/>
                </a:solidFill>
                <a:latin typeface="Arial"/>
                <a:cs typeface="Arial"/>
              </a:rPr>
              <a:t>_</a:t>
            </a:r>
            <a:r>
              <a:rPr dirty="0" sz="1250" spc="65" b="1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1250" spc="-270" b="1">
                <a:solidFill>
                  <a:srgbClr val="545454"/>
                </a:solidFill>
                <a:latin typeface="Arial"/>
                <a:cs typeface="Arial"/>
              </a:rPr>
              <a:t>_</a:t>
            </a:r>
            <a:r>
              <a:rPr dirty="0" sz="1250" spc="-635" b="1">
                <a:solidFill>
                  <a:srgbClr val="A5A5A5"/>
                </a:solidFill>
                <a:latin typeface="Arial"/>
                <a:cs typeface="Arial"/>
              </a:rPr>
              <a:t>_</a:t>
            </a:r>
            <a:r>
              <a:rPr dirty="0" sz="1350" spc="-175" b="1">
                <a:solidFill>
                  <a:srgbClr val="363636"/>
                </a:solidFill>
                <a:latin typeface="Times New Roman"/>
                <a:cs typeface="Times New Roman"/>
              </a:rPr>
              <a:t>9-</a:t>
            </a:r>
            <a:r>
              <a:rPr dirty="0" sz="1350" spc="-210" b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z="1350" spc="35" b="1">
                <a:solidFill>
                  <a:srgbClr val="1C1C1C"/>
                </a:solidFill>
                <a:latin typeface="Times New Roman"/>
                <a:cs typeface="Times New Roman"/>
              </a:rPr>
              <a:t>pv</a:t>
            </a:r>
            <a:r>
              <a:rPr dirty="0" sz="1350" spc="40" b="1">
                <a:solidFill>
                  <a:srgbClr val="1C1C1C"/>
                </a:solidFill>
                <a:latin typeface="Times New Roman"/>
                <a:cs typeface="Times New Roman"/>
              </a:rPr>
              <a:t>o</a:t>
            </a:r>
            <a:r>
              <a:rPr dirty="0" sz="1350" b="1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z="1350" spc="20" b="1">
                <a:solidFill>
                  <a:srgbClr val="363636"/>
                </a:solidFill>
                <a:latin typeface="Times New Roman"/>
                <a:cs typeface="Times New Roman"/>
              </a:rPr>
              <a:t>l</a:t>
            </a:r>
            <a:r>
              <a:rPr dirty="0" sz="1350" b="1">
                <a:solidFill>
                  <a:srgbClr val="363636"/>
                </a:solidFill>
                <a:latin typeface="Times New Roman"/>
                <a:cs typeface="Times New Roman"/>
              </a:rPr>
              <a:t>	</a:t>
            </a:r>
            <a:r>
              <a:rPr dirty="0" sz="1350" spc="40" b="1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1832" y="693462"/>
            <a:ext cx="6593205" cy="1833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>
              <a:lnSpc>
                <a:spcPts val="1125"/>
              </a:lnSpc>
              <a:spcBef>
                <a:spcPts val="100"/>
              </a:spcBef>
            </a:pPr>
            <a:r>
              <a:rPr dirty="0" sz="950" spc="70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20320" marR="3786504" indent="-1270">
              <a:lnSpc>
                <a:spcPts val="960"/>
              </a:lnSpc>
              <a:spcBef>
                <a:spcPts val="65"/>
              </a:spcBef>
            </a:pP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S301 </a:t>
            </a:r>
            <a:r>
              <a:rPr dirty="0" sz="850" spc="-20">
                <a:solidFill>
                  <a:srgbClr val="1C1C1C"/>
                </a:solidFill>
                <a:latin typeface="Arial"/>
                <a:cs typeface="Arial"/>
              </a:rPr>
              <a:t>t/m </a:t>
            </a:r>
            <a:r>
              <a:rPr dirty="0" sz="850" spc="-70">
                <a:solidFill>
                  <a:srgbClr val="1C1C1C"/>
                </a:solidFill>
                <a:latin typeface="Arial"/>
                <a:cs typeface="Arial"/>
              </a:rPr>
              <a:t>S305 </a:t>
            </a:r>
            <a:r>
              <a:rPr dirty="0" sz="850" spc="-15">
                <a:solidFill>
                  <a:srgbClr val="1C1C1C"/>
                </a:solidFill>
                <a:latin typeface="Arial"/>
                <a:cs typeface="Arial"/>
              </a:rPr>
              <a:t>zijn </a:t>
            </a: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onderdelen </a:t>
            </a:r>
            <a:r>
              <a:rPr dirty="0" sz="850" spc="-45">
                <a:solidFill>
                  <a:srgbClr val="1C1C1C"/>
                </a:solidFill>
                <a:latin typeface="Arial"/>
                <a:cs typeface="Arial"/>
              </a:rPr>
              <a:t>die </a:t>
            </a:r>
            <a:r>
              <a:rPr dirty="0" sz="850" spc="-10">
                <a:solidFill>
                  <a:srgbClr val="1C1C1C"/>
                </a:solidFill>
                <a:latin typeface="Arial"/>
                <a:cs typeface="Arial"/>
              </a:rPr>
              <a:t>in </a:t>
            </a:r>
            <a:r>
              <a:rPr dirty="0" sz="850" spc="-20">
                <a:solidFill>
                  <a:srgbClr val="1C1C1C"/>
                </a:solidFill>
                <a:latin typeface="Arial"/>
                <a:cs typeface="Arial"/>
              </a:rPr>
              <a:t>leerjaar </a:t>
            </a: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3 </a:t>
            </a:r>
            <a:r>
              <a:rPr dirty="0" sz="850" spc="-20">
                <a:solidFill>
                  <a:srgbClr val="1C1C1C"/>
                </a:solidFill>
                <a:latin typeface="Arial"/>
                <a:cs typeface="Arial"/>
              </a:rPr>
              <a:t>afgerond zijn.  </a:t>
            </a:r>
            <a:r>
              <a:rPr dirty="0" sz="850" spc="-40">
                <a:solidFill>
                  <a:srgbClr val="1C1C1C"/>
                </a:solidFill>
                <a:latin typeface="Arial"/>
                <a:cs typeface="Arial"/>
              </a:rPr>
              <a:t>in </a:t>
            </a: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periode </a:t>
            </a:r>
            <a:r>
              <a:rPr dirty="0" sz="850" spc="-20">
                <a:solidFill>
                  <a:srgbClr val="1C1C1C"/>
                </a:solidFill>
                <a:latin typeface="Arial"/>
                <a:cs typeface="Arial"/>
              </a:rPr>
              <a:t>1 </a:t>
            </a:r>
            <a:r>
              <a:rPr dirty="0" sz="850" spc="-40">
                <a:solidFill>
                  <a:srgbClr val="1C1C1C"/>
                </a:solidFill>
                <a:latin typeface="Arial"/>
                <a:cs typeface="Arial"/>
              </a:rPr>
              <a:t>is 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het </a:t>
            </a:r>
            <a:r>
              <a:rPr dirty="0" sz="850" spc="-35">
                <a:solidFill>
                  <a:srgbClr val="1C1C1C"/>
                </a:solidFill>
                <a:latin typeface="Arial"/>
                <a:cs typeface="Arial"/>
              </a:rPr>
              <a:t>mogelijk </a:t>
            </a:r>
            <a:r>
              <a:rPr dirty="0" sz="850" spc="-15">
                <a:solidFill>
                  <a:srgbClr val="1C1C1C"/>
                </a:solidFill>
                <a:latin typeface="Arial"/>
                <a:cs typeface="Arial"/>
              </a:rPr>
              <a:t>om </a:t>
            </a:r>
            <a:r>
              <a:rPr dirty="0" sz="850" spc="-45">
                <a:solidFill>
                  <a:srgbClr val="1C1C1C"/>
                </a:solidFill>
                <a:latin typeface="Arial"/>
                <a:cs typeface="Arial"/>
              </a:rPr>
              <a:t>deze </a:t>
            </a:r>
            <a:r>
              <a:rPr dirty="0" sz="850" spc="-10">
                <a:solidFill>
                  <a:srgbClr val="1C1C1C"/>
                </a:solidFill>
                <a:latin typeface="Arial"/>
                <a:cs typeface="Arial"/>
              </a:rPr>
              <a:t>in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te</a:t>
            </a:r>
            <a:r>
              <a:rPr dirty="0" sz="850" spc="-9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halen/herkansen.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</a:pPr>
            <a:r>
              <a:rPr dirty="0" sz="900" spc="10">
                <a:solidFill>
                  <a:srgbClr val="1C1C1C"/>
                </a:solidFill>
                <a:latin typeface="Arial"/>
                <a:cs typeface="Arial"/>
              </a:rPr>
              <a:t>Cijfer </a:t>
            </a:r>
            <a:r>
              <a:rPr dirty="0" sz="900" spc="25">
                <a:solidFill>
                  <a:srgbClr val="1C1C1C"/>
                </a:solidFill>
                <a:latin typeface="Arial"/>
                <a:cs typeface="Arial"/>
              </a:rPr>
              <a:t>SE = </a:t>
            </a:r>
            <a:r>
              <a:rPr dirty="0" sz="900" spc="20">
                <a:solidFill>
                  <a:srgbClr val="1C1C1C"/>
                </a:solidFill>
                <a:latin typeface="Arial"/>
                <a:cs typeface="Arial"/>
              </a:rPr>
              <a:t>Toetscodes: </a:t>
            </a:r>
            <a:r>
              <a:rPr dirty="0" sz="900" spc="30">
                <a:solidFill>
                  <a:srgbClr val="1C1C1C"/>
                </a:solidFill>
                <a:latin typeface="Arial"/>
                <a:cs typeface="Arial"/>
              </a:rPr>
              <a:t>S01/S04/S06 moeten </a:t>
            </a:r>
            <a:r>
              <a:rPr dirty="0" sz="900" spc="20">
                <a:solidFill>
                  <a:srgbClr val="1C1C1C"/>
                </a:solidFill>
                <a:latin typeface="Arial"/>
                <a:cs typeface="Arial"/>
              </a:rPr>
              <a:t>altijd </a:t>
            </a:r>
            <a:r>
              <a:rPr dirty="0" sz="900" spc="50">
                <a:solidFill>
                  <a:srgbClr val="1C1C1C"/>
                </a:solidFill>
                <a:latin typeface="Arial"/>
                <a:cs typeface="Arial"/>
              </a:rPr>
              <a:t>met </a:t>
            </a:r>
            <a:r>
              <a:rPr dirty="0" sz="900" spc="25">
                <a:solidFill>
                  <a:srgbClr val="1C1C1C"/>
                </a:solidFill>
                <a:latin typeface="Arial"/>
                <a:cs typeface="Arial"/>
              </a:rPr>
              <a:t>een </a:t>
            </a:r>
            <a:r>
              <a:rPr dirty="0" sz="900" spc="-45">
                <a:solidFill>
                  <a:srgbClr val="1C1C1C"/>
                </a:solidFill>
                <a:latin typeface="Arial"/>
                <a:cs typeface="Arial"/>
              </a:rPr>
              <a:t>1,Qldoende </a:t>
            </a:r>
            <a:r>
              <a:rPr dirty="0" sz="900" spc="30">
                <a:solidFill>
                  <a:srgbClr val="1C1C1C"/>
                </a:solidFill>
                <a:latin typeface="Arial"/>
                <a:cs typeface="Arial"/>
              </a:rPr>
              <a:t>(V) </a:t>
            </a:r>
            <a:r>
              <a:rPr dirty="0" sz="900" spc="5">
                <a:solidFill>
                  <a:srgbClr val="1C1C1C"/>
                </a:solidFill>
                <a:latin typeface="Arial"/>
                <a:cs typeface="Arial"/>
              </a:rPr>
              <a:t>of </a:t>
            </a:r>
            <a:r>
              <a:rPr dirty="0" sz="900" spc="25">
                <a:solidFill>
                  <a:srgbClr val="1C1C1C"/>
                </a:solidFill>
                <a:latin typeface="Arial"/>
                <a:cs typeface="Arial"/>
              </a:rPr>
              <a:t>goed (G) </a:t>
            </a:r>
            <a:r>
              <a:rPr dirty="0" sz="900" spc="10">
                <a:solidFill>
                  <a:srgbClr val="1C1C1C"/>
                </a:solidFill>
                <a:latin typeface="Arial"/>
                <a:cs typeface="Arial"/>
              </a:rPr>
              <a:t>worden</a:t>
            </a:r>
            <a:r>
              <a:rPr dirty="0" sz="900" spc="-1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1C1C1C"/>
                </a:solidFill>
                <a:latin typeface="Arial"/>
                <a:cs typeface="Arial"/>
              </a:rPr>
              <a:t>afgesloten.</a:t>
            </a:r>
            <a:endParaRPr sz="900">
              <a:latin typeface="Arial"/>
              <a:cs typeface="Arial"/>
            </a:endParaRPr>
          </a:p>
          <a:p>
            <a:pPr marL="705485">
              <a:lnSpc>
                <a:spcPct val="100000"/>
              </a:lnSpc>
              <a:spcBef>
                <a:spcPts val="100"/>
              </a:spcBef>
            </a:pPr>
            <a:r>
              <a:rPr dirty="0" sz="900" spc="35">
                <a:solidFill>
                  <a:srgbClr val="1C1C1C"/>
                </a:solidFill>
                <a:latin typeface="Arial"/>
                <a:cs typeface="Arial"/>
              </a:rPr>
              <a:t>Per </a:t>
            </a:r>
            <a:r>
              <a:rPr dirty="0" sz="900" spc="20">
                <a:solidFill>
                  <a:srgbClr val="1C1C1C"/>
                </a:solidFill>
                <a:latin typeface="Arial"/>
                <a:cs typeface="Arial"/>
              </a:rPr>
              <a:t>toetsperiode </a:t>
            </a:r>
            <a:r>
              <a:rPr dirty="0" sz="900" spc="35">
                <a:solidFill>
                  <a:srgbClr val="1C1C1C"/>
                </a:solidFill>
                <a:latin typeface="Arial"/>
                <a:cs typeface="Arial"/>
              </a:rPr>
              <a:t>mogen </a:t>
            </a:r>
            <a:r>
              <a:rPr dirty="0" sz="900" spc="-15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900" spc="10">
                <a:solidFill>
                  <a:srgbClr val="1C1C1C"/>
                </a:solidFill>
                <a:latin typeface="Arial"/>
                <a:cs typeface="Arial"/>
              </a:rPr>
              <a:t>de andere onderdelen </a:t>
            </a:r>
            <a:r>
              <a:rPr dirty="0" sz="900" spc="30">
                <a:solidFill>
                  <a:srgbClr val="1C1C1C"/>
                </a:solidFill>
                <a:latin typeface="Arial"/>
                <a:cs typeface="Arial"/>
              </a:rPr>
              <a:t>maximaal </a:t>
            </a:r>
            <a:r>
              <a:rPr dirty="0" sz="900" spc="50">
                <a:solidFill>
                  <a:srgbClr val="1C1C1C"/>
                </a:solidFill>
                <a:latin typeface="Arial"/>
                <a:cs typeface="Arial"/>
              </a:rPr>
              <a:t>2 </a:t>
            </a:r>
            <a:r>
              <a:rPr dirty="0" sz="900" spc="10">
                <a:solidFill>
                  <a:srgbClr val="1C1C1C"/>
                </a:solidFill>
                <a:latin typeface="Arial"/>
                <a:cs typeface="Arial"/>
              </a:rPr>
              <a:t>onderdelen </a:t>
            </a:r>
            <a:r>
              <a:rPr dirty="0" sz="900" spc="45">
                <a:solidFill>
                  <a:srgbClr val="1C1C1C"/>
                </a:solidFill>
                <a:latin typeface="Arial"/>
                <a:cs typeface="Arial"/>
              </a:rPr>
              <a:t>met </a:t>
            </a:r>
            <a:r>
              <a:rPr dirty="0" sz="900" spc="5">
                <a:solidFill>
                  <a:srgbClr val="1C1C1C"/>
                </a:solidFill>
                <a:latin typeface="Arial"/>
                <a:cs typeface="Arial"/>
              </a:rPr>
              <a:t>een </a:t>
            </a:r>
            <a:r>
              <a:rPr dirty="0" sz="900" spc="25">
                <a:solidFill>
                  <a:srgbClr val="1C1C1C"/>
                </a:solidFill>
                <a:latin typeface="Arial"/>
                <a:cs typeface="Arial"/>
              </a:rPr>
              <a:t>on"°ldoende </a:t>
            </a:r>
            <a:r>
              <a:rPr dirty="0" sz="950" spc="25">
                <a:solidFill>
                  <a:srgbClr val="1C1C1C"/>
                </a:solidFill>
                <a:latin typeface="Arial"/>
                <a:cs typeface="Arial"/>
              </a:rPr>
              <a:t>(0)</a:t>
            </a:r>
            <a:r>
              <a:rPr dirty="0" sz="950" spc="20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900" spc="5">
                <a:solidFill>
                  <a:srgbClr val="1C1C1C"/>
                </a:solidFill>
                <a:latin typeface="Arial"/>
                <a:cs typeface="Arial"/>
              </a:rPr>
              <a:t>worden</a:t>
            </a:r>
            <a:endParaRPr sz="9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85"/>
              </a:spcBef>
            </a:pPr>
            <a:r>
              <a:rPr dirty="0" sz="900" spc="15">
                <a:solidFill>
                  <a:srgbClr val="1C1C1C"/>
                </a:solidFill>
                <a:latin typeface="Arial"/>
                <a:cs typeface="Arial"/>
              </a:rPr>
              <a:t>afgesloten.</a:t>
            </a:r>
            <a:endParaRPr sz="900">
              <a:latin typeface="Arial"/>
              <a:cs typeface="Arial"/>
            </a:endParaRPr>
          </a:p>
          <a:p>
            <a:pPr marL="705485">
              <a:lnSpc>
                <a:spcPct val="100000"/>
              </a:lnSpc>
              <a:spcBef>
                <a:spcPts val="120"/>
              </a:spcBef>
            </a:pPr>
            <a:r>
              <a:rPr dirty="0" sz="900" spc="30">
                <a:solidFill>
                  <a:srgbClr val="1C1C1C"/>
                </a:solidFill>
                <a:latin typeface="Arial"/>
                <a:cs typeface="Arial"/>
              </a:rPr>
              <a:t>De 3 </a:t>
            </a:r>
            <a:r>
              <a:rPr dirty="0" sz="900" spc="20">
                <a:solidFill>
                  <a:srgbClr val="1C1C1C"/>
                </a:solidFill>
                <a:latin typeface="Arial"/>
                <a:cs typeface="Arial"/>
              </a:rPr>
              <a:t>toetsperiodes </a:t>
            </a:r>
            <a:r>
              <a:rPr dirty="0" sz="900" spc="35">
                <a:solidFill>
                  <a:srgbClr val="1C1C1C"/>
                </a:solidFill>
                <a:latin typeface="Arial"/>
                <a:cs typeface="Arial"/>
              </a:rPr>
              <a:t>moeten met </a:t>
            </a:r>
            <a:r>
              <a:rPr dirty="0" sz="900" spc="15">
                <a:solidFill>
                  <a:srgbClr val="1C1C1C"/>
                </a:solidFill>
                <a:latin typeface="Arial"/>
                <a:cs typeface="Arial"/>
              </a:rPr>
              <a:t>een </a:t>
            </a:r>
            <a:r>
              <a:rPr dirty="0" sz="900" spc="45">
                <a:solidFill>
                  <a:srgbClr val="1C1C1C"/>
                </a:solidFill>
                <a:latin typeface="Arial"/>
                <a:cs typeface="Arial"/>
              </a:rPr>
              <a:t>V </a:t>
            </a:r>
            <a:r>
              <a:rPr dirty="0" sz="900" spc="20">
                <a:solidFill>
                  <a:srgbClr val="1C1C1C"/>
                </a:solidFill>
                <a:latin typeface="Arial"/>
                <a:cs typeface="Arial"/>
              </a:rPr>
              <a:t>of </a:t>
            </a:r>
            <a:r>
              <a:rPr dirty="0" sz="900" spc="50">
                <a:solidFill>
                  <a:srgbClr val="1C1C1C"/>
                </a:solidFill>
                <a:latin typeface="Arial"/>
                <a:cs typeface="Arial"/>
              </a:rPr>
              <a:t>G </a:t>
            </a:r>
            <a:r>
              <a:rPr dirty="0" sz="900" spc="5">
                <a:solidFill>
                  <a:srgbClr val="1C1C1C"/>
                </a:solidFill>
                <a:latin typeface="Arial"/>
                <a:cs typeface="Arial"/>
              </a:rPr>
              <a:t>worden</a:t>
            </a:r>
            <a:r>
              <a:rPr dirty="0" sz="900" spc="15">
                <a:solidFill>
                  <a:srgbClr val="1C1C1C"/>
                </a:solidFill>
                <a:latin typeface="Arial"/>
                <a:cs typeface="Arial"/>
              </a:rPr>
              <a:t> afgesloten.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Arial"/>
              <a:cs typeface="Arial"/>
            </a:endParaRPr>
          </a:p>
          <a:p>
            <a:pPr marL="12700" marR="5588000" indent="1270">
              <a:lnSpc>
                <a:spcPct val="191800"/>
              </a:lnSpc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8722" y="4004315"/>
            <a:ext cx="1139190" cy="628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ts val="910"/>
              </a:lnSpc>
              <a:spcBef>
                <a:spcPts val="885"/>
              </a:spcBef>
            </a:pP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PO=Praktischeopdracht  HD=Handelingsdee</a:t>
            </a:r>
            <a:r>
              <a:rPr dirty="0" sz="850" spc="-30">
                <a:solidFill>
                  <a:srgbClr val="363636"/>
                </a:solidFill>
                <a:latin typeface="Arial"/>
                <a:cs typeface="Arial"/>
              </a:rPr>
              <a:t>l  </a:t>
            </a: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08430" y="4251994"/>
            <a:ext cx="632460" cy="27114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 indent="2540">
              <a:lnSpc>
                <a:spcPts val="910"/>
              </a:lnSpc>
              <a:spcBef>
                <a:spcPts val="220"/>
              </a:spcBef>
            </a:pP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50" spc="-3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46130" y="122058"/>
            <a:ext cx="329714" cy="512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" y="1721033"/>
            <a:ext cx="0" cy="2075180"/>
          </a:xfrm>
          <a:custGeom>
            <a:avLst/>
            <a:gdLst/>
            <a:ahLst/>
            <a:cxnLst/>
            <a:rect l="l" t="t" r="r" b="b"/>
            <a:pathLst>
              <a:path w="0" h="2075179">
                <a:moveTo>
                  <a:pt x="0" y="207500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52" y="12205"/>
            <a:ext cx="0" cy="1208405"/>
          </a:xfrm>
          <a:custGeom>
            <a:avLst/>
            <a:gdLst/>
            <a:ahLst/>
            <a:cxnLst/>
            <a:rect l="l" t="t" r="r" b="b"/>
            <a:pathLst>
              <a:path w="0" h="1208405">
                <a:moveTo>
                  <a:pt x="0" y="120838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56444" y="1540459"/>
          <a:ext cx="7139305" cy="1957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0"/>
                <a:gridCol w="3218815"/>
                <a:gridCol w="900430"/>
                <a:gridCol w="309879"/>
                <a:gridCol w="363220"/>
                <a:gridCol w="1072514"/>
                <a:gridCol w="848360"/>
              </a:tblGrid>
              <a:tr h="120900">
                <a:tc>
                  <a:txBody>
                    <a:bodyPr/>
                    <a:lstStyle/>
                    <a:p>
                      <a:pPr algn="ctr" marR="65405">
                        <a:lnSpc>
                          <a:spcPts val="885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885"/>
                        </a:lnSpc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910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850"/>
                        </a:lnSpc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850"/>
                        </a:lnSpc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850"/>
                        </a:lnSpc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50"/>
                        </a:lnSpc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08">
                <a:tc>
                  <a:txBody>
                    <a:bodyPr/>
                    <a:lstStyle/>
                    <a:p>
                      <a:pPr algn="ctr" marR="6350">
                        <a:lnSpc>
                          <a:spcPts val="950"/>
                        </a:lnSpc>
                        <a:spcBef>
                          <a:spcPts val="110"/>
                        </a:spcBef>
                      </a:pP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950"/>
                        </a:lnSpc>
                        <a:spcBef>
                          <a:spcPts val="110"/>
                        </a:spcBef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maatschappijleer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1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jongeren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060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95"/>
                        </a:lnSpc>
                      </a:pPr>
                      <a:r>
                        <a:rPr dirty="0" sz="12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1000"/>
                        </a:lnSpc>
                        <a:spcBef>
                          <a:spcPts val="195"/>
                        </a:spcBef>
                      </a:pPr>
                      <a:r>
                        <a:rPr dirty="0" sz="9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925"/>
                        </a:lnSpc>
                        <a:spcBef>
                          <a:spcPts val="270"/>
                        </a:spcBef>
                      </a:pP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</a:tr>
              <a:tr h="150769">
                <a:tc>
                  <a:txBody>
                    <a:bodyPr/>
                    <a:lstStyle/>
                    <a:p>
                      <a:pPr algn="ctr" marR="9525">
                        <a:lnSpc>
                          <a:spcPts val="860"/>
                        </a:lnSpc>
                        <a:spcBef>
                          <a:spcPts val="225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860"/>
                        </a:lnSpc>
                        <a:spcBef>
                          <a:spcPts val="225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Begrippentoets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800" spc="9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maatschappijleer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04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860"/>
                        </a:lnSpc>
                        <a:spcBef>
                          <a:spcPts val="225"/>
                        </a:spcBef>
                      </a:pP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085"/>
                        </a:lnSpc>
                      </a:pPr>
                      <a:r>
                        <a:rPr dirty="0" sz="13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840"/>
                        </a:lnSpc>
                        <a:spcBef>
                          <a:spcPts val="250"/>
                        </a:spcBef>
                      </a:pPr>
                      <a:r>
                        <a:rPr dirty="0" sz="80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860"/>
                        </a:lnSpc>
                        <a:spcBef>
                          <a:spcPts val="225"/>
                        </a:spcBef>
                      </a:pP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minuten,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</a:tr>
              <a:tr h="175738">
                <a:tc gridSpan="2"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10"/>
                        </a:spcBef>
                        <a:tabLst>
                          <a:tab pos="548005" algn="l"/>
                        </a:tabLst>
                      </a:pP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	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Begrippentoets Jongeren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15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285"/>
                        </a:lnSpc>
                      </a:pPr>
                      <a:r>
                        <a:rPr dirty="0" sz="13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950"/>
                        </a:lnSpc>
                        <a:spcBef>
                          <a:spcPts val="335"/>
                        </a:spcBef>
                      </a:pPr>
                      <a:r>
                        <a:rPr dirty="0" sz="80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2545"/>
                </a:tc>
                <a:tc>
                  <a:txBody>
                    <a:bodyPr/>
                    <a:lstStyle/>
                    <a:p>
                      <a:pPr algn="r" marR="342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0">
                        <a:latin typeface="Arial"/>
                        <a:cs typeface="Arial"/>
                      </a:endParaRPr>
                    </a:p>
                    <a:p>
                      <a:pPr marL="189865">
                        <a:lnSpc>
                          <a:spcPts val="950"/>
                        </a:lnSpc>
                        <a:spcBef>
                          <a:spcPts val="85"/>
                        </a:spcBef>
                      </a:pP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10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</a:tr>
              <a:tr h="163254">
                <a:tc gridSpan="2">
                  <a:txBody>
                    <a:bodyPr/>
                    <a:lstStyle/>
                    <a:p>
                      <a:pPr marL="105410">
                        <a:lnSpc>
                          <a:spcPts val="935"/>
                        </a:lnSpc>
                        <a:spcBef>
                          <a:spcPts val="250"/>
                        </a:spcBef>
                        <a:tabLst>
                          <a:tab pos="547370" algn="l"/>
                        </a:tabLst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504	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Politiek,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Nederland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de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wereld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14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185"/>
                        </a:lnSpc>
                      </a:pPr>
                      <a:r>
                        <a:rPr dirty="0" sz="13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1010"/>
                        </a:lnSpc>
                        <a:spcBef>
                          <a:spcPts val="170"/>
                        </a:spcBef>
                      </a:pPr>
                      <a:r>
                        <a:rPr dirty="0" sz="9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</a:tr>
              <a:tr h="161728">
                <a:tc gridSpan="2">
                  <a:txBody>
                    <a:bodyPr/>
                    <a:lstStyle/>
                    <a:p>
                      <a:pPr marL="105410">
                        <a:lnSpc>
                          <a:spcPts val="1175"/>
                        </a:lnSpc>
                        <a:tabLst>
                          <a:tab pos="547370" algn="l"/>
                        </a:tabLst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505	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Praktische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opdracht politiek </a:t>
                      </a:r>
                      <a:r>
                        <a:rPr dirty="0" sz="10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Nederland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de</a:t>
                      </a:r>
                      <a:r>
                        <a:rPr dirty="0" sz="800" spc="9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wereld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14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935"/>
                        </a:lnSpc>
                        <a:spcBef>
                          <a:spcPts val="235"/>
                        </a:spcBef>
                      </a:pPr>
                      <a:r>
                        <a:rPr dirty="0" sz="800" spc="-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175"/>
                        </a:lnSpc>
                      </a:pPr>
                      <a:r>
                        <a:rPr dirty="0" sz="13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101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7393"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35"/>
                        </a:spcBef>
                        <a:tabLst>
                          <a:tab pos="544195" algn="l"/>
                        </a:tabLst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506	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Pluriforme Samenleving 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Criminaliteit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185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955"/>
                        </a:lnSpc>
                        <a:spcBef>
                          <a:spcPts val="260"/>
                        </a:spcBef>
                      </a:pPr>
                      <a:r>
                        <a:rPr dirty="0" sz="80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220"/>
                        </a:lnSpc>
                      </a:pPr>
                      <a:r>
                        <a:rPr dirty="0" sz="13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1035"/>
                        </a:lnSpc>
                        <a:spcBef>
                          <a:spcPts val="185"/>
                        </a:spcBef>
                      </a:pPr>
                      <a:r>
                        <a:rPr dirty="0" sz="9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0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7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</a:tr>
              <a:tr h="163254"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44830" algn="l"/>
                        </a:tabLst>
                      </a:pP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507	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Begrippentoets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pluriforme</a:t>
                      </a:r>
                      <a:r>
                        <a:rPr dirty="0" sz="800" spc="11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samenleving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18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85"/>
                        </a:lnSpc>
                      </a:pPr>
                      <a:r>
                        <a:rPr dirty="0" sz="12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3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3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</a:tr>
              <a:tr h="164779"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04"/>
                        </a:spcBef>
                        <a:tabLst>
                          <a:tab pos="542290" algn="l"/>
                        </a:tabLst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508	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Verslag</a:t>
                      </a:r>
                      <a:r>
                        <a:rPr dirty="0" sz="800" spc="10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criminaliteit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17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195"/>
                        </a:lnSpc>
                      </a:pPr>
                      <a:r>
                        <a:rPr dirty="0" sz="12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7589"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44830" algn="l"/>
                        </a:tabLst>
                      </a:pPr>
                      <a:r>
                        <a:rPr dirty="0" sz="800" spc="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509	</a:t>
                      </a: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Media en</a:t>
                      </a:r>
                      <a:r>
                        <a:rPr dirty="0" sz="8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werk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140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935"/>
                        </a:lnSpc>
                        <a:spcBef>
                          <a:spcPts val="204"/>
                        </a:spcBef>
                      </a:pPr>
                      <a:r>
                        <a:rPr dirty="0" sz="80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40"/>
                        </a:lnSpc>
                      </a:pPr>
                      <a:r>
                        <a:rPr dirty="0" sz="12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101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935"/>
                        </a:lnSpc>
                        <a:spcBef>
                          <a:spcPts val="204"/>
                        </a:spcBef>
                      </a:pP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</a:tr>
              <a:tr h="172067"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35"/>
                        </a:spcBef>
                        <a:tabLst>
                          <a:tab pos="544830" algn="l"/>
                        </a:tabLst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510	Begrippentoets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22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255"/>
                        </a:lnSpc>
                      </a:pPr>
                      <a:r>
                        <a:rPr dirty="0" sz="13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800" spc="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</a:tr>
              <a:tr h="182444"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544195" algn="l"/>
                        </a:tabLst>
                      </a:pP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511	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Presentatie</a:t>
                      </a:r>
                      <a:r>
                        <a:rPr dirty="0" sz="800" spc="11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acualiteit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ts val="133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0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00"/>
                        </a:lnSpc>
                      </a:pPr>
                      <a:r>
                        <a:rPr dirty="0" sz="110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3716833" y="10211510"/>
            <a:ext cx="24130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800">
              <a:lnSpc>
                <a:spcPts val="1185"/>
              </a:lnSpc>
            </a:pPr>
            <a:r>
              <a:rPr dirty="0" sz="1050" spc="-35">
                <a:solidFill>
                  <a:srgbClr val="1A1A1A"/>
                </a:solidFill>
                <a:latin typeface="Courier New"/>
                <a:cs typeface="Courier New"/>
              </a:rPr>
              <a:t>11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4158" y="3829"/>
            <a:ext cx="3778885" cy="4451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50" spc="-430" b="0">
                <a:solidFill>
                  <a:srgbClr val="D1D1D1"/>
                </a:solidFill>
                <a:latin typeface="Times New Roman"/>
                <a:cs typeface="Times New Roman"/>
              </a:rPr>
              <a:t>Î </a:t>
            </a:r>
            <a:r>
              <a:rPr dirty="0" spc="100">
                <a:solidFill>
                  <a:srgbClr val="2B2B2B"/>
                </a:solidFill>
              </a:rPr>
              <a:t>Programma </a:t>
            </a:r>
            <a:r>
              <a:rPr dirty="0" spc="95">
                <a:solidFill>
                  <a:srgbClr val="1C1C1C"/>
                </a:solidFill>
              </a:rPr>
              <a:t>van </a:t>
            </a:r>
            <a:r>
              <a:rPr dirty="0" spc="85">
                <a:solidFill>
                  <a:srgbClr val="1C1C1C"/>
                </a:solidFill>
              </a:rPr>
              <a:t>toetsing </a:t>
            </a:r>
            <a:r>
              <a:rPr dirty="0" spc="100">
                <a:solidFill>
                  <a:srgbClr val="1C1C1C"/>
                </a:solidFill>
              </a:rPr>
              <a:t>en </a:t>
            </a:r>
            <a:r>
              <a:rPr dirty="0" spc="70">
                <a:solidFill>
                  <a:srgbClr val="1C1C1C"/>
                </a:solidFill>
              </a:rPr>
              <a:t>afsluit</a:t>
            </a:r>
            <a:r>
              <a:rPr dirty="0" spc="25">
                <a:solidFill>
                  <a:srgbClr val="1C1C1C"/>
                </a:solidFill>
              </a:rPr>
              <a:t> </a:t>
            </a:r>
            <a:r>
              <a:rPr dirty="0" spc="-290">
                <a:solidFill>
                  <a:srgbClr val="1C1C1C"/>
                </a:solidFill>
              </a:rPr>
              <a:t>ing</a:t>
            </a:r>
            <a:r>
              <a:rPr dirty="0" spc="-290">
                <a:solidFill>
                  <a:srgbClr val="D1D1D1"/>
                </a:solidFill>
              </a:rPr>
              <a:t>-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0660" y="429509"/>
            <a:ext cx="106934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45" b="1">
                <a:solidFill>
                  <a:srgbClr val="D1D1D1"/>
                </a:solidFill>
                <a:latin typeface="Arial"/>
                <a:cs typeface="Arial"/>
              </a:rPr>
              <a:t>L</a:t>
            </a:r>
            <a:r>
              <a:rPr dirty="0" sz="1250" spc="45" b="1">
                <a:solidFill>
                  <a:srgbClr val="1C1C1C"/>
                </a:solidFill>
                <a:latin typeface="Arial"/>
                <a:cs typeface="Arial"/>
              </a:rPr>
              <a:t>Studie</a:t>
            </a:r>
            <a:r>
              <a:rPr dirty="0" sz="1250" spc="-25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50" b="1">
                <a:solidFill>
                  <a:srgbClr val="1C1C1C"/>
                </a:solidFill>
                <a:latin typeface="Arial"/>
                <a:cs typeface="Arial"/>
              </a:rPr>
              <a:t>:CK4</a:t>
            </a:r>
            <a:endParaRPr sz="12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6620" y="429509"/>
            <a:ext cx="189865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70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3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30" b="1">
                <a:solidFill>
                  <a:srgbClr val="1C1C1C"/>
                </a:solidFill>
                <a:latin typeface="Arial"/>
                <a:cs typeface="Arial"/>
              </a:rPr>
              <a:t>maatschapp_ijleer</a:t>
            </a:r>
            <a:endParaRPr sz="12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621" y="781956"/>
            <a:ext cx="1019175" cy="725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12700" marR="5080" indent="1270">
              <a:lnSpc>
                <a:spcPct val="191800"/>
              </a:lnSpc>
            </a:pPr>
            <a:r>
              <a:rPr dirty="0" sz="950" spc="35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6510" y="3635087"/>
            <a:ext cx="114046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96695" y="3886071"/>
            <a:ext cx="633095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2540">
              <a:lnSpc>
                <a:spcPts val="910"/>
              </a:lnSpc>
              <a:spcBef>
                <a:spcPts val="170"/>
              </a:spcBef>
            </a:pP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S=Schriflelijk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683531"/>
            <a:ext cx="0" cy="4956175"/>
          </a:xfrm>
          <a:custGeom>
            <a:avLst/>
            <a:gdLst/>
            <a:ahLst/>
            <a:cxnLst/>
            <a:rect l="l" t="t" r="r" b="b"/>
            <a:pathLst>
              <a:path w="0" h="4956175">
                <a:moveTo>
                  <a:pt x="0" y="4955599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54273" y="73235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 h="0">
                <a:moveTo>
                  <a:pt x="0" y="0"/>
                </a:moveTo>
                <a:lnTo>
                  <a:pt x="75712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3079" y="1614231"/>
            <a:ext cx="7082790" cy="0"/>
          </a:xfrm>
          <a:custGeom>
            <a:avLst/>
            <a:gdLst/>
            <a:ahLst/>
            <a:cxnLst/>
            <a:rect l="l" t="t" r="r" b="b"/>
            <a:pathLst>
              <a:path w="7082790" h="0">
                <a:moveTo>
                  <a:pt x="0" y="0"/>
                </a:moveTo>
                <a:lnTo>
                  <a:pt x="7082766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3079" y="1788165"/>
            <a:ext cx="7082790" cy="0"/>
          </a:xfrm>
          <a:custGeom>
            <a:avLst/>
            <a:gdLst/>
            <a:ahLst/>
            <a:cxnLst/>
            <a:rect l="l" t="t" r="r" b="b"/>
            <a:pathLst>
              <a:path w="7082790" h="0">
                <a:moveTo>
                  <a:pt x="0" y="0"/>
                </a:moveTo>
                <a:lnTo>
                  <a:pt x="7082766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1538" y="69741"/>
            <a:ext cx="5695315" cy="109347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400"/>
              </a:spcBef>
            </a:pPr>
            <a:r>
              <a:rPr dirty="0" sz="1450" spc="95" b="1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1450" spc="85" b="1">
                <a:solidFill>
                  <a:srgbClr val="1A1A1A"/>
                </a:solidFill>
                <a:latin typeface="Arial"/>
                <a:cs typeface="Arial"/>
              </a:rPr>
              <a:t>van toetsing </a:t>
            </a:r>
            <a:r>
              <a:rPr dirty="0" sz="1450" spc="100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450" spc="-5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A1A1A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65"/>
              </a:spcBef>
              <a:tabLst>
                <a:tab pos="3656329" algn="l"/>
              </a:tabLst>
            </a:pPr>
            <a:r>
              <a:rPr dirty="0" sz="1250" spc="55" b="1">
                <a:solidFill>
                  <a:srgbClr val="1A1A1A"/>
                </a:solidFill>
                <a:latin typeface="Arial"/>
                <a:cs typeface="Arial"/>
              </a:rPr>
              <a:t>Studie:CK4	</a:t>
            </a:r>
            <a:r>
              <a:rPr dirty="0" sz="1250" spc="75" b="1">
                <a:solidFill>
                  <a:srgbClr val="1A1A1A"/>
                </a:solidFill>
                <a:latin typeface="Arial"/>
                <a:cs typeface="Arial"/>
              </a:rPr>
              <a:t>Vak:</a:t>
            </a:r>
            <a:r>
              <a:rPr dirty="0" sz="1250" spc="-13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80" b="1">
                <a:solidFill>
                  <a:srgbClr val="1A1A1A"/>
                </a:solidFill>
                <a:latin typeface="Arial"/>
                <a:cs typeface="Arial"/>
              </a:rPr>
              <a:t>loopbaanoriëntatie</a:t>
            </a:r>
            <a:endParaRPr sz="1250">
              <a:latin typeface="Arial"/>
              <a:cs typeface="Arial"/>
            </a:endParaRPr>
          </a:p>
          <a:p>
            <a:pPr marL="16510" marR="4687570" indent="-4445">
              <a:lnSpc>
                <a:spcPct val="191800"/>
              </a:lnSpc>
              <a:spcBef>
                <a:spcPts val="225"/>
              </a:spcBef>
            </a:pPr>
            <a:r>
              <a:rPr dirty="0" sz="950" spc="65" b="1">
                <a:solidFill>
                  <a:srgbClr val="1A1A1A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A1A1A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16833" y="10211510"/>
            <a:ext cx="24130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800">
              <a:lnSpc>
                <a:spcPts val="1185"/>
              </a:lnSpc>
            </a:pPr>
            <a:r>
              <a:rPr dirty="0" sz="1050" spc="-35">
                <a:solidFill>
                  <a:srgbClr val="1A1A1A"/>
                </a:solidFill>
                <a:latin typeface="Courier New"/>
                <a:cs typeface="Courier New"/>
              </a:rPr>
              <a:t>12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991" y="1227611"/>
            <a:ext cx="1132205" cy="53276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950" spc="35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  <a:p>
            <a:pPr marL="34925">
              <a:lnSpc>
                <a:spcPct val="100000"/>
              </a:lnSpc>
              <a:spcBef>
                <a:spcPts val="284"/>
              </a:spcBef>
              <a:tabLst>
                <a:tab pos="466725" algn="l"/>
              </a:tabLst>
            </a:pPr>
            <a:r>
              <a:rPr dirty="0" sz="800" spc="-15">
                <a:solidFill>
                  <a:srgbClr val="1A1A1A"/>
                </a:solidFill>
                <a:latin typeface="Arial"/>
                <a:cs typeface="Arial"/>
              </a:rPr>
              <a:t>SE	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omschrijving</a:t>
            </a:r>
            <a:endParaRPr sz="800">
              <a:latin typeface="Arial"/>
              <a:cs typeface="Arial"/>
            </a:endParaRPr>
          </a:p>
          <a:p>
            <a:pPr marL="34925">
              <a:lnSpc>
                <a:spcPct val="100000"/>
              </a:lnSpc>
              <a:spcBef>
                <a:spcPts val="310"/>
              </a:spcBef>
              <a:tabLst>
                <a:tab pos="465455" algn="l"/>
              </a:tabLst>
            </a:pP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S01	</a:t>
            </a:r>
            <a:r>
              <a:rPr dirty="0" sz="800" spc="30">
                <a:solidFill>
                  <a:srgbClr val="1A1A1A"/>
                </a:solidFill>
                <a:latin typeface="Arial"/>
                <a:cs typeface="Arial"/>
              </a:rPr>
              <a:t>LOB-gesprek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01240" y="1422691"/>
            <a:ext cx="2183130" cy="34226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Herkansing </a:t>
            </a:r>
            <a:r>
              <a:rPr dirty="0" sz="800" spc="55">
                <a:solidFill>
                  <a:srgbClr val="1A1A1A"/>
                </a:solidFill>
                <a:latin typeface="Arial"/>
                <a:cs typeface="Arial"/>
              </a:rPr>
              <a:t>type</a:t>
            </a:r>
            <a:r>
              <a:rPr dirty="0" sz="800" spc="33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65">
                <a:solidFill>
                  <a:srgbClr val="1A1A1A"/>
                </a:solidFill>
                <a:latin typeface="Arial"/>
                <a:cs typeface="Arial"/>
              </a:rPr>
              <a:t>vorm </a:t>
            </a:r>
            <a:r>
              <a:rPr dirty="0" sz="800" spc="30">
                <a:solidFill>
                  <a:srgbClr val="1A1A1A"/>
                </a:solidFill>
                <a:latin typeface="Arial"/>
                <a:cs typeface="Arial"/>
              </a:rPr>
              <a:t>weging</a:t>
            </a:r>
            <a:r>
              <a:rPr dirty="0" sz="800" spc="1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65">
                <a:solidFill>
                  <a:srgbClr val="1A1A1A"/>
                </a:solidFill>
                <a:latin typeface="Arial"/>
                <a:cs typeface="Arial"/>
              </a:rPr>
              <a:t>moment</a:t>
            </a:r>
            <a:endParaRPr sz="800">
              <a:latin typeface="Arial"/>
              <a:cs typeface="Arial"/>
            </a:endParaRPr>
          </a:p>
          <a:p>
            <a:pPr marL="427990">
              <a:lnSpc>
                <a:spcPct val="100000"/>
              </a:lnSpc>
              <a:spcBef>
                <a:spcPts val="265"/>
              </a:spcBef>
              <a:tabLst>
                <a:tab pos="971550" algn="l"/>
                <a:tab pos="1626235" algn="l"/>
              </a:tabLst>
            </a:pPr>
            <a:r>
              <a:rPr dirty="0" sz="800" spc="-10">
                <a:solidFill>
                  <a:srgbClr val="1A1A1A"/>
                </a:solidFill>
                <a:latin typeface="Times New Roman"/>
                <a:cs typeface="Times New Roman"/>
              </a:rPr>
              <a:t>@'   </a:t>
            </a:r>
            <a:r>
              <a:rPr dirty="0" sz="800" spc="105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15">
                <a:solidFill>
                  <a:srgbClr val="1A1A1A"/>
                </a:solidFill>
                <a:latin typeface="Arial"/>
                <a:cs typeface="Arial"/>
              </a:rPr>
              <a:t>HD	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M	</a:t>
            </a:r>
            <a:r>
              <a:rPr dirty="0" sz="850" spc="-5">
                <a:solidFill>
                  <a:srgbClr val="1A1A1A"/>
                </a:solidFill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6993" y="1454043"/>
            <a:ext cx="25400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duur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7467" y="1615771"/>
            <a:ext cx="6565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20</a:t>
            </a:r>
            <a:r>
              <a:rPr dirty="0" sz="800" spc="13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minutens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0934" y="1938465"/>
            <a:ext cx="7429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5732" y="2186397"/>
            <a:ext cx="1112520" cy="3765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3900"/>
              </a:lnSpc>
              <a:spcBef>
                <a:spcPts val="160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14911" y="2189448"/>
            <a:ext cx="63373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40432" y="1721033"/>
            <a:ext cx="659429" cy="439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158" y="12205"/>
            <a:ext cx="0" cy="10668000"/>
          </a:xfrm>
          <a:custGeom>
            <a:avLst/>
            <a:gdLst/>
            <a:ahLst/>
            <a:cxnLst/>
            <a:rect l="l" t="t" r="r" b="b"/>
            <a:pathLst>
              <a:path w="0" h="10668000">
                <a:moveTo>
                  <a:pt x="0" y="1066796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5291" y="1558769"/>
          <a:ext cx="7110730" cy="654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925"/>
                <a:gridCol w="2190115"/>
                <a:gridCol w="1927225"/>
                <a:gridCol w="307339"/>
                <a:gridCol w="361314"/>
                <a:gridCol w="1069975"/>
                <a:gridCol w="836930"/>
              </a:tblGrid>
              <a:tr h="140903">
                <a:tc>
                  <a:txBody>
                    <a:bodyPr/>
                    <a:lstStyle/>
                    <a:p>
                      <a:pPr marL="99060">
                        <a:lnSpc>
                          <a:spcPts val="885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885"/>
                        </a:lnSpc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845">
                        <a:lnSpc>
                          <a:spcPts val="910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910"/>
                        </a:lnSpc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10"/>
                        </a:lnSpc>
                      </a:pP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910"/>
                        </a:lnSpc>
                      </a:pP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5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 marR="3175">
                        <a:lnSpc>
                          <a:spcPts val="910"/>
                        </a:lnSpc>
                      </a:pP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468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Rekentoets</a:t>
                      </a:r>
                      <a:r>
                        <a:rPr dirty="0" sz="800" spc="1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31313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1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00" spc="16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1727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Rekentoets</a:t>
                      </a:r>
                      <a:r>
                        <a:rPr dirty="0" sz="800" spc="1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50">
                          <a:solidFill>
                            <a:srgbClr val="31313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algn="r" marL="151130" marR="11430" indent="-151130">
                        <a:lnSpc>
                          <a:spcPts val="1160"/>
                        </a:lnSpc>
                        <a:buClr>
                          <a:srgbClr val="999999"/>
                        </a:buClr>
                        <a:buChar char="·"/>
                        <a:tabLst>
                          <a:tab pos="151130" algn="l"/>
                        </a:tabLst>
                      </a:pPr>
                      <a:r>
                        <a:rPr dirty="0" sz="1200" spc="-80">
                          <a:solidFill>
                            <a:srgbClr val="313131"/>
                          </a:solidFill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dirty="0" sz="1200" spc="-105">
                          <a:solidFill>
                            <a:srgbClr val="31313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3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minütery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6246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Rekentoets</a:t>
                      </a:r>
                      <a:r>
                        <a:rPr dirty="0" sz="800" spc="1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50">
                          <a:solidFill>
                            <a:srgbClr val="31313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233045" algn="l"/>
                        </a:tabLst>
                      </a:pPr>
                      <a:r>
                        <a:rPr dirty="0" sz="80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8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3721185" y="10225957"/>
            <a:ext cx="252729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ts val="1135"/>
              </a:lnSpc>
            </a:pPr>
            <a:r>
              <a:rPr dirty="0" sz="1000" spc="15">
                <a:solidFill>
                  <a:srgbClr val="1C1C1C"/>
                </a:solidFill>
                <a:latin typeface="Courier New"/>
                <a:cs typeface="Courier New"/>
              </a:rPr>
              <a:t>13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6134" y="148592"/>
            <a:ext cx="5509260" cy="82232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430"/>
              </a:spcBef>
            </a:pPr>
            <a:r>
              <a:rPr dirty="0" sz="1450" spc="11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204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3729990" algn="l"/>
              </a:tabLst>
            </a:pPr>
            <a:r>
              <a:rPr dirty="0" sz="650" spc="20">
                <a:solidFill>
                  <a:srgbClr val="C3C3C3"/>
                </a:solidFill>
                <a:latin typeface="Times New Roman"/>
                <a:cs typeface="Times New Roman"/>
              </a:rPr>
              <a:t>l </a:t>
            </a:r>
            <a:r>
              <a:rPr dirty="0" sz="650" spc="85">
                <a:solidFill>
                  <a:srgbClr val="C3C3C3"/>
                </a:solidFill>
                <a:latin typeface="Times New Roman"/>
                <a:cs typeface="Times New Roman"/>
              </a:rPr>
              <a:t> </a:t>
            </a: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18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20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95" b="1">
                <a:solidFill>
                  <a:srgbClr val="1C1C1C"/>
                </a:solidFill>
                <a:latin typeface="Arial"/>
                <a:cs typeface="Arial"/>
              </a:rPr>
              <a:t>Vak: </a:t>
            </a:r>
            <a:r>
              <a:rPr dirty="0" sz="1250" spc="65" b="1">
                <a:solidFill>
                  <a:srgbClr val="1C1C1C"/>
                </a:solidFill>
                <a:latin typeface="Arial"/>
                <a:cs typeface="Arial"/>
              </a:rPr>
              <a:t>Rekenniveau</a:t>
            </a:r>
            <a:r>
              <a:rPr dirty="0" sz="1250" spc="-5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50" b="1">
                <a:solidFill>
                  <a:srgbClr val="1C1C1C"/>
                </a:solidFill>
                <a:latin typeface="Arial"/>
                <a:cs typeface="Arial"/>
              </a:rPr>
              <a:t>2F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86360">
              <a:lnSpc>
                <a:spcPct val="100000"/>
              </a:lnSpc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308" y="1077949"/>
            <a:ext cx="101028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94484" y="0"/>
            <a:ext cx="234950" cy="742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700" spc="-705">
                <a:solidFill>
                  <a:srgbClr val="C3C3C3"/>
                </a:solidFill>
                <a:latin typeface="Times New Roman"/>
                <a:cs typeface="Times New Roman"/>
              </a:rPr>
              <a:t>7</a:t>
            </a:r>
            <a:endParaRPr sz="4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54730" y="558180"/>
            <a:ext cx="50165" cy="109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50" spc="-85" i="1">
                <a:solidFill>
                  <a:srgbClr val="C3C3C3"/>
                </a:solidFill>
                <a:latin typeface="Arial"/>
                <a:cs typeface="Arial"/>
              </a:rPr>
              <a:t>J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9251" y="2350415"/>
            <a:ext cx="1137285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4290" marR="5080" indent="3175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36383" y="2601398"/>
            <a:ext cx="62103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2540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-1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1745445"/>
            <a:ext cx="0" cy="1733550"/>
          </a:xfrm>
          <a:custGeom>
            <a:avLst/>
            <a:gdLst/>
            <a:ahLst/>
            <a:cxnLst/>
            <a:rect l="l" t="t" r="r" b="b"/>
            <a:pathLst>
              <a:path w="0" h="1733550">
                <a:moveTo>
                  <a:pt x="0" y="173323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" y="12205"/>
            <a:ext cx="0" cy="915669"/>
          </a:xfrm>
          <a:custGeom>
            <a:avLst/>
            <a:gdLst/>
            <a:ahLst/>
            <a:cxnLst/>
            <a:rect l="l" t="t" r="r" b="b"/>
            <a:pathLst>
              <a:path w="0" h="915669">
                <a:moveTo>
                  <a:pt x="0" y="9154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0868" y="1663055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8656" y="2325225"/>
            <a:ext cx="7119620" cy="0"/>
          </a:xfrm>
          <a:custGeom>
            <a:avLst/>
            <a:gdLst/>
            <a:ahLst/>
            <a:cxnLst/>
            <a:rect l="l" t="t" r="r" b="b"/>
            <a:pathLst>
              <a:path w="7119620" h="0">
                <a:moveTo>
                  <a:pt x="0" y="0"/>
                </a:moveTo>
                <a:lnTo>
                  <a:pt x="7119401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49344" y="153860"/>
            <a:ext cx="379476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100" b="1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450" spc="-12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A1A1A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21185" y="10225957"/>
            <a:ext cx="252729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ts val="1135"/>
              </a:lnSpc>
            </a:pPr>
            <a:r>
              <a:rPr dirty="0" sz="1000" spc="15">
                <a:solidFill>
                  <a:srgbClr val="1C1C1C"/>
                </a:solidFill>
                <a:latin typeface="Courier New"/>
                <a:cs typeface="Courier New"/>
              </a:rPr>
              <a:t>14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2445" y="414506"/>
            <a:ext cx="10750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>
                <a:solidFill>
                  <a:srgbClr val="C3C3C3"/>
                </a:solidFill>
                <a:latin typeface="Arial"/>
                <a:cs typeface="Arial"/>
              </a:rPr>
              <a:t>, </a:t>
            </a:r>
            <a:r>
              <a:rPr dirty="0" sz="1200" spc="85" b="1">
                <a:solidFill>
                  <a:srgbClr val="1A1A1A"/>
                </a:solidFill>
                <a:latin typeface="Arial"/>
                <a:cs typeface="Arial"/>
              </a:rPr>
              <a:t>Studie:</a:t>
            </a:r>
            <a:r>
              <a:rPr dirty="0" sz="1200" spc="-9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00" spc="75" b="1">
                <a:solidFill>
                  <a:srgbClr val="1A1A1A"/>
                </a:solidFill>
                <a:latin typeface="Arial"/>
                <a:cs typeface="Arial"/>
              </a:rPr>
              <a:t>CK4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02571" y="389077"/>
            <a:ext cx="17697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40" b="1">
                <a:solidFill>
                  <a:srgbClr val="1A1A1A"/>
                </a:solidFill>
                <a:latin typeface="Courier New"/>
                <a:cs typeface="Courier New"/>
              </a:rPr>
              <a:t>Vak:bouwprocvoorb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27868" y="327540"/>
            <a:ext cx="6604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735">
                <a:solidFill>
                  <a:srgbClr val="C3C3C3"/>
                </a:solidFill>
                <a:latin typeface="Arial"/>
                <a:cs typeface="Arial"/>
              </a:rPr>
              <a:t>J</a:t>
            </a:r>
            <a:endParaRPr sz="2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1832" y="766698"/>
            <a:ext cx="1019175" cy="723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65" b="1">
                <a:solidFill>
                  <a:srgbClr val="1A1A1A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12700" marR="5080" indent="1270">
              <a:lnSpc>
                <a:spcPts val="2190"/>
              </a:lnSpc>
              <a:spcBef>
                <a:spcPts val="220"/>
              </a:spcBef>
            </a:pPr>
            <a:r>
              <a:rPr dirty="0" sz="950" spc="35" b="1">
                <a:solidFill>
                  <a:srgbClr val="1A1A1A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1180" y="1502866"/>
            <a:ext cx="11169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3390" algn="l"/>
              </a:tabLst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SE	</a:t>
            </a: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omschrijving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8534" y="1624925"/>
            <a:ext cx="229235" cy="67564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409"/>
              </a:spcBef>
            </a:pPr>
            <a:r>
              <a:rPr dirty="0" sz="800" spc="60">
                <a:solidFill>
                  <a:srgbClr val="1A1A1A"/>
                </a:solidFill>
                <a:latin typeface="Arial"/>
                <a:cs typeface="Arial"/>
              </a:rPr>
              <a:t>501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dirty="0" sz="800" spc="75">
                <a:solidFill>
                  <a:srgbClr val="1A1A1A"/>
                </a:solidFill>
                <a:latin typeface="Arial"/>
                <a:cs typeface="Arial"/>
              </a:rPr>
              <a:t>502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40"/>
              </a:spcBef>
            </a:pPr>
            <a:r>
              <a:rPr dirty="0" sz="800" spc="65">
                <a:solidFill>
                  <a:srgbClr val="1A1A1A"/>
                </a:solidFill>
                <a:latin typeface="Arial"/>
                <a:cs typeface="Arial"/>
              </a:rPr>
              <a:t>503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800" spc="65">
                <a:solidFill>
                  <a:srgbClr val="1A1A1A"/>
                </a:solidFill>
                <a:latin typeface="Arial"/>
                <a:cs typeface="Arial"/>
              </a:rPr>
              <a:t>504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982" y="1624925"/>
            <a:ext cx="2528570" cy="67691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09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Praktijktoets  </a:t>
            </a:r>
            <a:r>
              <a:rPr dirty="0" sz="800" spc="70">
                <a:solidFill>
                  <a:srgbClr val="1A1A1A"/>
                </a:solidFill>
                <a:latin typeface="Arial"/>
                <a:cs typeface="Arial"/>
              </a:rPr>
              <a:t>1 </a:t>
            </a:r>
            <a:r>
              <a:rPr dirty="0" sz="800" spc="35">
                <a:solidFill>
                  <a:srgbClr val="1A1A1A"/>
                </a:solidFill>
                <a:latin typeface="Arial"/>
                <a:cs typeface="Arial"/>
              </a:rPr>
              <a:t>/  </a:t>
            </a: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Theorietoets </a:t>
            </a:r>
            <a:r>
              <a:rPr dirty="0" sz="800" spc="55">
                <a:solidFill>
                  <a:srgbClr val="1A1A1A"/>
                </a:solidFill>
                <a:latin typeface="Arial"/>
                <a:cs typeface="Arial"/>
              </a:rPr>
              <a:t>1</a:t>
            </a:r>
            <a:r>
              <a:rPr dirty="0" sz="800" spc="1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65">
                <a:solidFill>
                  <a:srgbClr val="1A1A1A"/>
                </a:solidFill>
                <a:latin typeface="Arial"/>
                <a:cs typeface="Arial"/>
              </a:rPr>
              <a:t>P/BWI/1.1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15"/>
              </a:spcBef>
            </a:pP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Praktijktoets </a:t>
            </a:r>
            <a:r>
              <a:rPr dirty="0" sz="800" spc="75">
                <a:solidFill>
                  <a:srgbClr val="1A1A1A"/>
                </a:solidFill>
                <a:latin typeface="Arial"/>
                <a:cs typeface="Arial"/>
              </a:rPr>
              <a:t>2 </a:t>
            </a:r>
            <a:r>
              <a:rPr dirty="0" sz="800" spc="35">
                <a:solidFill>
                  <a:srgbClr val="1A1A1A"/>
                </a:solidFill>
                <a:latin typeface="Arial"/>
                <a:cs typeface="Arial"/>
              </a:rPr>
              <a:t>/  </a:t>
            </a: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Theorietoets  </a:t>
            </a:r>
            <a:r>
              <a:rPr dirty="0" sz="800" spc="55">
                <a:solidFill>
                  <a:srgbClr val="1A1A1A"/>
                </a:solidFill>
                <a:latin typeface="Arial"/>
                <a:cs typeface="Arial"/>
              </a:rPr>
              <a:t>2</a:t>
            </a:r>
            <a:r>
              <a:rPr dirty="0" sz="800" spc="7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55">
                <a:solidFill>
                  <a:srgbClr val="1A1A1A"/>
                </a:solidFill>
                <a:latin typeface="Arial"/>
                <a:cs typeface="Arial"/>
              </a:rPr>
              <a:t>P/BWI/1.2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15"/>
              </a:spcBef>
            </a:pPr>
            <a:r>
              <a:rPr dirty="0" sz="800" spc="50">
                <a:solidFill>
                  <a:srgbClr val="1A1A1A"/>
                </a:solidFill>
                <a:latin typeface="Arial"/>
                <a:cs typeface="Arial"/>
              </a:rPr>
              <a:t>Praktijktoets </a:t>
            </a:r>
            <a:r>
              <a:rPr dirty="0" sz="800" spc="30">
                <a:solidFill>
                  <a:srgbClr val="1A1A1A"/>
                </a:solidFill>
                <a:latin typeface="Arial"/>
                <a:cs typeface="Arial"/>
              </a:rPr>
              <a:t>3 </a:t>
            </a:r>
            <a:r>
              <a:rPr dirty="0" sz="800" spc="15">
                <a:solidFill>
                  <a:srgbClr val="1A1A1A"/>
                </a:solidFill>
                <a:latin typeface="Arial"/>
                <a:cs typeface="Arial"/>
              </a:rPr>
              <a:t>/  </a:t>
            </a: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Theorietoets  </a:t>
            </a:r>
            <a:r>
              <a:rPr dirty="0" sz="800" spc="30">
                <a:solidFill>
                  <a:srgbClr val="1A1A1A"/>
                </a:solidFill>
                <a:latin typeface="Arial"/>
                <a:cs typeface="Arial"/>
              </a:rPr>
              <a:t>3</a:t>
            </a:r>
            <a:r>
              <a:rPr dirty="0" sz="800" spc="229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55">
                <a:solidFill>
                  <a:srgbClr val="1A1A1A"/>
                </a:solidFill>
                <a:latin typeface="Arial"/>
                <a:cs typeface="Arial"/>
              </a:rPr>
              <a:t>P/BWl/1.3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Theorietoets </a:t>
            </a:r>
            <a:r>
              <a:rPr dirty="0" sz="850" spc="40">
                <a:solidFill>
                  <a:srgbClr val="1A1A1A"/>
                </a:solidFill>
                <a:latin typeface="Times New Roman"/>
                <a:cs typeface="Times New Roman"/>
              </a:rPr>
              <a:t>4: </a:t>
            </a: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eindtoets </a:t>
            </a: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1.1 t/m 1.3</a:t>
            </a:r>
            <a:r>
              <a:rPr dirty="0" sz="800" spc="21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90">
                <a:solidFill>
                  <a:srgbClr val="1A1A1A"/>
                </a:solidFill>
                <a:latin typeface="Arial"/>
                <a:cs typeface="Arial"/>
              </a:rPr>
              <a:t>P/BWI/lth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00618" y="1764022"/>
            <a:ext cx="1511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2A2A2A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13318" y="1925751"/>
            <a:ext cx="1257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2A2A2A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87445" y="2139609"/>
            <a:ext cx="781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55">
                <a:solidFill>
                  <a:srgbClr val="2A2A2A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75218" y="1556521"/>
            <a:ext cx="697865" cy="758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839"/>
              </a:lnSpc>
              <a:spcBef>
                <a:spcPts val="100"/>
              </a:spcBef>
              <a:tabLst>
                <a:tab pos="591185" algn="l"/>
              </a:tabLst>
            </a:pPr>
            <a:r>
              <a:rPr dirty="0" baseline="-11784" sz="2475" spc="-15">
                <a:solidFill>
                  <a:srgbClr val="2A2A2A"/>
                </a:solidFill>
                <a:latin typeface="Arial"/>
                <a:cs typeface="Arial"/>
              </a:rPr>
              <a:t>□  </a:t>
            </a:r>
            <a:r>
              <a:rPr dirty="0" sz="800" spc="-30">
                <a:solidFill>
                  <a:srgbClr val="2A2A2A"/>
                </a:solidFill>
                <a:latin typeface="Arial"/>
                <a:cs typeface="Arial"/>
              </a:rPr>
              <a:t>PO	</a:t>
            </a:r>
            <a:r>
              <a:rPr dirty="0" sz="1250" spc="-20">
                <a:solidFill>
                  <a:srgbClr val="444444"/>
                </a:solidFill>
                <a:latin typeface="Times New Roman"/>
                <a:cs typeface="Times New Roman"/>
              </a:rPr>
              <a:t>s</a:t>
            </a:r>
            <a:endParaRPr sz="1250">
              <a:latin typeface="Times New Roman"/>
              <a:cs typeface="Times New Roman"/>
            </a:endParaRPr>
          </a:p>
          <a:p>
            <a:pPr marL="273685">
              <a:lnSpc>
                <a:spcPts val="1245"/>
              </a:lnSpc>
              <a:tabLst>
                <a:tab pos="591185" algn="l"/>
              </a:tabLst>
            </a:pPr>
            <a:r>
              <a:rPr dirty="0" sz="800" spc="-15">
                <a:solidFill>
                  <a:srgbClr val="2A2A2A"/>
                </a:solidFill>
                <a:latin typeface="Arial"/>
                <a:cs typeface="Arial"/>
              </a:rPr>
              <a:t>PO	</a:t>
            </a:r>
            <a:r>
              <a:rPr dirty="0" sz="1250" spc="-10">
                <a:solidFill>
                  <a:srgbClr val="444444"/>
                </a:solidFill>
                <a:latin typeface="Times New Roman"/>
                <a:cs typeface="Times New Roman"/>
              </a:rPr>
              <a:t>s</a:t>
            </a:r>
            <a:endParaRPr sz="1250">
              <a:latin typeface="Times New Roman"/>
              <a:cs typeface="Times New Roman"/>
            </a:endParaRPr>
          </a:p>
          <a:p>
            <a:pPr marL="273685">
              <a:lnSpc>
                <a:spcPts val="1285"/>
              </a:lnSpc>
              <a:tabLst>
                <a:tab pos="591185" algn="l"/>
              </a:tabLst>
            </a:pPr>
            <a:r>
              <a:rPr dirty="0" sz="800" spc="-15">
                <a:solidFill>
                  <a:srgbClr val="2A2A2A"/>
                </a:solidFill>
                <a:latin typeface="Arial"/>
                <a:cs typeface="Arial"/>
              </a:rPr>
              <a:t>PO	</a:t>
            </a:r>
            <a:r>
              <a:rPr dirty="0" sz="1250" spc="-10">
                <a:solidFill>
                  <a:srgbClr val="444444"/>
                </a:solidFill>
                <a:latin typeface="Times New Roman"/>
                <a:cs typeface="Times New Roman"/>
              </a:rPr>
              <a:t>s</a:t>
            </a:r>
            <a:endParaRPr sz="1250">
              <a:latin typeface="Times New Roman"/>
              <a:cs typeface="Times New Roman"/>
            </a:endParaRPr>
          </a:p>
          <a:p>
            <a:pPr marL="269875">
              <a:lnSpc>
                <a:spcPts val="1400"/>
              </a:lnSpc>
              <a:tabLst>
                <a:tab pos="591185" algn="l"/>
              </a:tabLst>
            </a:pPr>
            <a:r>
              <a:rPr dirty="0" sz="800" spc="45">
                <a:solidFill>
                  <a:srgbClr val="2A2A2A"/>
                </a:solidFill>
                <a:latin typeface="Arial"/>
                <a:cs typeface="Arial"/>
              </a:rPr>
              <a:t>T	</a:t>
            </a:r>
            <a:r>
              <a:rPr dirty="0" sz="1250" spc="45">
                <a:solidFill>
                  <a:srgbClr val="444444"/>
                </a:solidFill>
                <a:latin typeface="Times New Roman"/>
                <a:cs typeface="Times New Roman"/>
              </a:rPr>
              <a:t>s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04292" y="1463197"/>
            <a:ext cx="2179955" cy="83439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800" spc="30">
                <a:solidFill>
                  <a:srgbClr val="1A1A1A"/>
                </a:solidFill>
                <a:latin typeface="Arial"/>
                <a:cs typeface="Arial"/>
              </a:rPr>
              <a:t>Herkansing </a:t>
            </a: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type </a:t>
            </a:r>
            <a:r>
              <a:rPr dirty="0" sz="800" spc="65">
                <a:solidFill>
                  <a:srgbClr val="1A1A1A"/>
                </a:solidFill>
                <a:latin typeface="Arial"/>
                <a:cs typeface="Arial"/>
              </a:rPr>
              <a:t>vorm </a:t>
            </a:r>
            <a:r>
              <a:rPr dirty="0" sz="800" spc="35">
                <a:solidFill>
                  <a:srgbClr val="1A1A1A"/>
                </a:solidFill>
                <a:latin typeface="Arial"/>
                <a:cs typeface="Arial"/>
              </a:rPr>
              <a:t>weging </a:t>
            </a:r>
            <a:r>
              <a:rPr dirty="0" sz="800" spc="60">
                <a:solidFill>
                  <a:srgbClr val="1A1A1A"/>
                </a:solidFill>
                <a:latin typeface="Arial"/>
                <a:cs typeface="Arial"/>
              </a:rPr>
              <a:t>moment</a:t>
            </a:r>
            <a:endParaRPr sz="800">
              <a:latin typeface="Arial"/>
              <a:cs typeface="Arial"/>
            </a:endParaRPr>
          </a:p>
          <a:p>
            <a:pPr marL="1627505">
              <a:lnSpc>
                <a:spcPct val="100000"/>
              </a:lnSpc>
              <a:spcBef>
                <a:spcPts val="315"/>
              </a:spcBef>
            </a:pPr>
            <a:r>
              <a:rPr dirty="0" sz="800" spc="-20">
                <a:solidFill>
                  <a:srgbClr val="1A1A1A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630680">
              <a:lnSpc>
                <a:spcPct val="100000"/>
              </a:lnSpc>
              <a:spcBef>
                <a:spcPts val="290"/>
              </a:spcBef>
            </a:pPr>
            <a:r>
              <a:rPr dirty="0" sz="800" spc="-10">
                <a:solidFill>
                  <a:srgbClr val="2A2A2A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629410">
              <a:lnSpc>
                <a:spcPct val="100000"/>
              </a:lnSpc>
              <a:spcBef>
                <a:spcPts val="285"/>
              </a:spcBef>
            </a:pPr>
            <a:r>
              <a:rPr dirty="0" sz="850" spc="-10">
                <a:solidFill>
                  <a:srgbClr val="2A2A2A"/>
                </a:solidFill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1628139">
              <a:lnSpc>
                <a:spcPct val="100000"/>
              </a:lnSpc>
              <a:spcBef>
                <a:spcPts val="305"/>
              </a:spcBef>
            </a:pPr>
            <a:r>
              <a:rPr dirty="0" sz="800" spc="40">
                <a:solidFill>
                  <a:srgbClr val="2A2A2A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36993" y="1502866"/>
            <a:ext cx="25590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duur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36484" y="2149779"/>
            <a:ext cx="65532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5">
                <a:solidFill>
                  <a:srgbClr val="2A2A2A"/>
                </a:solidFill>
                <a:latin typeface="Arial"/>
                <a:cs typeface="Arial"/>
              </a:rPr>
              <a:t>60</a:t>
            </a:r>
            <a:r>
              <a:rPr dirty="0" sz="8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800" spc="70">
                <a:solidFill>
                  <a:srgbClr val="2A2A2A"/>
                </a:solidFill>
                <a:latin typeface="Arial"/>
                <a:cs typeface="Arial"/>
              </a:rPr>
              <a:t>minuten,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8722" y="2478577"/>
            <a:ext cx="114046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3175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1A1A1A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14911" y="2729560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427206"/>
            <a:ext cx="0" cy="5480685"/>
          </a:xfrm>
          <a:custGeom>
            <a:avLst/>
            <a:gdLst/>
            <a:ahLst/>
            <a:cxnLst/>
            <a:rect l="l" t="t" r="r" b="b"/>
            <a:pathLst>
              <a:path w="0" h="5480685">
                <a:moveTo>
                  <a:pt x="0" y="5480453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0868" y="1681364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35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0868" y="1543510"/>
          <a:ext cx="7107555" cy="1139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"/>
                <a:gridCol w="3105149"/>
                <a:gridCol w="1014729"/>
                <a:gridCol w="308610"/>
                <a:gridCol w="371475"/>
                <a:gridCol w="1068069"/>
                <a:gridCol w="827404"/>
              </a:tblGrid>
              <a:tr h="111650">
                <a:tc>
                  <a:txBody>
                    <a:bodyPr/>
                    <a:lstStyle/>
                    <a:p>
                      <a:pPr marL="95885">
                        <a:lnSpc>
                          <a:spcPts val="780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780"/>
                        </a:lnSpc>
                      </a:pP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ts val="780"/>
                        </a:lnSpc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780"/>
                        </a:lnSpc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780"/>
                        </a:lnSpc>
                      </a:pPr>
                      <a:r>
                        <a:rPr dirty="0" sz="800" spc="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780"/>
                        </a:lnSpc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780"/>
                        </a:lnSpc>
                      </a:pP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94492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P/BWI/2.1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430"/>
                        </a:lnSpc>
                      </a:pPr>
                      <a:r>
                        <a:rPr dirty="0" sz="16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800" spc="-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405"/>
                        </a:lnSpc>
                      </a:pPr>
                      <a:r>
                        <a:rPr dirty="0" sz="130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5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3254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P/BWI/2.2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-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4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779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P/BWI/2.3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95"/>
                        </a:lnSpc>
                      </a:pPr>
                      <a:r>
                        <a:rPr dirty="0" sz="16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-3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35"/>
                        </a:lnSpc>
                      </a:pPr>
                      <a:r>
                        <a:rPr dirty="0" sz="130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775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3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P/BWI/2.4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7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00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3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3057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-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Profieldeel:</a:t>
                      </a:r>
                      <a:r>
                        <a:rPr dirty="0" sz="800" spc="2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LOB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5: eindtoets </a:t>
                      </a:r>
                      <a:r>
                        <a:rPr dirty="0" sz="80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2.1 t/m 2.4</a:t>
                      </a:r>
                      <a:r>
                        <a:rPr dirty="0" sz="800" spc="2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P/BWI/2.th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1690">
                        <a:lnSpc>
                          <a:spcPts val="1390"/>
                        </a:lnSpc>
                      </a:pPr>
                      <a:r>
                        <a:rPr dirty="0" sz="16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  <a:p>
                      <a:pPr marL="796290">
                        <a:lnSpc>
                          <a:spcPts val="1050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8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314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371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3721185" y="10225957"/>
            <a:ext cx="252729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ts val="1135"/>
              </a:lnSpc>
            </a:pPr>
            <a:r>
              <a:rPr dirty="0" sz="1000" spc="15">
                <a:solidFill>
                  <a:srgbClr val="1C1C1C"/>
                </a:solidFill>
                <a:latin typeface="Courier New"/>
                <a:cs typeface="Courier New"/>
              </a:rPr>
              <a:t>15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379" y="133333"/>
            <a:ext cx="5594985" cy="81915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430"/>
              </a:spcBef>
            </a:pPr>
            <a:r>
              <a:rPr dirty="0" sz="1450" spc="11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14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12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20955">
              <a:lnSpc>
                <a:spcPct val="100000"/>
              </a:lnSpc>
              <a:spcBef>
                <a:spcPts val="285"/>
              </a:spcBef>
              <a:tabLst>
                <a:tab pos="3529965" algn="l"/>
              </a:tabLst>
            </a:pP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22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20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-459" b="1">
                <a:solidFill>
                  <a:srgbClr val="CDCDCD"/>
                </a:solidFill>
                <a:latin typeface="Arial"/>
                <a:cs typeface="Arial"/>
              </a:rPr>
              <a:t>_</a:t>
            </a:r>
            <a:r>
              <a:rPr dirty="0" sz="1250" spc="490" b="1">
                <a:solidFill>
                  <a:srgbClr val="CDCDCD"/>
                </a:solidFill>
                <a:latin typeface="Arial"/>
                <a:cs typeface="Arial"/>
              </a:rPr>
              <a:t> </a:t>
            </a:r>
            <a:r>
              <a:rPr dirty="0" sz="1250" spc="-165" b="1">
                <a:solidFill>
                  <a:srgbClr val="1C1C1C"/>
                </a:solidFill>
                <a:latin typeface="Arial"/>
                <a:cs typeface="Arial"/>
              </a:rPr>
              <a:t>V@..k:</a:t>
            </a:r>
            <a:r>
              <a:rPr dirty="0" sz="1250" spc="-7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85" b="1">
                <a:solidFill>
                  <a:srgbClr val="1C1C1C"/>
                </a:solidFill>
                <a:latin typeface="Arial"/>
                <a:cs typeface="Arial"/>
              </a:rPr>
              <a:t>bouwenfundering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832" y="1059640"/>
            <a:ext cx="101917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99276" y="447565"/>
            <a:ext cx="73025" cy="204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7625">
              <a:lnSpc>
                <a:spcPts val="735"/>
              </a:lnSpc>
              <a:spcBef>
                <a:spcPts val="100"/>
              </a:spcBef>
            </a:pPr>
            <a:r>
              <a:rPr dirty="0" sz="700" spc="-300">
                <a:solidFill>
                  <a:srgbClr val="BDBDBD"/>
                </a:solidFill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75"/>
              </a:lnSpc>
            </a:pPr>
            <a:r>
              <a:rPr dirty="0" sz="650" spc="-165" i="1">
                <a:solidFill>
                  <a:srgbClr val="CDCDCD"/>
                </a:solidFill>
                <a:latin typeface="Times New Roman"/>
                <a:cs typeface="Times New Roman"/>
              </a:rPr>
              <a:t>.}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722" y="2820342"/>
            <a:ext cx="1140460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94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14911" y="3074377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4" y="12205"/>
            <a:ext cx="0" cy="1074420"/>
          </a:xfrm>
          <a:custGeom>
            <a:avLst/>
            <a:gdLst/>
            <a:ahLst/>
            <a:cxnLst/>
            <a:rect l="l" t="t" r="r" b="b"/>
            <a:pathLst>
              <a:path w="0" h="1074420">
                <a:moveTo>
                  <a:pt x="0" y="1074120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8656" y="1696621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35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656" y="2197063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0083" y="50618"/>
            <a:ext cx="3907790" cy="4146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50" spc="45" b="0">
                <a:solidFill>
                  <a:srgbClr val="C8C8C8"/>
                </a:solidFill>
                <a:latin typeface="Arial"/>
                <a:cs typeface="Arial"/>
              </a:rPr>
              <a:t>1</a:t>
            </a:r>
            <a:r>
              <a:rPr dirty="0" spc="45">
                <a:solidFill>
                  <a:srgbClr val="1C1C1C"/>
                </a:solidFill>
              </a:rPr>
              <a:t>Programma </a:t>
            </a:r>
            <a:r>
              <a:rPr dirty="0" spc="105">
                <a:solidFill>
                  <a:srgbClr val="1C1C1C"/>
                </a:solidFill>
              </a:rPr>
              <a:t>van </a:t>
            </a:r>
            <a:r>
              <a:rPr dirty="0" spc="90">
                <a:solidFill>
                  <a:srgbClr val="1C1C1C"/>
                </a:solidFill>
              </a:rPr>
              <a:t>toetsing </a:t>
            </a:r>
            <a:r>
              <a:rPr dirty="0" spc="105">
                <a:solidFill>
                  <a:srgbClr val="1C1C1C"/>
                </a:solidFill>
              </a:rPr>
              <a:t>en</a:t>
            </a:r>
            <a:r>
              <a:rPr dirty="0" spc="-135">
                <a:solidFill>
                  <a:srgbClr val="1C1C1C"/>
                </a:solidFill>
              </a:rPr>
              <a:t> </a:t>
            </a:r>
            <a:r>
              <a:rPr dirty="0" spc="75">
                <a:solidFill>
                  <a:srgbClr val="1C1C1C"/>
                </a:solidFill>
              </a:rPr>
              <a:t>afsluiting</a:t>
            </a:r>
            <a:endParaRPr sz="2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21185" y="10225957"/>
            <a:ext cx="252729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ts val="1135"/>
              </a:lnSpc>
            </a:pPr>
            <a:r>
              <a:rPr dirty="0" sz="1000" spc="15">
                <a:solidFill>
                  <a:srgbClr val="1C1C1C"/>
                </a:solidFill>
                <a:latin typeface="Courier New"/>
                <a:cs typeface="Courier New"/>
              </a:rPr>
              <a:t>16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92726" y="444766"/>
            <a:ext cx="1828164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4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85" b="1">
                <a:solidFill>
                  <a:srgbClr val="1C1C1C"/>
                </a:solidFill>
                <a:latin typeface="Arial"/>
                <a:cs typeface="Arial"/>
              </a:rPr>
              <a:t>houtmeubelverb</a:t>
            </a:r>
            <a:endParaRPr sz="12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4468" y="260406"/>
            <a:ext cx="1068070" cy="707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-40">
                <a:solidFill>
                  <a:srgbClr val="C8C8C8"/>
                </a:solidFill>
                <a:latin typeface="Times New Roman"/>
                <a:cs typeface="Times New Roman"/>
              </a:rPr>
              <a:t>l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Studie</a:t>
            </a:r>
            <a:r>
              <a:rPr dirty="0" sz="1250" spc="50" b="1">
                <a:solidFill>
                  <a:srgbClr val="1C1C1C"/>
                </a:solidFill>
                <a:latin typeface="Arial"/>
                <a:cs typeface="Arial"/>
              </a:rPr>
              <a:t>:</a:t>
            </a:r>
            <a:r>
              <a:rPr dirty="0" sz="1250" spc="-22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20" b="1">
                <a:solidFill>
                  <a:srgbClr val="1C1C1C"/>
                </a:solidFill>
                <a:latin typeface="Arial"/>
                <a:cs typeface="Arial"/>
              </a:rPr>
              <a:t>CK4</a:t>
            </a:r>
            <a:endParaRPr sz="1250">
              <a:latin typeface="Arial"/>
              <a:cs typeface="Arial"/>
            </a:endParaRPr>
          </a:p>
          <a:p>
            <a:pPr marL="97155">
              <a:lnSpc>
                <a:spcPct val="100000"/>
              </a:lnSpc>
              <a:spcBef>
                <a:spcPts val="985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8229" y="74267"/>
            <a:ext cx="7239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220">
                <a:solidFill>
                  <a:srgbClr val="C8C8C8"/>
                </a:solidFill>
                <a:latin typeface="Times New Roman"/>
                <a:cs typeface="Times New Roman"/>
              </a:rPr>
              <a:t>l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0261" y="1074896"/>
            <a:ext cx="101790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8779" y="1310005"/>
            <a:ext cx="1130935" cy="37084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  <a:p>
            <a:pPr marL="34925">
              <a:lnSpc>
                <a:spcPct val="100000"/>
              </a:lnSpc>
              <a:spcBef>
                <a:spcPts val="284"/>
              </a:spcBef>
              <a:tabLst>
                <a:tab pos="478790" algn="l"/>
              </a:tabLst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SE	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omschrijving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1587" y="1658493"/>
            <a:ext cx="224154" cy="51117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501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70">
                <a:solidFill>
                  <a:srgbClr val="1C1C1C"/>
                </a:solidFill>
                <a:latin typeface="Arial"/>
                <a:cs typeface="Arial"/>
              </a:rPr>
              <a:t>502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55">
                <a:solidFill>
                  <a:srgbClr val="1C1C1C"/>
                </a:solidFill>
                <a:latin typeface="Arial"/>
                <a:cs typeface="Arial"/>
              </a:rPr>
              <a:t>503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0088" y="1658493"/>
            <a:ext cx="2593975" cy="51117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09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Praktijktoets </a:t>
            </a:r>
            <a:r>
              <a:rPr dirty="0" sz="800" spc="65">
                <a:solidFill>
                  <a:srgbClr val="1C1C1C"/>
                </a:solidFill>
                <a:latin typeface="Arial"/>
                <a:cs typeface="Arial"/>
              </a:rPr>
              <a:t>1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/ 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Theorietoets 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1</a:t>
            </a:r>
            <a:r>
              <a:rPr dirty="0" sz="800" spc="9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P/BWI/3.1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315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Praktijktoets </a:t>
            </a:r>
            <a:r>
              <a:rPr dirty="0" sz="800" spc="65">
                <a:solidFill>
                  <a:srgbClr val="1C1C1C"/>
                </a:solidFill>
                <a:latin typeface="Arial"/>
                <a:cs typeface="Arial"/>
              </a:rPr>
              <a:t>2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/ 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Theorietoets 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2</a:t>
            </a:r>
            <a:r>
              <a:rPr dirty="0" sz="800" spc="7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P/BWI/3.2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Theorietoets 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3: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eindtoets </a:t>
            </a: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3.1 t/m 3.2</a:t>
            </a:r>
            <a:r>
              <a:rPr dirty="0" sz="800" spc="17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P/BWI/3.th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98186" y="1533382"/>
            <a:ext cx="8877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r>
              <a:rPr dirty="0" sz="800" spc="26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type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10266" y="1632809"/>
            <a:ext cx="125730" cy="4419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</a:pPr>
            <a:r>
              <a:rPr dirty="0" sz="1650" spc="-1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639"/>
              </a:lnSpc>
            </a:pPr>
            <a:r>
              <a:rPr dirty="0" sz="1650" spc="-1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19571" y="1533382"/>
            <a:ext cx="1758314" cy="63627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26695" marR="5080" indent="327025">
              <a:lnSpc>
                <a:spcPct val="88900"/>
              </a:lnSpc>
              <a:spcBef>
                <a:spcPts val="204"/>
              </a:spcBef>
              <a:tabLst>
                <a:tab pos="549910" algn="l"/>
                <a:tab pos="1203325" algn="l"/>
              </a:tabLst>
            </a:pPr>
            <a:r>
              <a:rPr dirty="0" sz="800" spc="65">
                <a:solidFill>
                  <a:srgbClr val="1C1C1C"/>
                </a:solidFill>
                <a:latin typeface="Arial"/>
                <a:cs typeface="Arial"/>
              </a:rPr>
              <a:t>vorm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weging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moment  </a:t>
            </a:r>
            <a:r>
              <a:rPr dirty="0" sz="800" spc="-30">
                <a:solidFill>
                  <a:srgbClr val="1C1C1C"/>
                </a:solidFill>
                <a:latin typeface="Arial"/>
                <a:cs typeface="Arial"/>
              </a:rPr>
              <a:t>PO	</a:t>
            </a:r>
            <a:r>
              <a:rPr dirty="0" sz="1300" spc="-20">
                <a:solidFill>
                  <a:srgbClr val="1C1C1C"/>
                </a:solidFill>
                <a:latin typeface="Times New Roman"/>
                <a:cs typeface="Times New Roman"/>
              </a:rPr>
              <a:t>s	</a:t>
            </a:r>
            <a:r>
              <a:rPr dirty="0" sz="800" spc="-20">
                <a:solidFill>
                  <a:srgbClr val="313131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226695">
              <a:lnSpc>
                <a:spcPts val="1275"/>
              </a:lnSpc>
              <a:tabLst>
                <a:tab pos="549910" algn="l"/>
                <a:tab pos="1203325" algn="l"/>
              </a:tabLst>
            </a:pPr>
            <a:r>
              <a:rPr dirty="0" sz="800" spc="-30">
                <a:solidFill>
                  <a:srgbClr val="1C1C1C"/>
                </a:solidFill>
                <a:latin typeface="Arial"/>
                <a:cs typeface="Arial"/>
              </a:rPr>
              <a:t>PO	</a:t>
            </a:r>
            <a:r>
              <a:rPr dirty="0" sz="1300" spc="-20">
                <a:solidFill>
                  <a:srgbClr val="1C1C1C"/>
                </a:solidFill>
                <a:latin typeface="Times New Roman"/>
                <a:cs typeface="Times New Roman"/>
              </a:rPr>
              <a:t>s	</a:t>
            </a:r>
            <a:r>
              <a:rPr dirty="0" sz="800" spc="-20">
                <a:solidFill>
                  <a:srgbClr val="313131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5"/>
              </a:spcBef>
              <a:tabLst>
                <a:tab pos="1203960" algn="l"/>
              </a:tabLst>
            </a:pPr>
            <a:r>
              <a:rPr dirty="0" baseline="3472" sz="1200" spc="97">
                <a:solidFill>
                  <a:srgbClr val="1C1C1C"/>
                </a:solidFill>
                <a:latin typeface="Arial"/>
                <a:cs typeface="Arial"/>
              </a:rPr>
              <a:t>@  </a:t>
            </a:r>
            <a:r>
              <a:rPr dirty="0" baseline="3472" sz="1200" spc="12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T	</a:t>
            </a:r>
            <a:r>
              <a:rPr dirty="0" sz="800" spc="35">
                <a:solidFill>
                  <a:srgbClr val="313131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33938" y="1533382"/>
            <a:ext cx="25971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5">
                <a:solidFill>
                  <a:srgbClr val="1C1C1C"/>
                </a:solidFill>
                <a:latin typeface="Arial"/>
                <a:cs typeface="Arial"/>
              </a:rPr>
              <a:t>duur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36484" y="2021617"/>
            <a:ext cx="60388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60</a:t>
            </a:r>
            <a:r>
              <a:rPr dirty="0" sz="800" spc="-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5669" y="2347363"/>
            <a:ext cx="1143635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640" marR="5080">
              <a:lnSpc>
                <a:spcPts val="910"/>
              </a:lnSpc>
              <a:spcBef>
                <a:spcPts val="885"/>
              </a:spcBef>
            </a:pPr>
            <a:r>
              <a:rPr dirty="0" sz="800" spc="-25">
                <a:solidFill>
                  <a:srgbClr val="1C1C1C"/>
                </a:solidFill>
                <a:latin typeface="Arial"/>
                <a:cs typeface="Arial"/>
              </a:rPr>
              <a:t>PO==Praktischeopdracht  </a:t>
            </a:r>
            <a:r>
              <a:rPr dirty="0" sz="800" spc="-30">
                <a:solidFill>
                  <a:srgbClr val="1C1C1C"/>
                </a:solidFill>
                <a:latin typeface="Arial"/>
                <a:cs typeface="Arial"/>
              </a:rPr>
              <a:t>HD==Handelingsdeel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08906" y="2595297"/>
            <a:ext cx="631825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2540">
              <a:lnSpc>
                <a:spcPts val="910"/>
              </a:lnSpc>
              <a:spcBef>
                <a:spcPts val="170"/>
              </a:spcBef>
            </a:pPr>
            <a:r>
              <a:rPr dirty="0" sz="800" spc="-40">
                <a:solidFill>
                  <a:srgbClr val="1C1C1C"/>
                </a:solidFill>
                <a:latin typeface="Arial"/>
                <a:cs typeface="Arial"/>
              </a:rPr>
              <a:t>S==Schriftelijk  </a:t>
            </a:r>
            <a:r>
              <a:rPr dirty="0" sz="800" spc="-45">
                <a:solidFill>
                  <a:srgbClr val="1C1C1C"/>
                </a:solidFill>
                <a:latin typeface="Arial"/>
                <a:cs typeface="Arial"/>
              </a:rPr>
              <a:t>M==Mondeling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12205"/>
            <a:ext cx="0" cy="2893060"/>
          </a:xfrm>
          <a:custGeom>
            <a:avLst/>
            <a:gdLst/>
            <a:ahLst/>
            <a:cxnLst/>
            <a:rect l="l" t="t" r="r" b="b"/>
            <a:pathLst>
              <a:path w="0" h="2893060">
                <a:moveTo>
                  <a:pt x="0" y="2892800"/>
                </a:moveTo>
                <a:lnTo>
                  <a:pt x="0" y="0"/>
                </a:lnTo>
              </a:path>
            </a:pathLst>
          </a:custGeom>
          <a:ln w="6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8656" y="1647797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68656" y="1501138"/>
          <a:ext cx="7107555" cy="114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559"/>
                <a:gridCol w="3100069"/>
                <a:gridCol w="1015364"/>
                <a:gridCol w="310514"/>
                <a:gridCol w="363854"/>
                <a:gridCol w="1071879"/>
                <a:gridCol w="824229"/>
              </a:tblGrid>
              <a:tr h="119556">
                <a:tc>
                  <a:txBody>
                    <a:bodyPr/>
                    <a:lstStyle/>
                    <a:p>
                      <a:pPr algn="ctr" marR="69850">
                        <a:lnSpc>
                          <a:spcPts val="840"/>
                        </a:lnSpc>
                      </a:pP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8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7830">
                        <a:lnSpc>
                          <a:spcPts val="840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840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840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840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0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840"/>
                        </a:lnSpc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9851">
                <a:tc>
                  <a:txBody>
                    <a:bodyPr/>
                    <a:lstStyle/>
                    <a:p>
                      <a:pPr algn="ctr" marR="11430">
                        <a:lnSpc>
                          <a:spcPts val="960"/>
                        </a:lnSpc>
                        <a:spcBef>
                          <a:spcPts val="275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60"/>
                        </a:lnSpc>
                        <a:spcBef>
                          <a:spcPts val="275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/ Theorietoets </a:t>
                      </a:r>
                      <a:r>
                        <a:rPr dirty="0" sz="850" spc="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-6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5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BW</a:t>
                      </a:r>
                      <a:r>
                        <a:rPr dirty="0" sz="850" spc="-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50" spc="-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850" spc="-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40">
                          <a:solidFill>
                            <a:srgbClr val="5D5D5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4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040"/>
                        </a:lnSpc>
                        <a:spcBef>
                          <a:spcPts val="195"/>
                        </a:spcBef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960"/>
                        </a:lnSpc>
                        <a:spcBef>
                          <a:spcPts val="275"/>
                        </a:spcBef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23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985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3081">
                <a:tc>
                  <a:txBody>
                    <a:bodyPr/>
                    <a:lstStyle/>
                    <a:p>
                      <a:pPr algn="ctr" marR="13335">
                        <a:lnSpc>
                          <a:spcPts val="969"/>
                        </a:lnSpc>
                        <a:spcBef>
                          <a:spcPts val="21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69"/>
                        </a:lnSpc>
                        <a:spcBef>
                          <a:spcPts val="21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2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50" spc="-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5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BW</a:t>
                      </a:r>
                      <a:r>
                        <a:rPr dirty="0" sz="850" spc="-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5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4.2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050"/>
                        </a:lnSpc>
                        <a:spcBef>
                          <a:spcPts val="135"/>
                        </a:spcBef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969"/>
                        </a:lnSpc>
                        <a:spcBef>
                          <a:spcPts val="210"/>
                        </a:spcBef>
                      </a:pPr>
                      <a:r>
                        <a:rPr dirty="0" sz="850" spc="-6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8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969"/>
                        </a:lnSpc>
                        <a:spcBef>
                          <a:spcPts val="210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901">
                <a:tc>
                  <a:txBody>
                    <a:bodyPr/>
                    <a:lstStyle/>
                    <a:p>
                      <a:pPr algn="ctr" marR="7620">
                        <a:lnSpc>
                          <a:spcPts val="975"/>
                        </a:lnSpc>
                        <a:spcBef>
                          <a:spcPts val="200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75"/>
                        </a:lnSpc>
                        <a:spcBef>
                          <a:spcPts val="20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 /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50" spc="-6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5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BW</a:t>
                      </a:r>
                      <a:r>
                        <a:rPr dirty="0" sz="850" spc="-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50" spc="-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850" spc="-16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ts val="1025"/>
                        </a:lnSpc>
                        <a:spcBef>
                          <a:spcPts val="145"/>
                        </a:spcBef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975"/>
                        </a:lnSpc>
                        <a:spcBef>
                          <a:spcPts val="200"/>
                        </a:spcBef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7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975"/>
                        </a:lnSpc>
                        <a:spcBef>
                          <a:spcPts val="200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5451">
                <a:tc>
                  <a:txBody>
                    <a:bodyPr/>
                    <a:lstStyle/>
                    <a:p>
                      <a:pPr algn="ctr" marR="298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3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50" spc="-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5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BW</a:t>
                      </a:r>
                      <a:r>
                        <a:rPr dirty="0" sz="850" spc="-3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5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850" spc="-1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4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103505">
                        <a:lnSpc>
                          <a:spcPts val="1190"/>
                        </a:lnSpc>
                        <a:spcBef>
                          <a:spcPts val="170"/>
                        </a:spcBef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 spc="-6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33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728"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Profieldeel:</a:t>
                      </a:r>
                      <a:r>
                        <a:rPr dirty="0" sz="850" spc="1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LOB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ts val="1175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766">
                <a:tc>
                  <a:txBody>
                    <a:bodyPr/>
                    <a:lstStyle/>
                    <a:p>
                      <a:pPr algn="ctr" marR="406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5: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eindtoets 4.1 t/m 4.4 </a:t>
                      </a:r>
                      <a:r>
                        <a:rPr dirty="0" sz="85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50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BW</a:t>
                      </a:r>
                      <a:r>
                        <a:rPr dirty="0" sz="850" spc="-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5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8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4.th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2875">
                        <a:lnSpc>
                          <a:spcPts val="1185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70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721185" y="10225957"/>
            <a:ext cx="252729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ts val="1135"/>
              </a:lnSpc>
            </a:pPr>
            <a:r>
              <a:rPr dirty="0" sz="1000" spc="15">
                <a:solidFill>
                  <a:srgbClr val="1C1C1C"/>
                </a:solidFill>
                <a:latin typeface="Courier New"/>
                <a:cs typeface="Courier New"/>
              </a:rPr>
              <a:t>17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4506" y="96715"/>
            <a:ext cx="5011420" cy="137795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07314">
              <a:lnSpc>
                <a:spcPct val="100000"/>
              </a:lnSpc>
              <a:spcBef>
                <a:spcPts val="430"/>
              </a:spcBef>
            </a:pP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van toetsing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-5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3747770" algn="l"/>
              </a:tabLst>
            </a:pPr>
            <a:r>
              <a:rPr dirty="0" sz="550" spc="-10">
                <a:solidFill>
                  <a:srgbClr val="C3C3C3"/>
                </a:solidFill>
                <a:latin typeface="Arial"/>
                <a:cs typeface="Arial"/>
              </a:rPr>
              <a:t>1 </a:t>
            </a:r>
            <a:r>
              <a:rPr dirty="0" sz="550" spc="125">
                <a:solidFill>
                  <a:srgbClr val="C3C3C3"/>
                </a:solidFill>
                <a:latin typeface="Arial"/>
                <a:cs typeface="Arial"/>
              </a:rPr>
              <a:t> </a:t>
            </a: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204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30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9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50" b="1">
                <a:solidFill>
                  <a:srgbClr val="1C1C1C"/>
                </a:solidFill>
                <a:latin typeface="Arial"/>
                <a:cs typeface="Arial"/>
              </a:rPr>
              <a:t>designdec</a:t>
            </a:r>
            <a:endParaRPr sz="1250">
              <a:latin typeface="Arial"/>
              <a:cs typeface="Arial"/>
            </a:endParaRPr>
          </a:p>
          <a:p>
            <a:pPr marL="96520" marR="3921760">
              <a:lnSpc>
                <a:spcPct val="190700"/>
              </a:lnSpc>
              <a:spcBef>
                <a:spcPts val="265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5669" y="2789827"/>
            <a:ext cx="7429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0614" y="3044117"/>
            <a:ext cx="111569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0099"/>
              </a:lnSpc>
              <a:spcBef>
                <a:spcPts val="100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HD=Handelingsdeel  </a:t>
            </a:r>
            <a:r>
              <a:rPr dirty="0" sz="750" spc="25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06044" y="3044117"/>
            <a:ext cx="635635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671325"/>
            <a:ext cx="0" cy="5602605"/>
          </a:xfrm>
          <a:custGeom>
            <a:avLst/>
            <a:gdLst/>
            <a:ahLst/>
            <a:cxnLst/>
            <a:rect l="l" t="t" r="r" b="b"/>
            <a:pathLst>
              <a:path w="0" h="5602605">
                <a:moveTo>
                  <a:pt x="0" y="5602512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0868" y="2670043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9647" y="165301"/>
            <a:ext cx="116205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400" spc="-45">
                <a:solidFill>
                  <a:srgbClr val="CFCFCF"/>
                </a:solidFill>
                <a:latin typeface="Arial"/>
                <a:cs typeface="Arial"/>
              </a:rPr>
              <a:t>l</a:t>
            </a:r>
            <a:endParaRPr sz="3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21185" y="10225957"/>
            <a:ext cx="252729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ts val="1135"/>
              </a:lnSpc>
            </a:pPr>
            <a:r>
              <a:rPr dirty="0" sz="1000" spc="15">
                <a:solidFill>
                  <a:srgbClr val="1C1C1C"/>
                </a:solidFill>
                <a:latin typeface="Courier New"/>
                <a:cs typeface="Courier New"/>
              </a:rPr>
              <a:t>18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1450" y="172168"/>
            <a:ext cx="387350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68376" sz="975" spc="-179">
                <a:solidFill>
                  <a:srgbClr val="CFCFCF"/>
                </a:solidFill>
                <a:latin typeface="Arial"/>
                <a:cs typeface="Arial"/>
              </a:rPr>
              <a:t>1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33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196" y="429509"/>
            <a:ext cx="535495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3695065" algn="l"/>
              </a:tabLst>
            </a:pPr>
            <a:r>
              <a:rPr dirty="0" sz="1250" spc="-120" b="1">
                <a:solidFill>
                  <a:srgbClr val="1C1C1C"/>
                </a:solidFill>
                <a:latin typeface="Arial"/>
                <a:cs typeface="Arial"/>
              </a:rPr>
              <a:t>St</a:t>
            </a:r>
            <a:r>
              <a:rPr dirty="0" baseline="-26455" sz="1575" spc="-179">
                <a:solidFill>
                  <a:srgbClr val="CFCFCF"/>
                </a:solidFill>
                <a:latin typeface="Arial"/>
                <a:cs typeface="Arial"/>
              </a:rPr>
              <a:t>-</a:t>
            </a:r>
            <a:r>
              <a:rPr dirty="0" baseline="-26455" sz="1575" spc="-247">
                <a:solidFill>
                  <a:srgbClr val="CFCFCF"/>
                </a:solidFill>
                <a:latin typeface="Arial"/>
                <a:cs typeface="Arial"/>
              </a:rPr>
              <a:t> </a:t>
            </a: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udie:</a:t>
            </a:r>
            <a:r>
              <a:rPr dirty="0" sz="1250" spc="-18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20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-110" b="1">
                <a:solidFill>
                  <a:srgbClr val="1C1C1C"/>
                </a:solidFill>
                <a:latin typeface="Arial"/>
                <a:cs typeface="Arial"/>
              </a:rPr>
              <a:t>Vak</a:t>
            </a:r>
            <a:r>
              <a:rPr dirty="0" baseline="-22222" sz="1875" spc="-165">
                <a:solidFill>
                  <a:srgbClr val="CFCFCF"/>
                </a:solidFill>
                <a:latin typeface="Times New Roman"/>
                <a:cs typeface="Times New Roman"/>
              </a:rPr>
              <a:t>- </a:t>
            </a:r>
            <a:r>
              <a:rPr dirty="0" sz="1250" spc="50" b="1">
                <a:solidFill>
                  <a:srgbClr val="1C1C1C"/>
                </a:solidFill>
                <a:latin typeface="Arial"/>
                <a:cs typeface="Arial"/>
              </a:rPr>
              <a:t>:</a:t>
            </a:r>
            <a:r>
              <a:rPr dirty="0" sz="1250" spc="-5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85" b="1">
                <a:solidFill>
                  <a:srgbClr val="1C1C1C"/>
                </a:solidFill>
                <a:latin typeface="Arial"/>
                <a:cs typeface="Arial"/>
              </a:rPr>
              <a:t>meubelmaken</a:t>
            </a:r>
            <a:endParaRPr sz="12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84971" y="269561"/>
            <a:ext cx="66040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-735">
                <a:solidFill>
                  <a:srgbClr val="CFCFCF"/>
                </a:solidFill>
                <a:latin typeface="Times New Roman"/>
                <a:cs typeface="Times New Roman"/>
              </a:rPr>
              <a:t>J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1538" y="781956"/>
            <a:ext cx="1012825" cy="725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14604" marR="5080" indent="1270">
              <a:lnSpc>
                <a:spcPct val="191800"/>
              </a:lnSpc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339" y="1806235"/>
            <a:ext cx="232410" cy="83756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350"/>
              </a:spcBef>
            </a:pPr>
            <a:r>
              <a:rPr dirty="0" sz="850" spc="55">
                <a:solidFill>
                  <a:srgbClr val="1C1C1C"/>
                </a:solidFill>
                <a:latin typeface="Arial"/>
                <a:cs typeface="Arial"/>
              </a:rPr>
              <a:t>502</a:t>
            </a:r>
            <a:endParaRPr sz="85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254"/>
              </a:spcBef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503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80"/>
              </a:spcBef>
            </a:pP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504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800" spc="-50">
                <a:solidFill>
                  <a:srgbClr val="1C1C1C"/>
                </a:solidFill>
                <a:latin typeface="Arial"/>
                <a:cs typeface="Arial"/>
              </a:rPr>
              <a:t>SOS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850" spc="50">
                <a:solidFill>
                  <a:srgbClr val="1C1C1C"/>
                </a:solidFill>
                <a:latin typeface="Arial"/>
                <a:cs typeface="Arial"/>
              </a:rPr>
              <a:t>506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2994" y="1806235"/>
            <a:ext cx="1906905" cy="84074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5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Praktijktoets 2:</a:t>
            </a:r>
            <a:r>
              <a:rPr dirty="0" sz="850" spc="22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K/BWI/16.2.1,2</a:t>
            </a:r>
            <a:endParaRPr sz="8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254"/>
              </a:spcBef>
            </a:pP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Praktijktoets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3: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K/BWI/16.2.3</a:t>
            </a:r>
            <a:endParaRPr sz="8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28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Praktijktoets 4:</a:t>
            </a:r>
            <a:r>
              <a:rPr dirty="0" sz="850" spc="22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K/BWI/16.2.4,5</a:t>
            </a:r>
            <a:endParaRPr sz="850">
              <a:latin typeface="Arial"/>
              <a:cs typeface="Arial"/>
            </a:endParaRPr>
          </a:p>
          <a:p>
            <a:pPr marL="12700" marR="5080" indent="6350">
              <a:lnSpc>
                <a:spcPts val="1300"/>
              </a:lnSpc>
              <a:spcBef>
                <a:spcPts val="60"/>
              </a:spcBef>
            </a:pP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Praktijktoets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5: 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K/BWI/16.2,6,7,8,9 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Theorietoets: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eindtoets</a:t>
            </a:r>
            <a:r>
              <a:rPr dirty="0" sz="850" spc="-7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45">
                <a:solidFill>
                  <a:srgbClr val="1C1C1C"/>
                </a:solidFill>
                <a:latin typeface="Arial"/>
                <a:cs typeface="Arial"/>
              </a:rPr>
              <a:t>K/BWl/16.th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12830" y="1782331"/>
            <a:ext cx="151130" cy="4419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39"/>
              </a:lnSpc>
              <a:spcBef>
                <a:spcPts val="100"/>
              </a:spcBef>
            </a:pPr>
            <a:r>
              <a:rPr dirty="0" sz="1650" spc="-10">
                <a:solidFill>
                  <a:srgbClr val="2F2F2F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 marL="15240">
              <a:lnSpc>
                <a:spcPts val="1639"/>
              </a:lnSpc>
            </a:pPr>
            <a:r>
              <a:rPr dirty="0" sz="1650" spc="-40">
                <a:solidFill>
                  <a:srgbClr val="2F2F2F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12830" y="2111890"/>
            <a:ext cx="1511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2F2F2F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25530" y="2270567"/>
            <a:ext cx="12192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50" spc="-40">
                <a:solidFill>
                  <a:srgbClr val="2F2F2F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99656" y="2484425"/>
            <a:ext cx="7556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30">
                <a:solidFill>
                  <a:srgbClr val="2F2F2F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42003" y="1809286"/>
            <a:ext cx="172720" cy="837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6350">
              <a:lnSpc>
                <a:spcPct val="125400"/>
              </a:lnSpc>
              <a:spcBef>
                <a:spcPts val="95"/>
              </a:spcBef>
            </a:pPr>
            <a:r>
              <a:rPr dirty="0" sz="850" spc="-50">
                <a:solidFill>
                  <a:srgbClr val="2F2F2F"/>
                </a:solidFill>
                <a:latin typeface="Arial"/>
                <a:cs typeface="Arial"/>
              </a:rPr>
              <a:t>PO  </a:t>
            </a:r>
            <a:r>
              <a:rPr dirty="0" sz="850" spc="-60">
                <a:solidFill>
                  <a:srgbClr val="2F2F2F"/>
                </a:solidFill>
                <a:latin typeface="Arial"/>
                <a:cs typeface="Arial"/>
              </a:rPr>
              <a:t>PO  </a:t>
            </a:r>
            <a:r>
              <a:rPr dirty="0" sz="850" spc="-50">
                <a:solidFill>
                  <a:srgbClr val="2F2F2F"/>
                </a:solidFill>
                <a:latin typeface="Arial"/>
                <a:cs typeface="Arial"/>
              </a:rPr>
              <a:t>PO  </a:t>
            </a:r>
            <a:r>
              <a:rPr dirty="0" sz="850" spc="-60">
                <a:solidFill>
                  <a:srgbClr val="2F2F2F"/>
                </a:solidFill>
                <a:latin typeface="Arial"/>
                <a:cs typeface="Arial"/>
              </a:rPr>
              <a:t>PO  </a:t>
            </a:r>
            <a:r>
              <a:rPr dirty="0" sz="850" spc="40">
                <a:solidFill>
                  <a:srgbClr val="2F2F2F"/>
                </a:solidFill>
                <a:latin typeface="Arial"/>
                <a:cs typeface="Arial"/>
              </a:rPr>
              <a:t>T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21957" y="1809286"/>
            <a:ext cx="90170" cy="84074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50"/>
              </a:spcBef>
            </a:pPr>
            <a:r>
              <a:rPr dirty="0" sz="850" spc="-50">
                <a:solidFill>
                  <a:srgbClr val="2F2F2F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4"/>
              </a:spcBef>
            </a:pPr>
            <a:r>
              <a:rPr dirty="0" sz="850" spc="-60">
                <a:solidFill>
                  <a:srgbClr val="2F2F2F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50" spc="-50">
                <a:solidFill>
                  <a:srgbClr val="2F2F2F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850" spc="-60">
                <a:solidFill>
                  <a:srgbClr val="2F2F2F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80"/>
              </a:spcBef>
            </a:pPr>
            <a:r>
              <a:rPr dirty="0" sz="850" spc="25">
                <a:solidFill>
                  <a:srgbClr val="2F2F2F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293079" y="1534704"/>
          <a:ext cx="6725284" cy="288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845"/>
                <a:gridCol w="2542540"/>
                <a:gridCol w="1578609"/>
                <a:gridCol w="306704"/>
                <a:gridCol w="363220"/>
                <a:gridCol w="1071244"/>
                <a:gridCol w="452120"/>
              </a:tblGrid>
              <a:tr h="146659">
                <a:tc>
                  <a:txBody>
                    <a:bodyPr/>
                    <a:lstStyle/>
                    <a:p>
                      <a:pPr marL="95885">
                        <a:lnSpc>
                          <a:spcPts val="930"/>
                        </a:lnSpc>
                      </a:pPr>
                      <a:r>
                        <a:rPr dirty="0" sz="8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ts val="965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65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65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990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1909">
                <a:tc>
                  <a:txBody>
                    <a:bodyPr/>
                    <a:lstStyle/>
                    <a:p>
                      <a:pPr marL="95885">
                        <a:lnSpc>
                          <a:spcPts val="955"/>
                        </a:lnSpc>
                        <a:spcBef>
                          <a:spcPts val="6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955"/>
                        </a:lnSpc>
                        <a:spcBef>
                          <a:spcPts val="6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K/BWI/16.1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015"/>
                        </a:lnSpc>
                      </a:pPr>
                      <a:r>
                        <a:rPr dirty="0" sz="16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88265">
                        <a:lnSpc>
                          <a:spcPts val="955"/>
                        </a:lnSpc>
                        <a:spcBef>
                          <a:spcPts val="60"/>
                        </a:spcBef>
                      </a:pPr>
                      <a:r>
                        <a:rPr dirty="0" sz="850" spc="-8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93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6739294" y="2494343"/>
            <a:ext cx="60579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60</a:t>
            </a:r>
            <a:r>
              <a:rPr dirty="0" sz="850" spc="-1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0934" y="2820342"/>
            <a:ext cx="7429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8931" y="3077684"/>
            <a:ext cx="1105535" cy="3657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635">
              <a:lnSpc>
                <a:spcPts val="890"/>
              </a:lnSpc>
              <a:spcBef>
                <a:spcPts val="135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21309" y="3077684"/>
            <a:ext cx="635635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99" y="1586768"/>
            <a:ext cx="0" cy="2551430"/>
          </a:xfrm>
          <a:custGeom>
            <a:avLst/>
            <a:gdLst/>
            <a:ahLst/>
            <a:cxnLst/>
            <a:rect l="l" t="t" r="r" b="b"/>
            <a:pathLst>
              <a:path w="0" h="2551429">
                <a:moveTo>
                  <a:pt x="0" y="255103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0217" y="622501"/>
            <a:ext cx="0" cy="659130"/>
          </a:xfrm>
          <a:custGeom>
            <a:avLst/>
            <a:gdLst/>
            <a:ahLst/>
            <a:cxnLst/>
            <a:rect l="l" t="t" r="r" b="b"/>
            <a:pathLst>
              <a:path w="0" h="659130">
                <a:moveTo>
                  <a:pt x="0" y="659119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28692" y="787041"/>
            <a:ext cx="5913120" cy="560514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30480" marR="3729354" indent="2540">
              <a:lnSpc>
                <a:spcPts val="1370"/>
              </a:lnSpc>
              <a:spcBef>
                <a:spcPts val="155"/>
              </a:spcBef>
            </a:pP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leerlingen van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leerjaar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4  </a:t>
            </a:r>
            <a:r>
              <a:rPr dirty="0" sz="1150" spc="4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hun</a:t>
            </a:r>
            <a:r>
              <a:rPr dirty="0" sz="1150" spc="-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ouder(s)/verzorger(s)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</a:pP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Zaandam,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september</a:t>
            </a:r>
            <a:r>
              <a:rPr dirty="0" sz="1150" spc="1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2020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</a:pP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Beste leerlingen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150" spc="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ouder(s)/verzorger(s),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Arial"/>
              <a:cs typeface="Arial"/>
            </a:endParaRPr>
          </a:p>
          <a:p>
            <a:pPr marL="25400" marR="245110" indent="-1905">
              <a:lnSpc>
                <a:spcPts val="1370"/>
              </a:lnSpc>
            </a:pP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Hierbij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ontvang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Programma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Toetsing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Afsluiting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(PTA)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2020-2021</a:t>
            </a:r>
            <a:r>
              <a:rPr dirty="0" sz="1150" spc="25">
                <a:solidFill>
                  <a:srgbClr val="525252"/>
                </a:solidFill>
                <a:latin typeface="Arial"/>
                <a:cs typeface="Arial"/>
              </a:rPr>
              <a:t>.  </a:t>
            </a:r>
            <a:r>
              <a:rPr dirty="0" sz="1150" spc="4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boekje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staat:</a:t>
            </a:r>
            <a:endParaRPr sz="1150">
              <a:latin typeface="Arial"/>
              <a:cs typeface="Arial"/>
            </a:endParaRPr>
          </a:p>
          <a:p>
            <a:pPr marL="477520" indent="-223520">
              <a:lnSpc>
                <a:spcPct val="100000"/>
              </a:lnSpc>
              <a:spcBef>
                <a:spcPts val="70"/>
              </a:spcBef>
              <a:buChar char="•"/>
              <a:tabLst>
                <a:tab pos="476884" algn="l"/>
                <a:tab pos="47815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toelichting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 PT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A;</a:t>
            </a:r>
            <a:endParaRPr sz="1000">
              <a:latin typeface="Arial"/>
              <a:cs typeface="Arial"/>
            </a:endParaRPr>
          </a:p>
          <a:p>
            <a:pPr marL="477520" indent="-226695">
              <a:lnSpc>
                <a:spcPct val="100000"/>
              </a:lnSpc>
              <a:spcBef>
                <a:spcPts val="180"/>
              </a:spcBef>
              <a:buClr>
                <a:srgbClr val="232323"/>
              </a:buClr>
              <a:buChar char="•"/>
              <a:tabLst>
                <a:tab pos="476884" algn="l"/>
                <a:tab pos="47815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leerstof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toetsen/opdrachten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per</a:t>
            </a:r>
            <a:r>
              <a:rPr dirty="0" sz="1050" spc="-1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vak;</a:t>
            </a:r>
            <a:endParaRPr sz="1050">
              <a:latin typeface="Arial"/>
              <a:cs typeface="Arial"/>
            </a:endParaRPr>
          </a:p>
          <a:p>
            <a:pPr marL="476884" indent="-222885">
              <a:lnSpc>
                <a:spcPct val="100000"/>
              </a:lnSpc>
              <a:spcBef>
                <a:spcPts val="185"/>
              </a:spcBef>
              <a:buChar char="•"/>
              <a:tabLst>
                <a:tab pos="476884" algn="l"/>
                <a:tab pos="47752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eindexamenreglement 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OVO</a:t>
            </a:r>
            <a:r>
              <a:rPr dirty="0" sz="1050" spc="-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Zaanstad.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20955">
              <a:lnSpc>
                <a:spcPct val="100000"/>
              </a:lnSpc>
              <a:spcBef>
                <a:spcPts val="5"/>
              </a:spcBef>
            </a:pP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Elke leerling ontvangt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boekje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past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haar</a:t>
            </a:r>
            <a:r>
              <a:rPr dirty="0" sz="1150" spc="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leerweg.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Arial"/>
              <a:cs typeface="Arial"/>
            </a:endParaRPr>
          </a:p>
          <a:p>
            <a:pPr marL="19050" marR="5080" indent="5715">
              <a:lnSpc>
                <a:spcPct val="100400"/>
              </a:lnSpc>
              <a:spcBef>
                <a:spcPts val="5"/>
              </a:spcBef>
            </a:pP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We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raden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boekje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goed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lezen,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liefst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samen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ouder(s)/verzorger(s), 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zodat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je goed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hoogte bent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-5">
                <a:solidFill>
                  <a:srgbClr val="0F0F0F"/>
                </a:solidFill>
                <a:latin typeface="Arial"/>
                <a:cs typeface="Arial"/>
              </a:rPr>
              <a:t>leerstof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bepalingen, die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aanzien 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opgesteld. </a:t>
            </a: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Wij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vinden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belangrijk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jullie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ouder(s)/verzorger(s) 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goed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hoogte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zijn,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omdat </a:t>
            </a: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hun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steun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onmisbaar</a:t>
            </a:r>
            <a:r>
              <a:rPr dirty="0" sz="1150" spc="-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is.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</a:pP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Mocht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iets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vragen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hebben,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kom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daar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direct</a:t>
            </a:r>
            <a:r>
              <a:rPr dirty="0" sz="1150" spc="1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mee.</a:t>
            </a:r>
            <a:endParaRPr sz="1150">
              <a:latin typeface="Arial"/>
              <a:cs typeface="Arial"/>
            </a:endParaRPr>
          </a:p>
          <a:p>
            <a:pPr marL="18415" marR="471170" indent="-3175">
              <a:lnSpc>
                <a:spcPts val="1370"/>
              </a:lnSpc>
              <a:spcBef>
                <a:spcPts val="70"/>
              </a:spcBef>
            </a:pP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vragen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over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kun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terecht bij je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docenten.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andere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vragen </a:t>
            </a: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kun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je 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voorleggen </a:t>
            </a: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je mentor.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natuurlijk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voor jouw</a:t>
            </a:r>
            <a:r>
              <a:rPr dirty="0" sz="1150" spc="2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ouders.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15240" marR="358775" indent="3175">
              <a:lnSpc>
                <a:spcPts val="1370"/>
              </a:lnSpc>
            </a:pP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Wij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wensen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veel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succes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komende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schooljaar </a:t>
            </a:r>
            <a:r>
              <a:rPr dirty="0" sz="1150" spc="4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we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hopen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iedereen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einde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schooljaar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diploma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kunnen</a:t>
            </a:r>
            <a:r>
              <a:rPr dirty="0" sz="1150" spc="2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uitreiken.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vriendelijke</a:t>
            </a:r>
            <a:r>
              <a:rPr dirty="0" sz="1150" spc="1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groet,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Namens alle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docenten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Compaen,</a:t>
            </a:r>
            <a:endParaRPr sz="1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9094" y="7781028"/>
            <a:ext cx="3585845" cy="37528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 marR="5080" indent="3810">
              <a:lnSpc>
                <a:spcPts val="1370"/>
              </a:lnSpc>
              <a:spcBef>
                <a:spcPts val="155"/>
              </a:spcBef>
            </a:pP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B.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Maanen, P.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35">
                <a:solidFill>
                  <a:srgbClr val="0F0F0F"/>
                </a:solidFill>
                <a:latin typeface="Arial"/>
                <a:cs typeface="Arial"/>
              </a:rPr>
              <a:t>den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Hogen en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M.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Guldemond 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Examensecretarissen</a:t>
            </a:r>
            <a:r>
              <a:rPr dirty="0" sz="1150" spc="-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Compaen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4235451"/>
            <a:ext cx="0" cy="1059180"/>
          </a:xfrm>
          <a:custGeom>
            <a:avLst/>
            <a:gdLst/>
            <a:ahLst/>
            <a:cxnLst/>
            <a:rect l="l" t="t" r="r" b="b"/>
            <a:pathLst>
              <a:path w="0" h="1059179">
                <a:moveTo>
                  <a:pt x="0" y="105886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2" y="1501327"/>
            <a:ext cx="0" cy="2169795"/>
          </a:xfrm>
          <a:custGeom>
            <a:avLst/>
            <a:gdLst/>
            <a:ahLst/>
            <a:cxnLst/>
            <a:rect l="l" t="t" r="r" b="b"/>
            <a:pathLst>
              <a:path w="0" h="2169795">
                <a:moveTo>
                  <a:pt x="0" y="2169600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264" y="12205"/>
            <a:ext cx="0" cy="1266825"/>
          </a:xfrm>
          <a:custGeom>
            <a:avLst/>
            <a:gdLst/>
            <a:ahLst/>
            <a:cxnLst/>
            <a:rect l="l" t="t" r="r" b="b"/>
            <a:pathLst>
              <a:path w="0" h="1266825">
                <a:moveTo>
                  <a:pt x="0" y="1266363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73132" y="88492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491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0868" y="2779896"/>
            <a:ext cx="7104380" cy="0"/>
          </a:xfrm>
          <a:custGeom>
            <a:avLst/>
            <a:gdLst/>
            <a:ahLst/>
            <a:cxnLst/>
            <a:rect l="l" t="t" r="r" b="b"/>
            <a:pathLst>
              <a:path w="7104380" h="0">
                <a:moveTo>
                  <a:pt x="0" y="0"/>
                </a:moveTo>
                <a:lnTo>
                  <a:pt x="7104136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77222" y="64735"/>
            <a:ext cx="5802630" cy="1385570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515"/>
              </a:spcBef>
            </a:pPr>
            <a:r>
              <a:rPr dirty="0" sz="1450" spc="100" b="1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450" spc="35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A1A1A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  <a:tabLst>
                <a:tab pos="3730625" algn="l"/>
              </a:tabLst>
            </a:pPr>
            <a:r>
              <a:rPr dirty="0" baseline="2222" sz="1875" spc="-209">
                <a:solidFill>
                  <a:srgbClr val="C8C8C8"/>
                </a:solidFill>
                <a:latin typeface="Arial"/>
                <a:cs typeface="Arial"/>
              </a:rPr>
              <a:t>\ </a:t>
            </a:r>
            <a:r>
              <a:rPr dirty="0" baseline="2222" sz="1875" spc="-195">
                <a:solidFill>
                  <a:srgbClr val="C8C8C8"/>
                </a:solidFill>
                <a:latin typeface="Arial"/>
                <a:cs typeface="Arial"/>
              </a:rPr>
              <a:t> </a:t>
            </a:r>
            <a:r>
              <a:rPr dirty="0" u="heavy" baseline="2222" sz="1875" spc="89" b="1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Arial"/>
                <a:cs typeface="Arial"/>
              </a:rPr>
              <a:t>Studie:</a:t>
            </a:r>
            <a:r>
              <a:rPr dirty="0" baseline="2222" sz="1875" spc="-27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baseline="2222" sz="1875" spc="30" b="1">
                <a:solidFill>
                  <a:srgbClr val="1A1A1A"/>
                </a:solidFill>
                <a:latin typeface="Arial"/>
                <a:cs typeface="Arial"/>
              </a:rPr>
              <a:t>CK4	</a:t>
            </a:r>
            <a:r>
              <a:rPr dirty="0" sz="1250" spc="80" b="1">
                <a:solidFill>
                  <a:srgbClr val="1A1A1A"/>
                </a:solidFill>
                <a:latin typeface="Arial"/>
                <a:cs typeface="Arial"/>
              </a:rPr>
              <a:t>Vak: </a:t>
            </a:r>
            <a:r>
              <a:rPr dirty="0" u="heavy" sz="1250" spc="100" b="1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Arial"/>
                <a:cs typeface="Arial"/>
              </a:rPr>
              <a:t>interi </a:t>
            </a:r>
            <a:r>
              <a:rPr dirty="0" u="heavy" sz="1250" spc="140" b="1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Arial"/>
                <a:cs typeface="Arial"/>
              </a:rPr>
              <a:t>urotwde</a:t>
            </a:r>
            <a:r>
              <a:rPr dirty="0" u="heavy" sz="1250" spc="-10" b="1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50" spc="85" b="1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Arial"/>
                <a:cs typeface="Arial"/>
              </a:rPr>
              <a:t>i9!1</a:t>
            </a:r>
            <a:endParaRPr sz="1250">
              <a:latin typeface="Arial"/>
              <a:cs typeface="Arial"/>
            </a:endParaRPr>
          </a:p>
          <a:p>
            <a:pPr marL="86360" marR="4723765">
              <a:lnSpc>
                <a:spcPct val="191800"/>
              </a:lnSpc>
              <a:spcBef>
                <a:spcPts val="135"/>
              </a:spcBef>
            </a:pPr>
            <a:r>
              <a:rPr dirty="0" sz="950" spc="65" b="1">
                <a:solidFill>
                  <a:srgbClr val="1A1A1A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A1A1A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21185" y="10225957"/>
            <a:ext cx="252729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ts val="1135"/>
              </a:lnSpc>
            </a:pPr>
            <a:r>
              <a:rPr dirty="0" sz="1000" spc="15">
                <a:solidFill>
                  <a:srgbClr val="1C1C1C"/>
                </a:solidFill>
                <a:latin typeface="Courier New"/>
                <a:cs typeface="Courier New"/>
              </a:rPr>
              <a:t>19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6472" y="1911255"/>
            <a:ext cx="228600" cy="84074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dirty="0" sz="900" spc="25">
                <a:solidFill>
                  <a:srgbClr val="1A1A1A"/>
                </a:solidFill>
                <a:latin typeface="Times New Roman"/>
                <a:cs typeface="Times New Roman"/>
              </a:rPr>
              <a:t>503</a:t>
            </a:r>
            <a:endParaRPr sz="9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19"/>
              </a:spcBef>
            </a:pPr>
            <a:r>
              <a:rPr dirty="0" sz="900" spc="15">
                <a:solidFill>
                  <a:srgbClr val="1A1A1A"/>
                </a:solidFill>
                <a:latin typeface="Times New Roman"/>
                <a:cs typeface="Times New Roman"/>
              </a:rPr>
              <a:t>504</a:t>
            </a:r>
            <a:endParaRPr sz="900">
              <a:latin typeface="Times New Roman"/>
              <a:cs typeface="Times New Roman"/>
            </a:endParaRPr>
          </a:p>
          <a:p>
            <a:pPr marL="12700" marR="5080" indent="1270">
              <a:lnSpc>
                <a:spcPct val="117900"/>
              </a:lnSpc>
            </a:pPr>
            <a:r>
              <a:rPr dirty="0" sz="900" spc="-25">
                <a:solidFill>
                  <a:srgbClr val="1A1A1A"/>
                </a:solidFill>
                <a:latin typeface="Times New Roman"/>
                <a:cs typeface="Times New Roman"/>
              </a:rPr>
              <a:t>SOS  </a:t>
            </a:r>
            <a:r>
              <a:rPr dirty="0" sz="900" spc="15">
                <a:solidFill>
                  <a:srgbClr val="1A1A1A"/>
                </a:solidFill>
                <a:latin typeface="Times New Roman"/>
                <a:cs typeface="Times New Roman"/>
              </a:rPr>
              <a:t>506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900" spc="15">
                <a:solidFill>
                  <a:srgbClr val="1A1A1A"/>
                </a:solidFill>
                <a:latin typeface="Times New Roman"/>
                <a:cs typeface="Times New Roman"/>
              </a:rPr>
              <a:t>507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0088" y="1911255"/>
            <a:ext cx="1882139" cy="84074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315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Praktijktoets  </a:t>
            </a:r>
            <a:r>
              <a:rPr dirty="0" sz="900" spc="55">
                <a:solidFill>
                  <a:srgbClr val="1A1A1A"/>
                </a:solidFill>
                <a:latin typeface="Times New Roman"/>
                <a:cs typeface="Times New Roman"/>
              </a:rPr>
              <a:t>2:</a:t>
            </a:r>
            <a:r>
              <a:rPr dirty="0" sz="900" spc="-5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1A1A1A"/>
                </a:solidFill>
                <a:latin typeface="Times New Roman"/>
                <a:cs typeface="Times New Roman"/>
              </a:rPr>
              <a:t>K/BWI/19.2</a:t>
            </a:r>
            <a:endParaRPr sz="900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  <a:spcBef>
                <a:spcPts val="219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Praktijktoets </a:t>
            </a:r>
            <a:r>
              <a:rPr dirty="0" sz="900" spc="55">
                <a:solidFill>
                  <a:srgbClr val="1A1A1A"/>
                </a:solidFill>
                <a:latin typeface="Times New Roman"/>
                <a:cs typeface="Times New Roman"/>
              </a:rPr>
              <a:t>3:</a:t>
            </a:r>
            <a:r>
              <a:rPr dirty="0" sz="900" spc="22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1A1A1A"/>
                </a:solidFill>
                <a:latin typeface="Times New Roman"/>
                <a:cs typeface="Times New Roman"/>
              </a:rPr>
              <a:t>K/BWI/19.3</a:t>
            </a:r>
            <a:endParaRPr sz="900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  <a:spcBef>
                <a:spcPts val="190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Praktijktoets </a:t>
            </a:r>
            <a:r>
              <a:rPr dirty="0" sz="900" spc="55">
                <a:solidFill>
                  <a:srgbClr val="1A1A1A"/>
                </a:solidFill>
                <a:latin typeface="Times New Roman"/>
                <a:cs typeface="Times New Roman"/>
              </a:rPr>
              <a:t>4:</a:t>
            </a:r>
            <a:r>
              <a:rPr dirty="0" sz="900" spc="215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1A1A1A"/>
                </a:solidFill>
                <a:latin typeface="Times New Roman"/>
                <a:cs typeface="Times New Roman"/>
              </a:rPr>
              <a:t>K/BWI/19.4</a:t>
            </a:r>
            <a:endParaRPr sz="90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195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Praktijktoets </a:t>
            </a:r>
            <a:r>
              <a:rPr dirty="0" sz="900" spc="55">
                <a:solidFill>
                  <a:srgbClr val="1A1A1A"/>
                </a:solidFill>
                <a:latin typeface="Times New Roman"/>
                <a:cs typeface="Times New Roman"/>
              </a:rPr>
              <a:t>5:</a:t>
            </a:r>
            <a:r>
              <a:rPr dirty="0" sz="900" spc="24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1A1A1A"/>
                </a:solidFill>
                <a:latin typeface="Times New Roman"/>
                <a:cs typeface="Times New Roman"/>
              </a:rPr>
              <a:t>K/BWI/19.5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800" spc="45">
                <a:solidFill>
                  <a:srgbClr val="1A1A1A"/>
                </a:solidFill>
                <a:latin typeface="Arial"/>
                <a:cs typeface="Arial"/>
              </a:rPr>
              <a:t>Theorietoets: </a:t>
            </a:r>
            <a:r>
              <a:rPr dirty="0" sz="800" spc="40">
                <a:solidFill>
                  <a:srgbClr val="1A1A1A"/>
                </a:solidFill>
                <a:latin typeface="Arial"/>
                <a:cs typeface="Arial"/>
              </a:rPr>
              <a:t>eindtoets </a:t>
            </a:r>
            <a:r>
              <a:rPr dirty="0" sz="900">
                <a:solidFill>
                  <a:srgbClr val="1A1A1A"/>
                </a:solidFill>
                <a:latin typeface="Times New Roman"/>
                <a:cs typeface="Times New Roman"/>
              </a:rPr>
              <a:t>K/BWI/19</a:t>
            </a:r>
            <a:r>
              <a:rPr dirty="0" sz="900" spc="-185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.th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19876" y="1898543"/>
            <a:ext cx="121920" cy="758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10"/>
              </a:lnSpc>
              <a:spcBef>
                <a:spcPts val="100"/>
              </a:spcBef>
            </a:pPr>
            <a:r>
              <a:rPr dirty="0" sz="1600" spc="-10">
                <a:solidFill>
                  <a:srgbClr val="282828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85"/>
              </a:lnSpc>
            </a:pPr>
            <a:r>
              <a:rPr dirty="0" sz="1600" spc="-10">
                <a:solidFill>
                  <a:srgbClr val="282828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75"/>
              </a:lnSpc>
            </a:pPr>
            <a:r>
              <a:rPr dirty="0" sz="1600" spc="-10">
                <a:solidFill>
                  <a:srgbClr val="282828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595"/>
              </a:lnSpc>
            </a:pPr>
            <a:r>
              <a:rPr dirty="0" sz="1600" spc="-10">
                <a:solidFill>
                  <a:srgbClr val="282828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82716" y="2584869"/>
            <a:ext cx="6096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50" spc="-50">
                <a:solidFill>
                  <a:srgbClr val="282828"/>
                </a:solidFill>
                <a:latin typeface="Times New Roman"/>
                <a:cs typeface="Times New Roman"/>
              </a:rPr>
              <a:t>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36043" y="1920259"/>
            <a:ext cx="170180" cy="8350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 indent="3175">
              <a:lnSpc>
                <a:spcPct val="129800"/>
              </a:lnSpc>
              <a:spcBef>
                <a:spcPts val="85"/>
              </a:spcBef>
            </a:pPr>
            <a:r>
              <a:rPr dirty="0" sz="800" spc="-25">
                <a:solidFill>
                  <a:srgbClr val="4B4B4B"/>
                </a:solidFill>
                <a:latin typeface="Arial"/>
                <a:cs typeface="Arial"/>
              </a:rPr>
              <a:t>PO  </a:t>
            </a:r>
            <a:r>
              <a:rPr dirty="0" sz="850" spc="-55" b="1">
                <a:solidFill>
                  <a:srgbClr val="4B4B4B"/>
                </a:solidFill>
                <a:latin typeface="Arial"/>
                <a:cs typeface="Arial"/>
              </a:rPr>
              <a:t>PO  </a:t>
            </a:r>
            <a:r>
              <a:rPr dirty="0" sz="800" spc="-25">
                <a:solidFill>
                  <a:srgbClr val="4B4B4B"/>
                </a:solidFill>
                <a:latin typeface="Arial"/>
                <a:cs typeface="Arial"/>
              </a:rPr>
              <a:t>PO  </a:t>
            </a:r>
            <a:r>
              <a:rPr dirty="0" sz="850" spc="-45" b="1">
                <a:solidFill>
                  <a:srgbClr val="4B4B4B"/>
                </a:solidFill>
                <a:latin typeface="Arial"/>
                <a:cs typeface="Arial"/>
              </a:rPr>
              <a:t>PO  </a:t>
            </a:r>
            <a:r>
              <a:rPr dirty="0" sz="800" spc="-45">
                <a:solidFill>
                  <a:srgbClr val="4B4B4B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11196" y="1914306"/>
            <a:ext cx="83820" cy="8432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900" spc="-50">
                <a:solidFill>
                  <a:srgbClr val="282828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190"/>
              </a:spcBef>
            </a:pP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20"/>
              </a:spcBef>
            </a:pPr>
            <a:r>
              <a:rPr dirty="0" sz="900" spc="-40">
                <a:solidFill>
                  <a:srgbClr val="282828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195"/>
              </a:spcBef>
            </a:pPr>
            <a:r>
              <a:rPr dirty="0" sz="900" spc="-40">
                <a:solidFill>
                  <a:srgbClr val="282828"/>
                </a:solidFill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280868" y="1475643"/>
          <a:ext cx="6727825" cy="456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465"/>
                <a:gridCol w="2533650"/>
                <a:gridCol w="1582419"/>
                <a:gridCol w="311150"/>
                <a:gridCol w="359410"/>
                <a:gridCol w="1070610"/>
                <a:gridCol w="448945"/>
              </a:tblGrid>
              <a:tr h="150793">
                <a:tc>
                  <a:txBody>
                    <a:bodyPr/>
                    <a:lstStyle/>
                    <a:p>
                      <a:pPr marL="102235">
                        <a:lnSpc>
                          <a:spcPts val="985"/>
                        </a:lnSpc>
                      </a:pPr>
                      <a:r>
                        <a:rPr dirty="0" sz="900" spc="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dirty="0" sz="80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54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</a:tr>
              <a:tr h="164850">
                <a:tc>
                  <a:txBody>
                    <a:bodyPr/>
                    <a:lstStyle/>
                    <a:p>
                      <a:pPr marL="104139">
                        <a:lnSpc>
                          <a:spcPts val="1070"/>
                        </a:lnSpc>
                      </a:pPr>
                      <a:r>
                        <a:rPr dirty="0" sz="900" spc="6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501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070"/>
                        </a:lnSpc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r>
                        <a:rPr dirty="0" sz="800" spc="2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K/BWI/19.00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46685">
                        <a:lnSpc>
                          <a:spcPts val="1195"/>
                        </a:lnSpc>
                      </a:pPr>
                      <a:r>
                        <a:rPr dirty="0" sz="105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35"/>
                        </a:lnSpc>
                      </a:pPr>
                      <a:r>
                        <a:rPr dirty="0" sz="10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0636">
                <a:tc>
                  <a:txBody>
                    <a:bodyPr/>
                    <a:lstStyle/>
                    <a:p>
                      <a:pPr marL="100965">
                        <a:lnSpc>
                          <a:spcPts val="1005"/>
                        </a:lnSpc>
                      </a:pPr>
                      <a:r>
                        <a:rPr dirty="0" sz="900" spc="1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502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005"/>
                        </a:lnSpc>
                      </a:pPr>
                      <a:r>
                        <a:rPr dirty="0" sz="80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5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1:</a:t>
                      </a:r>
                      <a:r>
                        <a:rPr dirty="0" sz="900" spc="22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2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K/BWl/19.1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005"/>
                        </a:lnSpc>
                      </a:pPr>
                      <a:r>
                        <a:rPr dirty="0" sz="16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944"/>
                        </a:lnSpc>
                        <a:spcBef>
                          <a:spcPts val="60"/>
                        </a:spcBef>
                      </a:pPr>
                      <a:r>
                        <a:rPr dirty="0" sz="850" spc="-75" b="1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ts val="994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6732375" y="2594787"/>
            <a:ext cx="60833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5">
                <a:solidFill>
                  <a:srgbClr val="1A1A1A"/>
                </a:solidFill>
                <a:latin typeface="Times New Roman"/>
                <a:cs typeface="Times New Roman"/>
              </a:rPr>
              <a:t>60</a:t>
            </a:r>
            <a:r>
              <a:rPr dirty="0" sz="90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800" spc="60">
                <a:solidFill>
                  <a:srgbClr val="1A1A1A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4828" y="2927144"/>
            <a:ext cx="7429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2679" y="3175077"/>
            <a:ext cx="1112520" cy="37973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4911" y="3181179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317353"/>
            <a:ext cx="0" cy="3418204"/>
          </a:xfrm>
          <a:custGeom>
            <a:avLst/>
            <a:gdLst/>
            <a:ahLst/>
            <a:cxnLst/>
            <a:rect l="l" t="t" r="r" b="b"/>
            <a:pathLst>
              <a:path w="0" h="3418204">
                <a:moveTo>
                  <a:pt x="0" y="3417654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4" y="6542368"/>
            <a:ext cx="0" cy="403225"/>
          </a:xfrm>
          <a:custGeom>
            <a:avLst/>
            <a:gdLst/>
            <a:ahLst/>
            <a:cxnLst/>
            <a:rect l="l" t="t" r="r" b="b"/>
            <a:pathLst>
              <a:path w="0" h="403225">
                <a:moveTo>
                  <a:pt x="0" y="40279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60786" y="88492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 h="0">
                <a:moveTo>
                  <a:pt x="0" y="0"/>
                </a:moveTo>
                <a:lnTo>
                  <a:pt x="488466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10446" y="1623386"/>
            <a:ext cx="1477645" cy="0"/>
          </a:xfrm>
          <a:custGeom>
            <a:avLst/>
            <a:gdLst/>
            <a:ahLst/>
            <a:cxnLst/>
            <a:rect l="l" t="t" r="r" b="b"/>
            <a:pathLst>
              <a:path w="1477645" h="0">
                <a:moveTo>
                  <a:pt x="0" y="0"/>
                </a:moveTo>
                <a:lnTo>
                  <a:pt x="147761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3079" y="2450336"/>
            <a:ext cx="7095490" cy="0"/>
          </a:xfrm>
          <a:custGeom>
            <a:avLst/>
            <a:gdLst/>
            <a:ahLst/>
            <a:cxnLst/>
            <a:rect l="l" t="t" r="r" b="b"/>
            <a:pathLst>
              <a:path w="7095490" h="0">
                <a:moveTo>
                  <a:pt x="0" y="0"/>
                </a:moveTo>
                <a:lnTo>
                  <a:pt x="7094977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51538" y="81948"/>
            <a:ext cx="4989195" cy="81851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400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31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24130">
              <a:lnSpc>
                <a:spcPct val="100000"/>
              </a:lnSpc>
              <a:spcBef>
                <a:spcPts val="265"/>
              </a:spcBef>
              <a:tabLst>
                <a:tab pos="3669029" algn="l"/>
              </a:tabLst>
            </a:pPr>
            <a:r>
              <a:rPr dirty="0" sz="1250" spc="55" b="1">
                <a:solidFill>
                  <a:srgbClr val="1C1C1C"/>
                </a:solidFill>
                <a:latin typeface="Arial"/>
                <a:cs typeface="Arial"/>
              </a:rPr>
              <a:t>Studie:CK4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5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80" b="1">
                <a:solidFill>
                  <a:srgbClr val="1C1C1C"/>
                </a:solidFill>
                <a:latin typeface="Arial"/>
                <a:cs typeface="Arial"/>
              </a:rPr>
              <a:t>bestautom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21185" y="10225957"/>
            <a:ext cx="252729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ts val="1135"/>
              </a:lnSpc>
            </a:pPr>
            <a:r>
              <a:rPr dirty="0" sz="1000" spc="15">
                <a:solidFill>
                  <a:srgbClr val="1C1C1C"/>
                </a:solidFill>
                <a:latin typeface="Courier New"/>
                <a:cs typeface="Courier New"/>
              </a:rPr>
              <a:t>20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04389" y="0"/>
            <a:ext cx="122555" cy="651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100" spc="-375">
                <a:solidFill>
                  <a:srgbClr val="CDCDCD"/>
                </a:solidFill>
                <a:latin typeface="Arial"/>
                <a:cs typeface="Arial"/>
              </a:rPr>
              <a:t>]</a:t>
            </a:r>
            <a:endParaRPr sz="4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4044" y="1007765"/>
            <a:ext cx="101028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35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315" y="1427854"/>
            <a:ext cx="223520" cy="1002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 marR="5080" indent="-635">
              <a:lnSpc>
                <a:spcPct val="124800"/>
              </a:lnSpc>
              <a:spcBef>
                <a:spcPts val="100"/>
              </a:spcBef>
            </a:pPr>
            <a:r>
              <a:rPr dirty="0" sz="850" spc="-65">
                <a:solidFill>
                  <a:srgbClr val="1C1C1C"/>
                </a:solidFill>
                <a:latin typeface="Arial"/>
                <a:cs typeface="Arial"/>
              </a:rPr>
              <a:t>SE 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501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850" spc="35" b="1">
                <a:solidFill>
                  <a:srgbClr val="1C1C1C"/>
                </a:solidFill>
                <a:latin typeface="Arial"/>
                <a:cs typeface="Arial"/>
              </a:rPr>
              <a:t>502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54"/>
              </a:spcBef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503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850" spc="25" b="1">
                <a:solidFill>
                  <a:srgbClr val="1C1C1C"/>
                </a:solidFill>
                <a:latin typeface="Arial"/>
                <a:cs typeface="Arial"/>
              </a:rPr>
              <a:t>504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505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9941" y="1427854"/>
            <a:ext cx="1858645" cy="100203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35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omschrijving</a:t>
            </a:r>
            <a:endParaRPr sz="8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254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Praktijktoets 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1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:</a:t>
            </a:r>
            <a:r>
              <a:rPr dirty="0" sz="850" spc="18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P/PIE/03.00</a:t>
            </a:r>
            <a:endParaRPr sz="85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80"/>
              </a:spcBef>
            </a:pPr>
            <a:r>
              <a:rPr dirty="0" sz="850" spc="-10" b="1">
                <a:solidFill>
                  <a:srgbClr val="1C1C1C"/>
                </a:solidFill>
                <a:latin typeface="Arial"/>
                <a:cs typeface="Arial"/>
              </a:rPr>
              <a:t>Praktijktoets  </a:t>
            </a:r>
            <a:r>
              <a:rPr dirty="0" sz="850" spc="30" b="1">
                <a:solidFill>
                  <a:srgbClr val="1C1C1C"/>
                </a:solidFill>
                <a:latin typeface="Arial"/>
                <a:cs typeface="Arial"/>
              </a:rPr>
              <a:t>2:</a:t>
            </a:r>
            <a:r>
              <a:rPr dirty="0" sz="850" spc="-2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5" b="1">
                <a:solidFill>
                  <a:srgbClr val="1C1C1C"/>
                </a:solidFill>
                <a:latin typeface="Arial"/>
                <a:cs typeface="Arial"/>
              </a:rPr>
              <a:t>P/PIE/03.01</a:t>
            </a:r>
            <a:endParaRPr sz="8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25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Praktijktoets  3:</a:t>
            </a:r>
            <a:r>
              <a:rPr dirty="0" sz="850" spc="-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P/PIE/03.02</a:t>
            </a:r>
            <a:endParaRPr sz="85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80"/>
              </a:spcBef>
            </a:pPr>
            <a:r>
              <a:rPr dirty="0" sz="850" spc="-5" b="1">
                <a:solidFill>
                  <a:srgbClr val="1C1C1C"/>
                </a:solidFill>
                <a:latin typeface="Arial"/>
                <a:cs typeface="Arial"/>
              </a:rPr>
              <a:t>Praktijktoets 4:</a:t>
            </a:r>
            <a:r>
              <a:rPr dirty="0" sz="850" spc="16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0" b="1">
                <a:solidFill>
                  <a:srgbClr val="1C1C1C"/>
                </a:solidFill>
                <a:latin typeface="Arial"/>
                <a:cs typeface="Arial"/>
              </a:rPr>
              <a:t>P/PIE/03.03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Theorietoets: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eindtoets</a:t>
            </a:r>
            <a:r>
              <a:rPr dirty="0" sz="850" spc="-6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K/PIE/03.th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2936" y="1459893"/>
            <a:ext cx="88011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r>
              <a:rPr dirty="0" sz="850" spc="5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type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72906" y="1456841"/>
            <a:ext cx="28257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vorm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37231" y="1456841"/>
            <a:ext cx="85407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10">
                <a:solidFill>
                  <a:srgbClr val="1C1C1C"/>
                </a:solidFill>
                <a:latin typeface="Arial"/>
                <a:cs typeface="Arial"/>
              </a:rPr>
              <a:t>weging</a:t>
            </a:r>
            <a:r>
              <a:rPr dirty="0" sz="850" spc="16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moment</a:t>
            </a:r>
            <a:endParaRPr sz="8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29093" y="1580822"/>
            <a:ext cx="89535" cy="848994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420"/>
              </a:spcBef>
            </a:pPr>
            <a:r>
              <a:rPr dirty="0" sz="850" spc="-60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05"/>
              </a:spcBef>
            </a:pPr>
            <a:r>
              <a:rPr dirty="0" sz="800" spc="-55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dirty="0" sz="800" spc="-55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85"/>
              </a:spcBef>
            </a:pPr>
            <a:r>
              <a:rPr dirty="0" sz="850" spc="-55">
                <a:solidFill>
                  <a:srgbClr val="1C1C1C"/>
                </a:solidFill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12830" y="1724353"/>
            <a:ext cx="1511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12830" y="1889133"/>
            <a:ext cx="1511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28583" y="2050862"/>
            <a:ext cx="12573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04748" y="2264973"/>
            <a:ext cx="5969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50" spc="-65">
                <a:solidFill>
                  <a:srgbClr val="1C1C1C"/>
                </a:solidFill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87430" y="1497197"/>
            <a:ext cx="449580" cy="9309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273050" marR="30480" indent="-235585">
              <a:lnSpc>
                <a:spcPct val="104700"/>
              </a:lnSpc>
              <a:spcBef>
                <a:spcPts val="185"/>
              </a:spcBef>
            </a:pPr>
            <a:r>
              <a:rPr dirty="0" baseline="-11784" sz="2475" spc="-15">
                <a:solidFill>
                  <a:srgbClr val="1C1C1C"/>
                </a:solidFill>
                <a:latin typeface="Arial"/>
                <a:cs typeface="Arial"/>
              </a:rPr>
              <a:t>□ </a:t>
            </a:r>
            <a:r>
              <a:rPr dirty="0" sz="850" spc="-80">
                <a:solidFill>
                  <a:srgbClr val="1C1C1C"/>
                </a:solidFill>
                <a:latin typeface="Arial"/>
                <a:cs typeface="Arial"/>
              </a:rPr>
              <a:t>PO  </a:t>
            </a:r>
            <a:r>
              <a:rPr dirty="0" sz="850" spc="-80">
                <a:solidFill>
                  <a:srgbClr val="1C1C1C"/>
                </a:solidFill>
                <a:latin typeface="Arial"/>
                <a:cs typeface="Arial"/>
              </a:rPr>
              <a:t>PO</a:t>
            </a:r>
            <a:endParaRPr sz="850">
              <a:latin typeface="Arial"/>
              <a:cs typeface="Arial"/>
            </a:endParaRPr>
          </a:p>
          <a:p>
            <a:pPr algn="just" marL="269240" marR="30480" indent="3810">
              <a:lnSpc>
                <a:spcPct val="123600"/>
              </a:lnSpc>
              <a:spcBef>
                <a:spcPts val="15"/>
              </a:spcBef>
            </a:pPr>
            <a:r>
              <a:rPr dirty="0" sz="850" spc="-60">
                <a:solidFill>
                  <a:srgbClr val="1C1C1C"/>
                </a:solidFill>
                <a:latin typeface="Arial"/>
                <a:cs typeface="Arial"/>
              </a:rPr>
              <a:t>PO  PO  </a:t>
            </a:r>
            <a:r>
              <a:rPr dirty="0" sz="900" spc="20">
                <a:solidFill>
                  <a:srgbClr val="1C1C1C"/>
                </a:solidFill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45941" y="1453789"/>
            <a:ext cx="2552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duur</a:t>
            </a:r>
            <a:endParaRPr sz="8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42347" y="2271585"/>
            <a:ext cx="60960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60</a:t>
            </a:r>
            <a:r>
              <a:rPr dirty="0" sz="850" spc="-1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0934" y="2603687"/>
            <a:ext cx="7493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8931" y="2861028"/>
            <a:ext cx="111569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0099"/>
              </a:lnSpc>
              <a:spcBef>
                <a:spcPts val="100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HD=Handelingsdeel  </a:t>
            </a:r>
            <a:r>
              <a:rPr dirty="0" sz="750" spc="25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24648" y="2857976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540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671325"/>
            <a:ext cx="0" cy="6029960"/>
          </a:xfrm>
          <a:custGeom>
            <a:avLst/>
            <a:gdLst/>
            <a:ahLst/>
            <a:cxnLst/>
            <a:rect l="l" t="t" r="r" b="b"/>
            <a:pathLst>
              <a:path w="0" h="6029959">
                <a:moveTo>
                  <a:pt x="0" y="6029719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0868" y="1678312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35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656" y="2666991"/>
            <a:ext cx="7119620" cy="0"/>
          </a:xfrm>
          <a:custGeom>
            <a:avLst/>
            <a:gdLst/>
            <a:ahLst/>
            <a:cxnLst/>
            <a:rect l="l" t="t" r="r" b="b"/>
            <a:pathLst>
              <a:path w="7119620" h="0">
                <a:moveTo>
                  <a:pt x="0" y="0"/>
                </a:moveTo>
                <a:lnTo>
                  <a:pt x="7119401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63588" y="127231"/>
            <a:ext cx="5127625" cy="82232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430"/>
              </a:spcBef>
            </a:pPr>
            <a:r>
              <a:rPr dirty="0" sz="1450" spc="11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229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3750310" algn="l"/>
              </a:tabLst>
            </a:pPr>
            <a:r>
              <a:rPr dirty="0" sz="750" spc="-100">
                <a:solidFill>
                  <a:srgbClr val="C8C8C8"/>
                </a:solidFill>
                <a:latin typeface="Arial"/>
                <a:cs typeface="Arial"/>
              </a:rPr>
              <a:t>t... </a:t>
            </a:r>
            <a:r>
              <a:rPr dirty="0" sz="750" spc="-85">
                <a:solidFill>
                  <a:srgbClr val="C8C8C8"/>
                </a:solidFill>
                <a:latin typeface="Arial"/>
                <a:cs typeface="Arial"/>
              </a:rPr>
              <a:t> 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19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10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3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1C1C1C"/>
                </a:solidFill>
                <a:latin typeface="Arial"/>
                <a:cs typeface="Arial"/>
              </a:rPr>
              <a:t>installmont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dirty="0" sz="950" spc="70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21185" y="10225957"/>
            <a:ext cx="252729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ts val="1135"/>
              </a:lnSpc>
            </a:pPr>
            <a:r>
              <a:rPr dirty="0" sz="1000" spc="15">
                <a:solidFill>
                  <a:srgbClr val="1C1C1C"/>
                </a:solidFill>
                <a:latin typeface="Courier New"/>
                <a:cs typeface="Courier New"/>
              </a:rPr>
              <a:t>21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34065" y="530716"/>
            <a:ext cx="52069" cy="109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50" spc="20" i="1">
                <a:solidFill>
                  <a:srgbClr val="C8C8C8"/>
                </a:solidFill>
                <a:latin typeface="Times New Roman"/>
                <a:cs typeface="Times New Roman"/>
              </a:rPr>
              <a:t>)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4885" y="1056588"/>
            <a:ext cx="101917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7286" y="1515073"/>
            <a:ext cx="11169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3390" algn="l"/>
              </a:tabLst>
            </a:pPr>
            <a:r>
              <a:rPr dirty="0" sz="800" spc="-30">
                <a:solidFill>
                  <a:srgbClr val="1C1C1C"/>
                </a:solidFill>
                <a:latin typeface="Arial"/>
                <a:cs typeface="Arial"/>
              </a:rPr>
              <a:t>SE	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omschrijving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1180" y="1634080"/>
            <a:ext cx="227329" cy="10052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 indent="5715">
              <a:lnSpc>
                <a:spcPct val="133700"/>
              </a:lnSpc>
              <a:spcBef>
                <a:spcPts val="110"/>
              </a:spcBef>
            </a:pP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S0l 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502  </a:t>
            </a:r>
            <a:r>
              <a:rPr dirty="0" sz="800" spc="25">
                <a:solidFill>
                  <a:srgbClr val="1C1C1C"/>
                </a:solidFill>
                <a:latin typeface="Arial"/>
                <a:cs typeface="Arial"/>
              </a:rPr>
              <a:t>S03 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S04  </a:t>
            </a:r>
            <a:r>
              <a:rPr dirty="0" sz="800" spc="-40">
                <a:solidFill>
                  <a:srgbClr val="1C1C1C"/>
                </a:solidFill>
                <a:latin typeface="Arial"/>
                <a:cs typeface="Arial"/>
              </a:rPr>
              <a:t>SOS 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S06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7035" y="1634080"/>
            <a:ext cx="1853564" cy="1008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225" marR="365760" indent="-3810">
              <a:lnSpc>
                <a:spcPct val="135200"/>
              </a:lnSpc>
              <a:spcBef>
                <a:spcPts val="100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Theorietoets: P/PIE/04.00  Praktijktoets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1:</a:t>
            </a:r>
            <a:r>
              <a:rPr dirty="0" sz="800" spc="2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P/PIE/04.01</a:t>
            </a:r>
            <a:endParaRPr sz="8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310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Praktijktoets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2:</a:t>
            </a:r>
            <a:r>
              <a:rPr dirty="0" sz="800" spc="-2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P/PIE/04.01.2</a:t>
            </a:r>
            <a:endParaRPr sz="8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340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Praktijktoets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3:</a:t>
            </a:r>
            <a:r>
              <a:rPr dirty="0" sz="800" spc="2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P/PIE/04.02</a:t>
            </a:r>
            <a:endParaRPr sz="800">
              <a:latin typeface="Arial"/>
              <a:cs typeface="Arial"/>
            </a:endParaRPr>
          </a:p>
          <a:p>
            <a:pPr marL="12700" marR="5080" indent="6350">
              <a:lnSpc>
                <a:spcPts val="1300"/>
              </a:lnSpc>
              <a:spcBef>
                <a:spcPts val="70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Praktijktoets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4: P/PIE/04.02.1  </a:t>
            </a: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Theorietoets: 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eindtoets</a:t>
            </a:r>
            <a:r>
              <a:rPr dirty="0" sz="800" spc="-6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P/PIE/04.th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04292" y="1518124"/>
            <a:ext cx="88709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r>
              <a:rPr dirty="0" sz="800" spc="27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55">
                <a:solidFill>
                  <a:srgbClr val="1C1C1C"/>
                </a:solidFill>
                <a:latin typeface="Arial"/>
                <a:cs typeface="Arial"/>
              </a:rPr>
              <a:t>type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3825" y="1506741"/>
            <a:ext cx="292735" cy="32702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800" spc="80">
                <a:solidFill>
                  <a:srgbClr val="1C1C1C"/>
                </a:solidFill>
                <a:latin typeface="Arial"/>
                <a:cs typeface="Arial"/>
              </a:rPr>
              <a:t>vorm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1050" spc="45">
                <a:solidFill>
                  <a:srgbClr val="1C1C1C"/>
                </a:solidFill>
                <a:latin typeface="Arial"/>
                <a:cs typeface="Arial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31140" y="1478455"/>
            <a:ext cx="855980" cy="116840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weging</a:t>
            </a:r>
            <a:r>
              <a:rPr dirty="0" sz="800" spc="19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moment</a:t>
            </a:r>
            <a:endParaRPr sz="800">
              <a:latin typeface="Arial"/>
              <a:cs typeface="Arial"/>
            </a:endParaRPr>
          </a:p>
          <a:p>
            <a:pPr algn="ctr" marR="171450">
              <a:lnSpc>
                <a:spcPct val="100000"/>
              </a:lnSpc>
              <a:spcBef>
                <a:spcPts val="315"/>
              </a:spcBef>
            </a:pP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algn="ctr" marR="184785">
              <a:lnSpc>
                <a:spcPct val="100000"/>
              </a:lnSpc>
              <a:spcBef>
                <a:spcPts val="340"/>
              </a:spcBef>
            </a:pPr>
            <a:r>
              <a:rPr dirty="0" sz="800" spc="-20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algn="ctr" marR="180340">
              <a:lnSpc>
                <a:spcPct val="100000"/>
              </a:lnSpc>
              <a:spcBef>
                <a:spcPts val="310"/>
              </a:spcBef>
            </a:pPr>
            <a:r>
              <a:rPr dirty="0" sz="800" spc="-35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algn="ctr" marR="184785">
              <a:lnSpc>
                <a:spcPct val="100000"/>
              </a:lnSpc>
              <a:spcBef>
                <a:spcPts val="340"/>
              </a:spcBef>
            </a:pPr>
            <a:r>
              <a:rPr dirty="0" sz="800" spc="-20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algn="ctr" marR="186690">
              <a:lnSpc>
                <a:spcPct val="100000"/>
              </a:lnSpc>
              <a:spcBef>
                <a:spcPts val="310"/>
              </a:spcBef>
            </a:pPr>
            <a:r>
              <a:rPr dirty="0" sz="800" spc="-35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algn="ctr" marR="174625">
              <a:lnSpc>
                <a:spcPct val="100000"/>
              </a:lnSpc>
              <a:spcBef>
                <a:spcPts val="29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16823" y="1623909"/>
            <a:ext cx="128905" cy="919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">
              <a:lnSpc>
                <a:spcPts val="1595"/>
              </a:lnSpc>
              <a:spcBef>
                <a:spcPts val="100"/>
              </a:spcBef>
            </a:pPr>
            <a:r>
              <a:rPr dirty="0" sz="1600" spc="-10">
                <a:solidFill>
                  <a:srgbClr val="414141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2540">
              <a:lnSpc>
                <a:spcPts val="1285"/>
              </a:lnSpc>
            </a:pPr>
            <a:r>
              <a:rPr dirty="0" sz="1600" spc="20">
                <a:solidFill>
                  <a:srgbClr val="414141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2540">
              <a:lnSpc>
                <a:spcPts val="1285"/>
              </a:lnSpc>
            </a:pPr>
            <a:r>
              <a:rPr dirty="0" sz="1600" spc="-10">
                <a:solidFill>
                  <a:srgbClr val="414141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75"/>
              </a:lnSpc>
            </a:pPr>
            <a:r>
              <a:rPr dirty="0" sz="1600" spc="20">
                <a:solidFill>
                  <a:srgbClr val="414141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595"/>
              </a:lnSpc>
            </a:pPr>
            <a:r>
              <a:rPr dirty="0" sz="1600" spc="-10">
                <a:solidFill>
                  <a:srgbClr val="414141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90497" y="2478322"/>
            <a:ext cx="781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55">
                <a:solidFill>
                  <a:srgbClr val="414141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36043" y="1629455"/>
            <a:ext cx="173355" cy="10128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1905">
              <a:lnSpc>
                <a:spcPct val="133000"/>
              </a:lnSpc>
              <a:spcBef>
                <a:spcPts val="110"/>
              </a:spcBef>
            </a:pPr>
            <a:r>
              <a:rPr dirty="0" sz="850" spc="25">
                <a:solidFill>
                  <a:srgbClr val="414141"/>
                </a:solidFill>
                <a:latin typeface="Times New Roman"/>
                <a:cs typeface="Times New Roman"/>
              </a:rPr>
              <a:t>T  </a:t>
            </a:r>
            <a:r>
              <a:rPr dirty="0" sz="800" spc="-25">
                <a:solidFill>
                  <a:srgbClr val="414141"/>
                </a:solidFill>
                <a:latin typeface="Arial"/>
                <a:cs typeface="Arial"/>
              </a:rPr>
              <a:t>PO  </a:t>
            </a:r>
            <a:r>
              <a:rPr dirty="0" sz="800" spc="-35">
                <a:solidFill>
                  <a:srgbClr val="414141"/>
                </a:solidFill>
                <a:latin typeface="Arial"/>
                <a:cs typeface="Arial"/>
              </a:rPr>
              <a:t>PO  </a:t>
            </a:r>
            <a:r>
              <a:rPr dirty="0" sz="800" spc="-25">
                <a:solidFill>
                  <a:srgbClr val="414141"/>
                </a:solidFill>
                <a:latin typeface="Arial"/>
                <a:cs typeface="Arial"/>
              </a:rPr>
              <a:t>PO  </a:t>
            </a:r>
            <a:r>
              <a:rPr dirty="0" sz="800" spc="-35">
                <a:solidFill>
                  <a:srgbClr val="414141"/>
                </a:solidFill>
                <a:latin typeface="Arial"/>
                <a:cs typeface="Arial"/>
              </a:rPr>
              <a:t>PO  </a:t>
            </a:r>
            <a:r>
              <a:rPr dirty="0" sz="800" spc="45">
                <a:solidFill>
                  <a:srgbClr val="414141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36993" y="1518124"/>
            <a:ext cx="26162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5">
                <a:solidFill>
                  <a:srgbClr val="1C1C1C"/>
                </a:solidFill>
                <a:latin typeface="Arial"/>
                <a:cs typeface="Arial"/>
              </a:rPr>
              <a:t>duur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36484" y="2497648"/>
            <a:ext cx="6108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65">
                <a:solidFill>
                  <a:srgbClr val="1C1C1C"/>
                </a:solidFill>
                <a:latin typeface="Arial"/>
                <a:cs typeface="Arial"/>
              </a:rPr>
              <a:t>60</a:t>
            </a:r>
            <a:r>
              <a:rPr dirty="0" sz="800" spc="-2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5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1775" y="2817291"/>
            <a:ext cx="114046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3175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14911" y="3068275"/>
            <a:ext cx="62738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-1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573677"/>
            <a:ext cx="0" cy="3185795"/>
          </a:xfrm>
          <a:custGeom>
            <a:avLst/>
            <a:gdLst/>
            <a:ahLst/>
            <a:cxnLst/>
            <a:rect l="l" t="t" r="r" b="b"/>
            <a:pathLst>
              <a:path w="0" h="3185795">
                <a:moveTo>
                  <a:pt x="0" y="3185742"/>
                </a:moveTo>
                <a:lnTo>
                  <a:pt x="0" y="0"/>
                </a:lnTo>
              </a:path>
            </a:pathLst>
          </a:custGeom>
          <a:ln w="6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909089" y="51875"/>
            <a:ext cx="916305" cy="0"/>
          </a:xfrm>
          <a:custGeom>
            <a:avLst/>
            <a:gdLst/>
            <a:ahLst/>
            <a:cxnLst/>
            <a:rect l="l" t="t" r="r" b="b"/>
            <a:pathLst>
              <a:path w="916304" h="0">
                <a:moveTo>
                  <a:pt x="512889" y="0"/>
                </a:moveTo>
                <a:lnTo>
                  <a:pt x="915874" y="0"/>
                </a:lnTo>
              </a:path>
              <a:path w="916304" h="0">
                <a:moveTo>
                  <a:pt x="0" y="0"/>
                </a:moveTo>
                <a:lnTo>
                  <a:pt x="500678" y="0"/>
                </a:lnTo>
              </a:path>
            </a:pathLst>
          </a:custGeom>
          <a:ln w="6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656" y="2581550"/>
            <a:ext cx="7119620" cy="0"/>
          </a:xfrm>
          <a:custGeom>
            <a:avLst/>
            <a:gdLst/>
            <a:ahLst/>
            <a:cxnLst/>
            <a:rect l="l" t="t" r="r" b="b"/>
            <a:pathLst>
              <a:path w="7119620" h="0">
                <a:moveTo>
                  <a:pt x="0" y="0"/>
                </a:moveTo>
                <a:lnTo>
                  <a:pt x="7119401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357191" y="1583716"/>
            <a:ext cx="7034530" cy="12700"/>
            <a:chOff x="357191" y="1583716"/>
            <a:chExt cx="7034530" cy="12700"/>
          </a:xfrm>
        </p:grpSpPr>
        <p:sp>
          <p:nvSpPr>
            <p:cNvPr id="6" name="object 6"/>
            <p:cNvSpPr/>
            <p:nvPr/>
          </p:nvSpPr>
          <p:spPr>
            <a:xfrm>
              <a:off x="357191" y="1589819"/>
              <a:ext cx="5568950" cy="0"/>
            </a:xfrm>
            <a:custGeom>
              <a:avLst/>
              <a:gdLst/>
              <a:ahLst/>
              <a:cxnLst/>
              <a:rect l="l" t="t" r="r" b="b"/>
              <a:pathLst>
                <a:path w="5568950" h="0">
                  <a:moveTo>
                    <a:pt x="0" y="0"/>
                  </a:moveTo>
                  <a:lnTo>
                    <a:pt x="5568519" y="0"/>
                  </a:lnTo>
                </a:path>
              </a:pathLst>
            </a:custGeom>
            <a:ln w="122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925711" y="1589819"/>
              <a:ext cx="1465580" cy="0"/>
            </a:xfrm>
            <a:custGeom>
              <a:avLst/>
              <a:gdLst/>
              <a:ahLst/>
              <a:cxnLst/>
              <a:rect l="l" t="t" r="r" b="b"/>
              <a:pathLst>
                <a:path w="1465579" h="0">
                  <a:moveTo>
                    <a:pt x="0" y="0"/>
                  </a:moveTo>
                  <a:lnTo>
                    <a:pt x="1465399" y="0"/>
                  </a:lnTo>
                </a:path>
              </a:pathLst>
            </a:custGeom>
            <a:ln w="61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277408" y="49345"/>
            <a:ext cx="18415" cy="86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400" spc="5" i="1">
                <a:solidFill>
                  <a:srgbClr val="C8C8C8"/>
                </a:solidFill>
                <a:latin typeface="Times New Roman"/>
                <a:cs typeface="Times New Roman"/>
              </a:rPr>
              <a:t>(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59178" y="10192391"/>
            <a:ext cx="18415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35"/>
              </a:lnSpc>
            </a:pPr>
            <a:r>
              <a:rPr dirty="0" sz="1000" spc="20">
                <a:solidFill>
                  <a:srgbClr val="1C1C1C"/>
                </a:solidFill>
                <a:latin typeface="Courier New"/>
                <a:cs typeface="Courier New"/>
              </a:rPr>
              <a:t>22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9344" y="86727"/>
            <a:ext cx="379476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11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24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577" y="118004"/>
            <a:ext cx="1072515" cy="498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3100" spc="155">
                <a:solidFill>
                  <a:srgbClr val="C8C8C8"/>
                </a:solidFill>
                <a:latin typeface="Arial"/>
                <a:cs typeface="Arial"/>
              </a:rPr>
              <a:t>l</a:t>
            </a:r>
            <a:r>
              <a:rPr dirty="0" baseline="2222" sz="1875" spc="112" b="1">
                <a:solidFill>
                  <a:srgbClr val="1C1C1C"/>
                </a:solidFill>
                <a:latin typeface="Arial"/>
                <a:cs typeface="Arial"/>
              </a:rPr>
              <a:t>Studie</a:t>
            </a:r>
            <a:r>
              <a:rPr dirty="0" baseline="2222" sz="1875" spc="75" b="1">
                <a:solidFill>
                  <a:srgbClr val="1C1C1C"/>
                </a:solidFill>
                <a:latin typeface="Arial"/>
                <a:cs typeface="Arial"/>
              </a:rPr>
              <a:t>:</a:t>
            </a:r>
            <a:r>
              <a:rPr dirty="0" baseline="2222" sz="1875" spc="-337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baseline="2222" sz="1875" spc="30" b="1">
                <a:solidFill>
                  <a:srgbClr val="1C1C1C"/>
                </a:solidFill>
                <a:latin typeface="Arial"/>
                <a:cs typeface="Arial"/>
              </a:rPr>
              <a:t>CK4</a:t>
            </a:r>
            <a:endParaRPr baseline="2222" sz="1875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01884" y="344069"/>
            <a:ext cx="135509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32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90" b="1">
                <a:solidFill>
                  <a:srgbClr val="1C1C1C"/>
                </a:solidFill>
                <a:latin typeface="Arial"/>
                <a:cs typeface="Arial"/>
              </a:rPr>
              <a:t>rocestech</a:t>
            </a:r>
            <a:endParaRPr sz="12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8987" y="472484"/>
            <a:ext cx="55244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30">
                <a:solidFill>
                  <a:srgbClr val="C8C8C8"/>
                </a:solidFill>
                <a:latin typeface="Times New Roman"/>
                <a:cs typeface="Times New Roman"/>
              </a:rPr>
              <a:t>-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58230" y="351697"/>
            <a:ext cx="16192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140">
                <a:solidFill>
                  <a:srgbClr val="C8C8C8"/>
                </a:solidFill>
                <a:latin typeface="Courier New"/>
                <a:cs typeface="Courier New"/>
              </a:rPr>
              <a:t>-</a:t>
            </a:r>
            <a:endParaRPr sz="155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38988" y="389840"/>
            <a:ext cx="7683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-15">
                <a:solidFill>
                  <a:srgbClr val="C8C8C8"/>
                </a:solidFill>
                <a:latin typeface="Times New Roman"/>
                <a:cs typeface="Times New Roman"/>
              </a:rPr>
              <a:t>-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69570" y="459770"/>
            <a:ext cx="7747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5">
                <a:solidFill>
                  <a:srgbClr val="C8C8C8"/>
                </a:solidFill>
                <a:latin typeface="Courier New"/>
                <a:cs typeface="Courier New"/>
              </a:rPr>
              <a:t>.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02418" y="472484"/>
            <a:ext cx="7493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solidFill>
                  <a:srgbClr val="C8C8C8"/>
                </a:solidFill>
                <a:latin typeface="Times New Roman"/>
                <a:cs typeface="Times New Roman"/>
              </a:rPr>
              <a:t>--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83877" y="0"/>
            <a:ext cx="10858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10">
                <a:solidFill>
                  <a:srgbClr val="C8C8C8"/>
                </a:solidFill>
                <a:latin typeface="Times New Roman"/>
                <a:cs typeface="Times New Roman"/>
              </a:rPr>
              <a:t>-,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51162" y="99950"/>
            <a:ext cx="5715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120">
                <a:solidFill>
                  <a:srgbClr val="C8C8C8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29190" y="133008"/>
            <a:ext cx="92075" cy="414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50" spc="-45">
                <a:solidFill>
                  <a:srgbClr val="C8C8C8"/>
                </a:solidFill>
                <a:latin typeface="Arial"/>
                <a:cs typeface="Arial"/>
              </a:rPr>
              <a:t>j</a:t>
            </a:r>
            <a:endParaRPr sz="2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1832" y="696514"/>
            <a:ext cx="1019175" cy="725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70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12700" marR="5080" indent="1270">
              <a:lnSpc>
                <a:spcPct val="191800"/>
              </a:lnSpc>
            </a:pPr>
            <a:r>
              <a:rPr dirty="0" sz="950" spc="35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8038" y="1413610"/>
            <a:ext cx="17526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10">
                <a:solidFill>
                  <a:srgbClr val="1C1C1C"/>
                </a:solidFill>
                <a:latin typeface="Courier New"/>
                <a:cs typeface="Courier New"/>
              </a:rPr>
              <a:t>SE</a:t>
            </a:r>
            <a:endParaRPr sz="95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8019" y="1426325"/>
            <a:ext cx="66865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omschrijving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06830" y="1426325"/>
            <a:ext cx="217932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Herkansing 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type </a:t>
            </a: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vorm 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weging </a:t>
            </a: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moment</a:t>
            </a:r>
            <a:endParaRPr sz="8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42888" y="1423275"/>
            <a:ext cx="2552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duur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286421" y="1561632"/>
          <a:ext cx="7138670" cy="1049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020"/>
                <a:gridCol w="3807460"/>
                <a:gridCol w="287020"/>
                <a:gridCol w="289560"/>
                <a:gridCol w="452754"/>
                <a:gridCol w="789939"/>
                <a:gridCol w="1097914"/>
              </a:tblGrid>
              <a:tr h="198003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9369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1: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Productieprocessen,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technische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systemen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bronnen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9369"/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46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936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9369"/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6194"/>
                </a:tc>
              </a:tr>
              <a:tr h="164827">
                <a:tc>
                  <a:txBody>
                    <a:bodyPr/>
                    <a:lstStyle/>
                    <a:p>
                      <a:pPr marL="84455">
                        <a:lnSpc>
                          <a:spcPts val="1075"/>
                        </a:lnSpc>
                      </a:pPr>
                      <a:r>
                        <a:rPr dirty="0" sz="900" spc="20" b="1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502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1: Productieprocessen,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technische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systemen en</a:t>
                      </a: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bronnen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20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055"/>
                        </a:lnSpc>
                      </a:pPr>
                      <a:r>
                        <a:rPr dirty="0" sz="900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13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298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-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minuten.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</a:tr>
              <a:tr h="163206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019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Installatieproces monteren,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bedienen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-11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regelen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994"/>
                        </a:lnSpc>
                      </a:pPr>
                      <a:r>
                        <a:rPr dirty="0" sz="850" spc="-7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1019"/>
                        </a:lnSpc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ts val="994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3301">
                <a:tc>
                  <a:txBody>
                    <a:bodyPr/>
                    <a:lstStyle/>
                    <a:p>
                      <a:pPr marL="84455">
                        <a:lnSpc>
                          <a:spcPts val="1040"/>
                        </a:lnSpc>
                      </a:pPr>
                      <a:r>
                        <a:rPr dirty="0" sz="900" spc="20" b="1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504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2: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Installatieproces monteren,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bedienen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-1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regelen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005"/>
                        </a:lnSpc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4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ts val="1005"/>
                        </a:lnSpc>
                      </a:pPr>
                      <a:r>
                        <a:rPr dirty="0" sz="85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1680">
                <a:tc>
                  <a:txBody>
                    <a:bodyPr/>
                    <a:lstStyle/>
                    <a:p>
                      <a:pPr marL="80645">
                        <a:lnSpc>
                          <a:spcPts val="1065"/>
                        </a:lnSpc>
                      </a:pPr>
                      <a:r>
                        <a:rPr dirty="0" sz="950" spc="-10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SOS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019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8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Proces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bewaken,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storingen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signaleren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20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verhelpen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17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019"/>
                        </a:lnSpc>
                      </a:pPr>
                      <a:r>
                        <a:rPr dirty="0" sz="85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1019"/>
                        </a:lnSpc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994"/>
                        </a:lnSpc>
                      </a:pPr>
                      <a:r>
                        <a:rPr dirty="0" sz="85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98097">
                <a:tc>
                  <a:txBody>
                    <a:bodyPr/>
                    <a:lstStyle/>
                    <a:p>
                      <a:pPr marL="84455">
                        <a:lnSpc>
                          <a:spcPts val="1055"/>
                        </a:lnSpc>
                      </a:pPr>
                      <a:r>
                        <a:rPr dirty="0" sz="900" spc="10" b="1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506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3: </a:t>
                      </a:r>
                      <a:r>
                        <a:rPr dirty="0" sz="8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Proces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bewaken, storingen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signaleren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-1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verhelpen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46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055"/>
                        </a:lnSpc>
                      </a:pPr>
                      <a:r>
                        <a:rPr dirty="0" sz="900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13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ts val="994"/>
                        </a:lnSpc>
                      </a:pPr>
                      <a:r>
                        <a:rPr dirty="0" sz="85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-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338722" y="2734901"/>
            <a:ext cx="1139190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88300"/>
              </a:lnSpc>
              <a:spcBef>
                <a:spcPts val="880"/>
              </a:spcBef>
            </a:pP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14535" y="2976476"/>
            <a:ext cx="632460" cy="27114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910"/>
              </a:lnSpc>
              <a:spcBef>
                <a:spcPts val="220"/>
              </a:spcBef>
            </a:pPr>
            <a:r>
              <a:rPr dirty="0" sz="850" spc="-20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50" spc="-3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8324430"/>
            <a:ext cx="0" cy="2038985"/>
          </a:xfrm>
          <a:custGeom>
            <a:avLst/>
            <a:gdLst/>
            <a:ahLst/>
            <a:cxnLst/>
            <a:rect l="l" t="t" r="r" b="b"/>
            <a:pathLst>
              <a:path w="0" h="2038984">
                <a:moveTo>
                  <a:pt x="0" y="2038387"/>
                </a:moveTo>
                <a:lnTo>
                  <a:pt x="0" y="0"/>
                </a:lnTo>
              </a:path>
            </a:pathLst>
          </a:custGeom>
          <a:ln w="6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7632" y="6237220"/>
            <a:ext cx="29209" cy="1757680"/>
            <a:chOff x="7632" y="6237220"/>
            <a:chExt cx="29209" cy="1757680"/>
          </a:xfrm>
        </p:grpSpPr>
        <p:sp>
          <p:nvSpPr>
            <p:cNvPr id="4" name="object 4"/>
            <p:cNvSpPr/>
            <p:nvPr/>
          </p:nvSpPr>
          <p:spPr>
            <a:xfrm>
              <a:off x="12211" y="6762074"/>
              <a:ext cx="0" cy="1233170"/>
            </a:xfrm>
            <a:custGeom>
              <a:avLst/>
              <a:gdLst/>
              <a:ahLst/>
              <a:cxnLst/>
              <a:rect l="l" t="t" r="r" b="b"/>
              <a:pathLst>
                <a:path w="0" h="1233170">
                  <a:moveTo>
                    <a:pt x="0" y="1232796"/>
                  </a:moveTo>
                  <a:lnTo>
                    <a:pt x="0" y="0"/>
                  </a:lnTo>
                </a:path>
              </a:pathLst>
            </a:custGeom>
            <a:ln w="91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0529" y="6237220"/>
              <a:ext cx="0" cy="513080"/>
            </a:xfrm>
            <a:custGeom>
              <a:avLst/>
              <a:gdLst/>
              <a:ahLst/>
              <a:cxnLst/>
              <a:rect l="l" t="t" r="r" b="b"/>
              <a:pathLst>
                <a:path w="0" h="513079">
                  <a:moveTo>
                    <a:pt x="0" y="512648"/>
                  </a:moveTo>
                  <a:lnTo>
                    <a:pt x="0" y="0"/>
                  </a:lnTo>
                </a:path>
              </a:pathLst>
            </a:custGeom>
            <a:ln w="122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305291" y="2673094"/>
            <a:ext cx="7119620" cy="0"/>
          </a:xfrm>
          <a:custGeom>
            <a:avLst/>
            <a:gdLst/>
            <a:ahLst/>
            <a:cxnLst/>
            <a:rect l="l" t="t" r="r" b="b"/>
            <a:pathLst>
              <a:path w="7119620" h="0">
                <a:moveTo>
                  <a:pt x="0" y="0"/>
                </a:moveTo>
                <a:lnTo>
                  <a:pt x="7119401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5127" y="607244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 h="0">
                <a:moveTo>
                  <a:pt x="0" y="0"/>
                </a:moveTo>
                <a:lnTo>
                  <a:pt x="97693" y="0"/>
                </a:lnTo>
              </a:path>
            </a:pathLst>
          </a:custGeom>
          <a:ln w="12714">
            <a:solidFill>
              <a:srgbClr val="36363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07751" y="129793"/>
            <a:ext cx="5730240" cy="138112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459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31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  <a:tabLst>
                <a:tab pos="196215" algn="l"/>
                <a:tab pos="3740150" algn="l"/>
              </a:tabLst>
            </a:pPr>
            <a:r>
              <a:rPr dirty="0" sz="1250" spc="-140">
                <a:solidFill>
                  <a:srgbClr val="C3C3C3"/>
                </a:solidFill>
                <a:latin typeface="Arial"/>
                <a:cs typeface="Arial"/>
              </a:rPr>
              <a:t>\	</a:t>
            </a:r>
            <a:r>
              <a:rPr dirty="0" u="heavy" sz="1250" spc="-170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t</a:t>
            </a:r>
            <a:r>
              <a:rPr dirty="0" sz="1250" spc="-2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u="heavy" sz="1250" spc="-245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udie:         </a:t>
            </a:r>
            <a:r>
              <a:rPr dirty="0" sz="1250" spc="-245" b="1">
                <a:solidFill>
                  <a:srgbClr val="1C1C1C"/>
                </a:solidFill>
                <a:latin typeface="Arial"/>
                <a:cs typeface="Arial"/>
              </a:rPr>
              <a:t>      </a:t>
            </a:r>
            <a:r>
              <a:rPr dirty="0" sz="1250" spc="-17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10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7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drinkw</a:t>
            </a:r>
            <a:r>
              <a:rPr dirty="0" sz="1250" spc="-21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45" b="1">
                <a:solidFill>
                  <a:srgbClr val="1C1C1C"/>
                </a:solidFill>
                <a:latin typeface="Arial"/>
                <a:cs typeface="Arial"/>
              </a:rPr>
              <a:t>atersani</a:t>
            </a:r>
            <a:r>
              <a:rPr dirty="0" sz="1250" spc="45" b="1">
                <a:solidFill>
                  <a:srgbClr val="363636"/>
                </a:solidFill>
                <a:latin typeface="Arial"/>
                <a:cs typeface="Arial"/>
              </a:rPr>
              <a:t>j:</a:t>
            </a:r>
            <a:r>
              <a:rPr dirty="0" sz="1250" spc="45" b="1">
                <a:solidFill>
                  <a:srgbClr val="1C1C1C"/>
                </a:solidFill>
                <a:latin typeface="Arial"/>
                <a:cs typeface="Arial"/>
              </a:rPr>
              <a:t>air</a:t>
            </a:r>
            <a:endParaRPr sz="1250">
              <a:latin typeface="Arial"/>
              <a:cs typeface="Arial"/>
            </a:endParaRPr>
          </a:p>
          <a:p>
            <a:pPr marL="83185" marR="4651375">
              <a:lnSpc>
                <a:spcPct val="191800"/>
              </a:lnSpc>
              <a:spcBef>
                <a:spcPts val="20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91691" y="10276402"/>
            <a:ext cx="176530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35"/>
              </a:lnSpc>
            </a:pPr>
            <a:r>
              <a:rPr dirty="0" sz="1100" spc="-75">
                <a:solidFill>
                  <a:srgbClr val="1C1C1C"/>
                </a:solidFill>
                <a:latin typeface="Courier New"/>
                <a:cs typeface="Courier New"/>
              </a:rPr>
              <a:t>23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008" y="1977116"/>
            <a:ext cx="1920239" cy="337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100"/>
              </a:spcBef>
              <a:tabLst>
                <a:tab pos="451484" algn="l"/>
              </a:tabLst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503	</a:t>
            </a:r>
            <a:r>
              <a:rPr dirty="0" sz="850" spc="20">
                <a:solidFill>
                  <a:srgbClr val="525252"/>
                </a:solidFill>
                <a:latin typeface="Arial"/>
                <a:cs typeface="Arial"/>
              </a:rPr>
              <a:t>Praktijktoets </a:t>
            </a:r>
            <a:r>
              <a:rPr dirty="0" sz="850" spc="25">
                <a:solidFill>
                  <a:srgbClr val="525252"/>
                </a:solidFill>
                <a:latin typeface="Arial"/>
                <a:cs typeface="Arial"/>
              </a:rPr>
              <a:t>2: </a:t>
            </a:r>
            <a:r>
              <a:rPr dirty="0" sz="850" spc="20">
                <a:solidFill>
                  <a:srgbClr val="525252"/>
                </a:solidFill>
                <a:latin typeface="Arial"/>
                <a:cs typeface="Arial"/>
              </a:rPr>
              <a:t>K/PIE/10.03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504 </a:t>
            </a:r>
            <a:r>
              <a:rPr dirty="0" sz="850" spc="20">
                <a:solidFill>
                  <a:srgbClr val="999999"/>
                </a:solidFill>
                <a:latin typeface="Arial"/>
                <a:cs typeface="Arial"/>
              </a:rPr>
              <a:t>-- - </a:t>
            </a:r>
            <a:r>
              <a:rPr dirty="0" sz="850" spc="-25">
                <a:solidFill>
                  <a:srgbClr val="525252"/>
                </a:solidFill>
                <a:latin typeface="Arial"/>
                <a:cs typeface="Arial"/>
              </a:rPr>
              <a:t>Prak Î:ÎJktÓets-3:</a:t>
            </a:r>
            <a:r>
              <a:rPr dirty="0" sz="85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525252"/>
                </a:solidFill>
                <a:latin typeface="Arial"/>
                <a:cs typeface="Arial"/>
              </a:rPr>
              <a:t>K/PIE/10:04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7522" y="2294471"/>
            <a:ext cx="226060" cy="354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27200"/>
              </a:lnSpc>
              <a:spcBef>
                <a:spcPts val="100"/>
              </a:spcBef>
            </a:pPr>
            <a:r>
              <a:rPr dirty="0" sz="850" spc="-60">
                <a:solidFill>
                  <a:srgbClr val="1C1C1C"/>
                </a:solidFill>
                <a:latin typeface="Arial"/>
                <a:cs typeface="Arial"/>
              </a:rPr>
              <a:t>SOS 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506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0470" y="2297522"/>
            <a:ext cx="1842770" cy="349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0">
              <a:lnSpc>
                <a:spcPct val="124800"/>
              </a:lnSpc>
              <a:spcBef>
                <a:spcPts val="100"/>
              </a:spcBef>
            </a:pPr>
            <a:r>
              <a:rPr dirty="0" sz="850" spc="25">
                <a:solidFill>
                  <a:srgbClr val="525252"/>
                </a:solidFill>
                <a:latin typeface="Arial"/>
                <a:cs typeface="Arial"/>
              </a:rPr>
              <a:t>Praktijktoets 4: K/PIE/10.05 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Theorietoets</a:t>
            </a:r>
            <a:r>
              <a:rPr dirty="0" sz="850" spc="25">
                <a:solidFill>
                  <a:srgbClr val="363636"/>
                </a:solidFill>
                <a:latin typeface="Arial"/>
                <a:cs typeface="Arial"/>
              </a:rPr>
              <a:t>: </a:t>
            </a:r>
            <a:r>
              <a:rPr dirty="0" sz="850" spc="30">
                <a:solidFill>
                  <a:srgbClr val="363636"/>
                </a:solidFill>
                <a:latin typeface="Arial"/>
                <a:cs typeface="Arial"/>
              </a:rPr>
              <a:t>e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ind</a:t>
            </a:r>
            <a:r>
              <a:rPr dirty="0" sz="850" spc="30">
                <a:solidFill>
                  <a:srgbClr val="363636"/>
                </a:solidFill>
                <a:latin typeface="Arial"/>
                <a:cs typeface="Arial"/>
              </a:rPr>
              <a:t>t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oe</a:t>
            </a:r>
            <a:r>
              <a:rPr dirty="0" sz="850" spc="30">
                <a:solidFill>
                  <a:srgbClr val="363636"/>
                </a:solidFill>
                <a:latin typeface="Arial"/>
                <a:cs typeface="Arial"/>
              </a:rPr>
              <a:t>t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s </a:t>
            </a:r>
            <a:r>
              <a:rPr dirty="0" sz="850" spc="-35">
                <a:solidFill>
                  <a:srgbClr val="1C1C1C"/>
                </a:solidFill>
                <a:latin typeface="Arial"/>
                <a:cs typeface="Arial"/>
              </a:rPr>
              <a:t>K/PI </a:t>
            </a:r>
            <a:r>
              <a:rPr dirty="0" sz="850" spc="-55">
                <a:solidFill>
                  <a:srgbClr val="1C1C1C"/>
                </a:solidFill>
                <a:latin typeface="Arial"/>
                <a:cs typeface="Arial"/>
              </a:rPr>
              <a:t>E/ </a:t>
            </a:r>
            <a:r>
              <a:rPr dirty="0" sz="850" spc="-60">
                <a:solidFill>
                  <a:srgbClr val="363636"/>
                </a:solidFill>
                <a:latin typeface="Arial"/>
                <a:cs typeface="Arial"/>
              </a:rPr>
              <a:t>1 </a:t>
            </a:r>
            <a:r>
              <a:rPr dirty="0" sz="850" spc="-60">
                <a:solidFill>
                  <a:srgbClr val="1C1C1C"/>
                </a:solidFill>
                <a:latin typeface="Arial"/>
                <a:cs typeface="Arial"/>
              </a:rPr>
              <a:t>0</a:t>
            </a:r>
            <a:r>
              <a:rPr dirty="0" sz="850" spc="-8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-35">
                <a:solidFill>
                  <a:srgbClr val="363636"/>
                </a:solidFill>
                <a:latin typeface="Arial"/>
                <a:cs typeface="Arial"/>
              </a:rPr>
              <a:t>.</a:t>
            </a:r>
            <a:r>
              <a:rPr dirty="0" sz="850" spc="-35">
                <a:solidFill>
                  <a:srgbClr val="1C1C1C"/>
                </a:solidFill>
                <a:latin typeface="Arial"/>
                <a:cs typeface="Arial"/>
              </a:rPr>
              <a:t>th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36801" y="1943804"/>
            <a:ext cx="15113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4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36801" y="2105532"/>
            <a:ext cx="15113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4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49501" y="2267262"/>
            <a:ext cx="129539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13986" y="2471711"/>
            <a:ext cx="74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0">
                <a:solidFill>
                  <a:srgbClr val="1C1C1C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69479" y="1967963"/>
            <a:ext cx="172720" cy="6788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12700" marR="5080" indent="3175">
              <a:lnSpc>
                <a:spcPct val="125600"/>
              </a:lnSpc>
              <a:spcBef>
                <a:spcPts val="114"/>
              </a:spcBef>
            </a:pPr>
            <a:r>
              <a:rPr dirty="0" sz="850" spc="-50">
                <a:solidFill>
                  <a:srgbClr val="1C1C1C"/>
                </a:solidFill>
                <a:latin typeface="Arial"/>
                <a:cs typeface="Arial"/>
              </a:rPr>
              <a:t>PO  PO  PO  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T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50463" y="1971014"/>
            <a:ext cx="90805" cy="6788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350"/>
              </a:spcBef>
            </a:pPr>
            <a:r>
              <a:rPr dirty="0" sz="850" spc="-50">
                <a:solidFill>
                  <a:srgbClr val="363636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254"/>
              </a:spcBef>
            </a:pPr>
            <a:r>
              <a:rPr dirty="0" sz="850" spc="-50">
                <a:solidFill>
                  <a:srgbClr val="1C1C1C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54"/>
              </a:spcBef>
            </a:pPr>
            <a:r>
              <a:rPr dirty="0" sz="850" spc="-45">
                <a:solidFill>
                  <a:srgbClr val="363636"/>
                </a:solidFill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17503" y="1537755"/>
          <a:ext cx="6732905" cy="450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290"/>
                <a:gridCol w="2544445"/>
                <a:gridCol w="1572894"/>
                <a:gridCol w="311785"/>
                <a:gridCol w="362585"/>
                <a:gridCol w="1072514"/>
                <a:gridCol w="452119"/>
              </a:tblGrid>
              <a:tr h="139056">
                <a:tc>
                  <a:txBody>
                    <a:bodyPr/>
                    <a:lstStyle/>
                    <a:p>
                      <a:pPr marL="95250">
                        <a:lnSpc>
                          <a:spcPts val="940"/>
                        </a:lnSpc>
                      </a:pP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965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65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40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5210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r>
                        <a:rPr dirty="0" sz="850" spc="1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K/PIE/10.01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2400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1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6031">
                <a:tc>
                  <a:txBody>
                    <a:bodyPr/>
                    <a:lstStyle/>
                    <a:p>
                      <a:pPr marL="95250">
                        <a:lnSpc>
                          <a:spcPts val="955"/>
                        </a:lnSpc>
                        <a:spcBef>
                          <a:spcPts val="15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955"/>
                        </a:lnSpc>
                        <a:spcBef>
                          <a:spcPts val="15"/>
                        </a:spcBef>
                      </a:pPr>
                      <a:r>
                        <a:rPr dirty="0" sz="850" spc="25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Praktijktoets 1:</a:t>
                      </a:r>
                      <a:r>
                        <a:rPr dirty="0" sz="850" spc="-45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K/PIE/10.02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969"/>
                        </a:lnSpc>
                      </a:pPr>
                      <a:r>
                        <a:rPr dirty="0" sz="17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ts val="930"/>
                        </a:lnSpc>
                        <a:spcBef>
                          <a:spcPts val="40"/>
                        </a:spcBef>
                      </a:pPr>
                      <a:r>
                        <a:rPr dirty="0" sz="85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969"/>
                        </a:lnSpc>
                      </a:pPr>
                      <a:r>
                        <a:rPr dirty="0" sz="85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6772877" y="2494343"/>
            <a:ext cx="60579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60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5357" y="2826445"/>
            <a:ext cx="7493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3355" y="3080735"/>
            <a:ext cx="111569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0099"/>
              </a:lnSpc>
              <a:spcBef>
                <a:spcPts val="100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48785" y="3080735"/>
            <a:ext cx="635635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9185" y="24412"/>
            <a:ext cx="4402305" cy="2929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" y="4272068"/>
            <a:ext cx="0" cy="851535"/>
          </a:xfrm>
          <a:custGeom>
            <a:avLst/>
            <a:gdLst/>
            <a:ahLst/>
            <a:cxnLst/>
            <a:rect l="l" t="t" r="r" b="b"/>
            <a:pathLst>
              <a:path w="0" h="851535">
                <a:moveTo>
                  <a:pt x="0" y="85136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52" y="866619"/>
            <a:ext cx="0" cy="3231515"/>
          </a:xfrm>
          <a:custGeom>
            <a:avLst/>
            <a:gdLst/>
            <a:ahLst/>
            <a:cxnLst/>
            <a:rect l="l" t="t" r="r" b="b"/>
            <a:pathLst>
              <a:path w="0" h="3231515">
                <a:moveTo>
                  <a:pt x="0" y="3231514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13702" y="39669"/>
            <a:ext cx="1380490" cy="0"/>
          </a:xfrm>
          <a:custGeom>
            <a:avLst/>
            <a:gdLst/>
            <a:ahLst/>
            <a:cxnLst/>
            <a:rect l="l" t="t" r="r" b="b"/>
            <a:pathLst>
              <a:path w="1380489" h="0">
                <a:moveTo>
                  <a:pt x="0" y="0"/>
                </a:moveTo>
                <a:lnTo>
                  <a:pt x="1379918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3079" y="2407615"/>
            <a:ext cx="7092315" cy="0"/>
          </a:xfrm>
          <a:custGeom>
            <a:avLst/>
            <a:gdLst/>
            <a:ahLst/>
            <a:cxnLst/>
            <a:rect l="l" t="t" r="r" b="b"/>
            <a:pathLst>
              <a:path w="7092315" h="0">
                <a:moveTo>
                  <a:pt x="0" y="0"/>
                </a:moveTo>
                <a:lnTo>
                  <a:pt x="7091925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9455" y="325759"/>
            <a:ext cx="95821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55" b="1">
                <a:solidFill>
                  <a:srgbClr val="1A1A1A"/>
                </a:solidFill>
                <a:latin typeface="Arial"/>
                <a:cs typeface="Arial"/>
              </a:rPr>
              <a:t>Studie:CK4</a:t>
            </a:r>
            <a:endParaRPr sz="12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61219" y="10178401"/>
            <a:ext cx="152400" cy="15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0"/>
              </a:lnSpc>
            </a:pPr>
            <a:r>
              <a:rPr dirty="0" sz="950" spc="20">
                <a:solidFill>
                  <a:srgbClr val="1A1A1A"/>
                </a:solidFill>
                <a:latin typeface="Times New Roman"/>
                <a:cs typeface="Times New Roman"/>
              </a:rPr>
              <a:t>24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07990" y="328811"/>
            <a:ext cx="297307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75" b="1">
                <a:solidFill>
                  <a:srgbClr val="1A1A1A"/>
                </a:solidFill>
                <a:latin typeface="Arial"/>
                <a:cs typeface="Arial"/>
              </a:rPr>
              <a:t>Vak: </a:t>
            </a:r>
            <a:r>
              <a:rPr dirty="0" u="heavy" sz="1250" spc="75" b="1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Arial"/>
                <a:cs typeface="Arial"/>
              </a:rPr>
              <a:t>Woon-</a:t>
            </a:r>
            <a:r>
              <a:rPr dirty="0" sz="1250" spc="7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250" spc="4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75" b="1">
                <a:solidFill>
                  <a:srgbClr val="1A1A1A"/>
                </a:solidFill>
                <a:latin typeface="Arial"/>
                <a:cs typeface="Arial"/>
              </a:rPr>
              <a:t>kantoortechnologie</a:t>
            </a:r>
            <a:endParaRPr sz="12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96794" y="0"/>
            <a:ext cx="137795" cy="8115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150" spc="-265">
                <a:solidFill>
                  <a:srgbClr val="C8C8C8"/>
                </a:solidFill>
                <a:latin typeface="Arial"/>
                <a:cs typeface="Arial"/>
              </a:rPr>
              <a:t>l</a:t>
            </a:r>
            <a:endParaRPr sz="51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0150" y="678204"/>
            <a:ext cx="1012825" cy="725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dirty="0" sz="950" spc="65" b="1">
                <a:solidFill>
                  <a:srgbClr val="1A1A1A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12700" marR="5080" indent="4445">
              <a:lnSpc>
                <a:spcPct val="191800"/>
              </a:lnSpc>
            </a:pPr>
            <a:r>
              <a:rPr dirty="0" sz="950" spc="30" b="1">
                <a:solidFill>
                  <a:srgbClr val="1A1A1A"/>
                </a:solidFill>
                <a:latin typeface="Arial"/>
                <a:cs typeface="Arial"/>
              </a:rPr>
              <a:t>Schoolexamens  </a:t>
            </a:r>
            <a:r>
              <a:rPr dirty="0" sz="950" spc="45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421" y="1861161"/>
            <a:ext cx="220979" cy="51689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 spc="25">
                <a:solidFill>
                  <a:srgbClr val="1A1A1A"/>
                </a:solidFill>
                <a:latin typeface="Arial"/>
                <a:cs typeface="Arial"/>
              </a:rPr>
              <a:t>503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50" spc="25" b="1">
                <a:solidFill>
                  <a:srgbClr val="1A1A1A"/>
                </a:solidFill>
                <a:latin typeface="Arial"/>
                <a:cs typeface="Arial"/>
              </a:rPr>
              <a:t>504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850" spc="30">
                <a:solidFill>
                  <a:srgbClr val="1A1A1A"/>
                </a:solidFill>
                <a:latin typeface="Arial"/>
                <a:cs typeface="Arial"/>
              </a:rPr>
              <a:t>506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5206" y="1861161"/>
            <a:ext cx="2450465" cy="51689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375"/>
              </a:spcBef>
            </a:pPr>
            <a:r>
              <a:rPr dirty="0" sz="850" spc="20">
                <a:solidFill>
                  <a:srgbClr val="1A1A1A"/>
                </a:solidFill>
                <a:latin typeface="Arial"/>
                <a:cs typeface="Arial"/>
              </a:rPr>
              <a:t>Praktijktoets </a:t>
            </a:r>
            <a:r>
              <a:rPr dirty="0" sz="850" spc="55">
                <a:solidFill>
                  <a:srgbClr val="1A1A1A"/>
                </a:solidFill>
                <a:latin typeface="Arial"/>
                <a:cs typeface="Arial"/>
              </a:rPr>
              <a:t>2</a:t>
            </a:r>
            <a:r>
              <a:rPr dirty="0" sz="850" spc="55">
                <a:solidFill>
                  <a:srgbClr val="424242"/>
                </a:solidFill>
                <a:latin typeface="Arial"/>
                <a:cs typeface="Arial"/>
              </a:rPr>
              <a:t>:</a:t>
            </a:r>
            <a:r>
              <a:rPr dirty="0" sz="850" spc="-3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A1A1A"/>
                </a:solidFill>
                <a:latin typeface="Arial"/>
                <a:cs typeface="Arial"/>
              </a:rPr>
              <a:t>K/PIE/13.3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80"/>
              </a:spcBef>
            </a:pPr>
            <a:r>
              <a:rPr dirty="0" sz="850" spc="-20" b="1">
                <a:solidFill>
                  <a:srgbClr val="1A1A1A"/>
                </a:solidFill>
                <a:latin typeface="Arial"/>
                <a:cs typeface="Arial"/>
              </a:rPr>
              <a:t>Praktijktoets </a:t>
            </a:r>
            <a:r>
              <a:rPr dirty="0" sz="850" spc="35" b="1">
                <a:solidFill>
                  <a:srgbClr val="1A1A1A"/>
                </a:solidFill>
                <a:latin typeface="Arial"/>
                <a:cs typeface="Arial"/>
              </a:rPr>
              <a:t>3: </a:t>
            </a:r>
            <a:r>
              <a:rPr dirty="0" sz="850" spc="10" b="1">
                <a:solidFill>
                  <a:srgbClr val="1A1A1A"/>
                </a:solidFill>
                <a:latin typeface="Arial"/>
                <a:cs typeface="Arial"/>
              </a:rPr>
              <a:t>K/PIE/</a:t>
            </a:r>
            <a:r>
              <a:rPr dirty="0" sz="850" spc="13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50" spc="25" b="1">
                <a:solidFill>
                  <a:srgbClr val="1A1A1A"/>
                </a:solidFill>
                <a:latin typeface="Arial"/>
                <a:cs typeface="Arial"/>
              </a:rPr>
              <a:t>13.4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850" spc="15">
                <a:solidFill>
                  <a:srgbClr val="1A1A1A"/>
                </a:solidFill>
                <a:latin typeface="Arial"/>
                <a:cs typeface="Arial"/>
              </a:rPr>
              <a:t>Theorietoets: </a:t>
            </a:r>
            <a:r>
              <a:rPr dirty="0" sz="850" spc="20">
                <a:solidFill>
                  <a:srgbClr val="1A1A1A"/>
                </a:solidFill>
                <a:latin typeface="Arial"/>
                <a:cs typeface="Arial"/>
              </a:rPr>
              <a:t>eindtoets </a:t>
            </a:r>
            <a:r>
              <a:rPr dirty="0" sz="850" spc="10">
                <a:solidFill>
                  <a:srgbClr val="1A1A1A"/>
                </a:solidFill>
                <a:latin typeface="Arial"/>
                <a:cs typeface="Arial"/>
              </a:rPr>
              <a:t>deeltaak </a:t>
            </a:r>
            <a:r>
              <a:rPr dirty="0" sz="850" spc="70">
                <a:solidFill>
                  <a:srgbClr val="1A1A1A"/>
                </a:solidFill>
                <a:latin typeface="Arial"/>
                <a:cs typeface="Arial"/>
              </a:rPr>
              <a:t>13.1 </a:t>
            </a:r>
            <a:r>
              <a:rPr dirty="0" sz="850" spc="65">
                <a:solidFill>
                  <a:srgbClr val="1A1A1A"/>
                </a:solidFill>
                <a:latin typeface="Arial"/>
                <a:cs typeface="Arial"/>
              </a:rPr>
              <a:t>t/m</a:t>
            </a:r>
            <a:r>
              <a:rPr dirty="0" sz="850" spc="40">
                <a:solidFill>
                  <a:srgbClr val="1A1A1A"/>
                </a:solidFill>
                <a:latin typeface="Arial"/>
                <a:cs typeface="Arial"/>
              </a:rPr>
              <a:t> 13.4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25530" y="1843359"/>
            <a:ext cx="125730" cy="4419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</a:pPr>
            <a:r>
              <a:rPr dirty="0" sz="1650" spc="-10">
                <a:solidFill>
                  <a:srgbClr val="1A1A1A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639"/>
              </a:lnSpc>
            </a:pPr>
            <a:r>
              <a:rPr dirty="0" sz="1650" spc="-10">
                <a:solidFill>
                  <a:srgbClr val="1A1A1A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89562" y="2206232"/>
            <a:ext cx="74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0">
                <a:solidFill>
                  <a:srgbClr val="1A1A1A"/>
                </a:solidFill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45056" y="1855264"/>
            <a:ext cx="169545" cy="52578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just" marL="12700" marR="5080" indent="3175">
              <a:lnSpc>
                <a:spcPct val="129800"/>
              </a:lnSpc>
              <a:spcBef>
                <a:spcPts val="140"/>
              </a:spcBef>
            </a:pPr>
            <a:r>
              <a:rPr dirty="0" sz="850" spc="-60">
                <a:solidFill>
                  <a:srgbClr val="1A1A1A"/>
                </a:solidFill>
                <a:latin typeface="Arial"/>
                <a:cs typeface="Arial"/>
              </a:rPr>
              <a:t>PO  </a:t>
            </a:r>
            <a:r>
              <a:rPr dirty="0" sz="800" spc="-25" b="1">
                <a:solidFill>
                  <a:srgbClr val="1A1A1A"/>
                </a:solidFill>
                <a:latin typeface="Arial"/>
                <a:cs typeface="Arial"/>
              </a:rPr>
              <a:t>PO  </a:t>
            </a:r>
            <a:r>
              <a:rPr dirty="0" sz="850" spc="40">
                <a:solidFill>
                  <a:srgbClr val="1A1A1A"/>
                </a:solidFill>
                <a:latin typeface="Arial"/>
                <a:cs typeface="Arial"/>
              </a:rPr>
              <a:t>T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21957" y="1867263"/>
            <a:ext cx="90170" cy="52006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75"/>
              </a:spcBef>
            </a:pPr>
            <a:r>
              <a:rPr dirty="0" sz="850" spc="-60">
                <a:solidFill>
                  <a:srgbClr val="1A1A1A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50" spc="-25">
                <a:solidFill>
                  <a:srgbClr val="1A1A1A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75"/>
              </a:spcBef>
            </a:pPr>
            <a:r>
              <a:rPr dirty="0" sz="850">
                <a:solidFill>
                  <a:srgbClr val="1A1A1A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293079" y="1430954"/>
          <a:ext cx="6728459" cy="453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15"/>
                <a:gridCol w="2503805"/>
                <a:gridCol w="1604010"/>
                <a:gridCol w="309879"/>
                <a:gridCol w="359410"/>
                <a:gridCol w="1071245"/>
                <a:gridCol w="453390"/>
              </a:tblGrid>
              <a:tr h="142107">
                <a:tc>
                  <a:txBody>
                    <a:bodyPr/>
                    <a:lstStyle/>
                    <a:p>
                      <a:pPr algn="ctr" marR="80645">
                        <a:lnSpc>
                          <a:spcPts val="940"/>
                        </a:lnSpc>
                      </a:pPr>
                      <a:r>
                        <a:rPr dirty="0" sz="850" spc="-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940"/>
                        </a:lnSpc>
                      </a:pP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990"/>
                        </a:lnSpc>
                      </a:pPr>
                      <a:r>
                        <a:rPr dirty="0" sz="85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990"/>
                        </a:lnSpc>
                      </a:pPr>
                      <a:r>
                        <a:rPr dirty="0" sz="8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90"/>
                        </a:lnSpc>
                      </a:pPr>
                      <a:r>
                        <a:rPr dirty="0" sz="8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90"/>
                        </a:lnSpc>
                      </a:pPr>
                      <a:r>
                        <a:rPr dirty="0" sz="8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990"/>
                        </a:lnSpc>
                      </a:pP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5209">
                <a:tc>
                  <a:txBody>
                    <a:bodyPr/>
                    <a:lstStyle/>
                    <a:p>
                      <a:pPr algn="ctr" marR="209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 1: </a:t>
                      </a: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K/PIE</a:t>
                      </a:r>
                      <a:r>
                        <a:rPr dirty="0" sz="850" spc="-1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13.1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1130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215"/>
                        </a:lnSpc>
                      </a:pPr>
                      <a:r>
                        <a:rPr dirty="0" sz="11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6031">
                <a:tc>
                  <a:txBody>
                    <a:bodyPr/>
                    <a:lstStyle/>
                    <a:p>
                      <a:pPr algn="ctr" marR="5715">
                        <a:lnSpc>
                          <a:spcPts val="969"/>
                        </a:lnSpc>
                      </a:pPr>
                      <a:r>
                        <a:rPr dirty="0" sz="850" spc="8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969"/>
                        </a:lnSpc>
                      </a:pP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6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50" spc="-6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K/PIE/13.2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969"/>
                        </a:lnSpc>
                      </a:pPr>
                      <a:r>
                        <a:rPr dirty="0" sz="16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880"/>
                        </a:lnSpc>
                        <a:spcBef>
                          <a:spcPts val="90"/>
                        </a:spcBef>
                      </a:pPr>
                      <a:r>
                        <a:rPr dirty="0" sz="800" spc="-3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930"/>
                        </a:lnSpc>
                        <a:spcBef>
                          <a:spcPts val="40"/>
                        </a:spcBef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6742347" y="2228865"/>
            <a:ext cx="60579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solidFill>
                  <a:srgbClr val="1A1A1A"/>
                </a:solidFill>
                <a:latin typeface="Arial"/>
                <a:cs typeface="Arial"/>
              </a:rPr>
              <a:t>60</a:t>
            </a:r>
            <a:r>
              <a:rPr dirty="0" sz="850" spc="1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A1A1A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7039" y="2554863"/>
            <a:ext cx="7429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1984" y="2809153"/>
            <a:ext cx="110553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0099"/>
              </a:lnSpc>
              <a:spcBef>
                <a:spcPts val="100"/>
              </a:spcBef>
            </a:pP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PO=Praktischeopdracht  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21309" y="2812204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1647797"/>
            <a:ext cx="0" cy="2038985"/>
          </a:xfrm>
          <a:custGeom>
            <a:avLst/>
            <a:gdLst/>
            <a:ahLst/>
            <a:cxnLst/>
            <a:rect l="l" t="t" r="r" b="b"/>
            <a:pathLst>
              <a:path w="0" h="2038985">
                <a:moveTo>
                  <a:pt x="0" y="203838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" y="219706"/>
            <a:ext cx="0" cy="415290"/>
          </a:xfrm>
          <a:custGeom>
            <a:avLst/>
            <a:gdLst/>
            <a:ahLst/>
            <a:cxnLst/>
            <a:rect l="l" t="t" r="r" b="b"/>
            <a:pathLst>
              <a:path w="0" h="415290">
                <a:moveTo>
                  <a:pt x="0" y="4150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13702" y="125110"/>
            <a:ext cx="452120" cy="0"/>
          </a:xfrm>
          <a:custGeom>
            <a:avLst/>
            <a:gdLst/>
            <a:ahLst/>
            <a:cxnLst/>
            <a:rect l="l" t="t" r="r" b="b"/>
            <a:pathLst>
              <a:path w="452120" h="0">
                <a:moveTo>
                  <a:pt x="0" y="0"/>
                </a:moveTo>
                <a:lnTo>
                  <a:pt x="451831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63499" y="125110"/>
            <a:ext cx="671830" cy="0"/>
          </a:xfrm>
          <a:custGeom>
            <a:avLst/>
            <a:gdLst/>
            <a:ahLst/>
            <a:cxnLst/>
            <a:rect l="l" t="t" r="r" b="b"/>
            <a:pathLst>
              <a:path w="671829" h="0">
                <a:moveTo>
                  <a:pt x="0" y="0"/>
                </a:moveTo>
                <a:lnTo>
                  <a:pt x="671641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8656" y="2493057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68656" y="1522151"/>
          <a:ext cx="7081520" cy="285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"/>
                <a:gridCol w="2557780"/>
                <a:gridCol w="1568450"/>
                <a:gridCol w="309245"/>
                <a:gridCol w="361314"/>
                <a:gridCol w="1073785"/>
                <a:gridCol w="800100"/>
              </a:tblGrid>
              <a:tr h="143955">
                <a:tc>
                  <a:txBody>
                    <a:bodyPr/>
                    <a:lstStyle/>
                    <a:p>
                      <a:pPr algn="ctr" marR="63500">
                        <a:lnSpc>
                          <a:spcPts val="935"/>
                        </a:lnSpc>
                      </a:pPr>
                      <a:r>
                        <a:rPr dirty="0" sz="80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935"/>
                        </a:lnSpc>
                      </a:pPr>
                      <a:r>
                        <a:rPr dirty="0" sz="80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935"/>
                        </a:lnSpc>
                      </a:pPr>
                      <a:r>
                        <a:rPr dirty="0" sz="80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935"/>
                        </a:lnSpc>
                      </a:pPr>
                      <a:r>
                        <a:rPr dirty="0" sz="800" spc="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10"/>
                        </a:lnSpc>
                      </a:pPr>
                      <a:r>
                        <a:rPr dirty="0" sz="800" spc="6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10"/>
                        </a:lnSpc>
                      </a:pPr>
                      <a:r>
                        <a:rPr dirty="0" sz="80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54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885"/>
                        </a:lnSpc>
                      </a:pPr>
                      <a:r>
                        <a:rPr dirty="0" sz="80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0562">
                <a:tc>
                  <a:txBody>
                    <a:bodyPr/>
                    <a:lstStyle/>
                    <a:p>
                      <a:pPr algn="ctr" marR="10160">
                        <a:lnSpc>
                          <a:spcPts val="869"/>
                        </a:lnSpc>
                        <a:spcBef>
                          <a:spcPts val="135"/>
                        </a:spcBef>
                      </a:pPr>
                      <a:r>
                        <a:rPr dirty="0" sz="800" spc="-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SO1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869"/>
                        </a:lnSpc>
                        <a:spcBef>
                          <a:spcPts val="135"/>
                        </a:spcBef>
                      </a:pP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Theorietoets 1: </a:t>
                      </a:r>
                      <a:r>
                        <a:rPr dirty="0" sz="80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005"/>
                        </a:lnSpc>
                      </a:pPr>
                      <a:r>
                        <a:rPr dirty="0" sz="16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894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5"/>
                        </a:lnSpc>
                      </a:pPr>
                      <a:r>
                        <a:rPr dirty="0" sz="130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1005"/>
                        </a:lnSpc>
                      </a:pPr>
                      <a:r>
                        <a:rPr dirty="0" sz="90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919"/>
                        </a:lnSpc>
                        <a:spcBef>
                          <a:spcPts val="90"/>
                        </a:spcBef>
                      </a:pPr>
                      <a:r>
                        <a:rPr dirty="0" sz="800" spc="-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3746966" y="10265627"/>
            <a:ext cx="18415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35"/>
              </a:lnSpc>
            </a:pPr>
            <a:r>
              <a:rPr dirty="0" sz="1000" spc="20">
                <a:solidFill>
                  <a:srgbClr val="181818"/>
                </a:solidFill>
                <a:latin typeface="Courier New"/>
                <a:cs typeface="Courier New"/>
              </a:rPr>
              <a:t>25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0450" y="136105"/>
            <a:ext cx="5366385" cy="80708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1050" spc="-220">
                <a:solidFill>
                  <a:srgbClr val="C4C4C4"/>
                </a:solidFill>
                <a:latin typeface="Arial"/>
                <a:cs typeface="Arial"/>
              </a:rPr>
              <a:t>f </a:t>
            </a:r>
            <a:r>
              <a:rPr dirty="0" sz="1450" spc="100" b="1">
                <a:solidFill>
                  <a:srgbClr val="181818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81818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81818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81818"/>
                </a:solidFill>
                <a:latin typeface="Arial"/>
                <a:cs typeface="Arial"/>
              </a:rPr>
              <a:t>en</a:t>
            </a:r>
            <a:r>
              <a:rPr dirty="0" sz="1450" spc="28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81818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8270">
              <a:lnSpc>
                <a:spcPct val="100000"/>
              </a:lnSpc>
              <a:spcBef>
                <a:spcPts val="160"/>
              </a:spcBef>
              <a:tabLst>
                <a:tab pos="3782060" algn="l"/>
              </a:tabLst>
            </a:pPr>
            <a:r>
              <a:rPr dirty="0" sz="1400" spc="-100" b="1">
                <a:solidFill>
                  <a:srgbClr val="181818"/>
                </a:solidFill>
                <a:latin typeface="Courier New"/>
                <a:cs typeface="Courier New"/>
              </a:rPr>
              <a:t>Studie:CK4	</a:t>
            </a:r>
            <a:r>
              <a:rPr dirty="0" u="heavy" baseline="1984" sz="2100" spc="-37" b="1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  <a:latin typeface="Courier New"/>
                <a:cs typeface="Courier New"/>
              </a:rPr>
              <a:t>Vak:mensgezondh</a:t>
            </a:r>
            <a:endParaRPr baseline="1984" sz="2100">
              <a:latin typeface="Courier New"/>
              <a:cs typeface="Courier New"/>
            </a:endParaRPr>
          </a:p>
          <a:p>
            <a:pPr marL="128270">
              <a:lnSpc>
                <a:spcPct val="100000"/>
              </a:lnSpc>
              <a:spcBef>
                <a:spcPts val="1270"/>
              </a:spcBef>
            </a:pPr>
            <a:r>
              <a:rPr dirty="0" sz="950" spc="65" b="1">
                <a:solidFill>
                  <a:srgbClr val="181818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60566" y="0"/>
            <a:ext cx="169545" cy="803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100">
                <a:solidFill>
                  <a:srgbClr val="C4C4C4"/>
                </a:solidFill>
                <a:latin typeface="Arial"/>
                <a:cs typeface="Arial"/>
              </a:rPr>
              <a:t>l</a:t>
            </a:r>
            <a:endParaRPr sz="5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5726" y="1047434"/>
            <a:ext cx="101282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81818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81818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87992" y="1661529"/>
          <a:ext cx="7117715" cy="86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955"/>
                <a:gridCol w="3364229"/>
                <a:gridCol w="731520"/>
                <a:gridCol w="285750"/>
                <a:gridCol w="448310"/>
                <a:gridCol w="786764"/>
                <a:gridCol w="1096645"/>
              </a:tblGrid>
              <a:tr h="3361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800" spc="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614"/>
                        </a:lnSpc>
                        <a:spcBef>
                          <a:spcPts val="930"/>
                        </a:spcBef>
                      </a:pPr>
                      <a:r>
                        <a:rPr dirty="0" sz="16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1181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30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68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26034">
                        <a:lnSpc>
                          <a:spcPct val="100000"/>
                        </a:lnSpc>
                      </a:pPr>
                      <a:r>
                        <a:rPr dirty="0" sz="800" spc="-1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5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r>
                        <a:rPr dirty="0" sz="800" spc="-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55555" sz="525" spc="-7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55555" sz="525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163254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Praktijktoets 1: </a:t>
                      </a:r>
                      <a:r>
                        <a:rPr dirty="0" sz="800" spc="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Ondersteuenen </a:t>
                      </a:r>
                      <a:r>
                        <a:rPr dirty="0" sz="80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800" spc="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gezonde </a:t>
                      </a: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leefstijl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-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ts val="994"/>
                        </a:lnSpc>
                      </a:pPr>
                      <a:r>
                        <a:rPr dirty="0" sz="85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001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</a:tr>
              <a:tr h="163254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7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Praktijktoets 2: </a:t>
                      </a:r>
                      <a:r>
                        <a:rPr dirty="0" sz="800" spc="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Voorbereiding </a:t>
                      </a:r>
                      <a:r>
                        <a:rPr dirty="0" sz="800" spc="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maaltijd</a:t>
                      </a:r>
                      <a:r>
                        <a:rPr dirty="0" sz="800" spc="7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samenstellen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-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ts val="1005"/>
                        </a:lnSpc>
                      </a:pPr>
                      <a:r>
                        <a:rPr dirty="0" sz="85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699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-2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5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r>
                        <a:rPr dirty="0" sz="800" spc="-3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50" spc="-14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3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  <a:tr h="198051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-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460"/>
                        </a:lnSpc>
                      </a:pPr>
                      <a:r>
                        <a:rPr dirty="0" sz="16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-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1275">
                        <a:lnSpc>
                          <a:spcPts val="35"/>
                        </a:lnSpc>
                      </a:pPr>
                      <a:r>
                        <a:rPr dirty="0" sz="1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0">
                        <a:latin typeface="Arial"/>
                        <a:cs typeface="Arial"/>
                      </a:endParaRPr>
                    </a:p>
                    <a:p>
                      <a:pPr marL="431165">
                        <a:lnSpc>
                          <a:spcPct val="100000"/>
                        </a:lnSpc>
                      </a:pPr>
                      <a:r>
                        <a:rPr dirty="0" sz="800" spc="-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335669" y="2646409"/>
            <a:ext cx="1140460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81818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94"/>
              </a:spcBef>
            </a:pPr>
            <a:r>
              <a:rPr dirty="0" sz="800" spc="-5">
                <a:solidFill>
                  <a:srgbClr val="181818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08805" y="2894340"/>
            <a:ext cx="62103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 spc="-5">
                <a:solidFill>
                  <a:srgbClr val="181818"/>
                </a:solidFill>
                <a:latin typeface="Arial"/>
                <a:cs typeface="Arial"/>
              </a:rPr>
              <a:t>S=Schriftelijk  </a:t>
            </a:r>
            <a:r>
              <a:rPr dirty="0" sz="800" spc="-15">
                <a:solidFill>
                  <a:srgbClr val="181818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135149"/>
            <a:ext cx="0" cy="4406900"/>
          </a:xfrm>
          <a:custGeom>
            <a:avLst/>
            <a:gdLst/>
            <a:ahLst/>
            <a:cxnLst/>
            <a:rect l="l" t="t" r="r" b="b"/>
            <a:pathLst>
              <a:path w="0" h="4406900">
                <a:moveTo>
                  <a:pt x="0" y="4406333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582" y="12205"/>
            <a:ext cx="0" cy="744855"/>
          </a:xfrm>
          <a:custGeom>
            <a:avLst/>
            <a:gdLst/>
            <a:ahLst/>
            <a:cxnLst/>
            <a:rect l="l" t="t" r="r" b="b"/>
            <a:pathLst>
              <a:path w="0" h="744855">
                <a:moveTo>
                  <a:pt x="0" y="744560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20351" y="36617"/>
            <a:ext cx="732790" cy="0"/>
          </a:xfrm>
          <a:custGeom>
            <a:avLst/>
            <a:gdLst/>
            <a:ahLst/>
            <a:cxnLst/>
            <a:rect l="l" t="t" r="r" b="b"/>
            <a:pathLst>
              <a:path w="732790" h="0">
                <a:moveTo>
                  <a:pt x="0" y="0"/>
                </a:moveTo>
                <a:lnTo>
                  <a:pt x="732699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51287" y="39669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 h="0">
                <a:moveTo>
                  <a:pt x="0" y="0"/>
                </a:moveTo>
                <a:lnTo>
                  <a:pt x="488466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49931" y="39669"/>
            <a:ext cx="391160" cy="0"/>
          </a:xfrm>
          <a:custGeom>
            <a:avLst/>
            <a:gdLst/>
            <a:ahLst/>
            <a:cxnLst/>
            <a:rect l="l" t="t" r="r" b="b"/>
            <a:pathLst>
              <a:path w="391160" h="0">
                <a:moveTo>
                  <a:pt x="0" y="0"/>
                </a:moveTo>
                <a:lnTo>
                  <a:pt x="39077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0868" y="2404564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68963" y="32635"/>
            <a:ext cx="5175250" cy="82232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430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-17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3742054" algn="l"/>
              </a:tabLst>
            </a:pPr>
            <a:r>
              <a:rPr dirty="0" sz="1250" spc="-90">
                <a:solidFill>
                  <a:srgbClr val="CACACA"/>
                </a:solidFill>
                <a:latin typeface="Arial"/>
                <a:cs typeface="Arial"/>
              </a:rPr>
              <a:t>.</a:t>
            </a:r>
            <a:r>
              <a:rPr dirty="0" sz="1250" spc="70">
                <a:solidFill>
                  <a:srgbClr val="CACACA"/>
                </a:solidFill>
                <a:latin typeface="Arial"/>
                <a:cs typeface="Arial"/>
              </a:rPr>
              <a:t> </a:t>
            </a: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18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20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2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65" b="1">
                <a:solidFill>
                  <a:srgbClr val="1C1C1C"/>
                </a:solidFill>
                <a:latin typeface="Arial"/>
                <a:cs typeface="Arial"/>
              </a:rPr>
              <a:t>mensomgev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64215" y="10172651"/>
            <a:ext cx="178435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35"/>
              </a:lnSpc>
            </a:pPr>
            <a:r>
              <a:rPr dirty="0" sz="1100" spc="-65">
                <a:solidFill>
                  <a:srgbClr val="1C1C1C"/>
                </a:solidFill>
                <a:latin typeface="Courier New"/>
                <a:cs typeface="Courier New"/>
              </a:rPr>
              <a:t>26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90257" y="0"/>
            <a:ext cx="116839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20">
                <a:solidFill>
                  <a:srgbClr val="CACACA"/>
                </a:solidFill>
                <a:latin typeface="Times New Roman"/>
                <a:cs typeface="Times New Roman"/>
              </a:rPr>
              <a:t>l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43969" y="417812"/>
            <a:ext cx="49530" cy="109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50" spc="-35" i="1">
                <a:solidFill>
                  <a:srgbClr val="CACACA"/>
                </a:solidFill>
                <a:latin typeface="Times New Roman"/>
                <a:cs typeface="Times New Roman"/>
              </a:rPr>
              <a:t>}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0991" y="961992"/>
            <a:ext cx="101028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35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98531" y="1434005"/>
          <a:ext cx="7125334" cy="1000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875"/>
                <a:gridCol w="3230245"/>
                <a:gridCol w="890270"/>
                <a:gridCol w="306704"/>
                <a:gridCol w="367029"/>
                <a:gridCol w="1068704"/>
                <a:gridCol w="862329"/>
              </a:tblGrid>
              <a:tr h="119605">
                <a:tc>
                  <a:txBody>
                    <a:bodyPr/>
                    <a:lstStyle/>
                    <a:p>
                      <a:pPr marL="83820">
                        <a:lnSpc>
                          <a:spcPts val="840"/>
                        </a:lnSpc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840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840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840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840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840"/>
                        </a:lnSpc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840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93866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1: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50" spc="1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1425"/>
                        </a:lnSpc>
                      </a:pPr>
                      <a:r>
                        <a:rPr dirty="0" sz="16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16325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2: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25"/>
                        </a:lnSpc>
                      </a:pPr>
                      <a:r>
                        <a:rPr dirty="0" sz="11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50" spc="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r>
                        <a:rPr dirty="0" sz="850" spc="-4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</a:tr>
              <a:tr h="164779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1: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Baliewerkzaamheden</a:t>
                      </a:r>
                      <a:r>
                        <a:rPr dirty="0" sz="85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verrichten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95"/>
                        </a:lnSpc>
                      </a:pPr>
                      <a:r>
                        <a:rPr dirty="0" sz="16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7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005"/>
                        </a:lnSpc>
                      </a:pPr>
                      <a:r>
                        <a:rPr dirty="0" sz="850" spc="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1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1728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2: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Schoonmaakwerkzaamheden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uitkiezen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75"/>
                        </a:lnSpc>
                      </a:pPr>
                      <a:r>
                        <a:rPr dirty="0" sz="16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040"/>
                        </a:lnSpc>
                      </a:pPr>
                      <a:r>
                        <a:rPr dirty="0" sz="900" spc="-95" b="1">
                          <a:solidFill>
                            <a:srgbClr val="484848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7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50" spc="-6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minut  </a:t>
                      </a:r>
                      <a:r>
                        <a:rPr dirty="0" sz="850" spc="2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-1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727272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</a:tr>
              <a:tr h="196525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9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50" spc="1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445"/>
                        </a:lnSpc>
                      </a:pPr>
                      <a:r>
                        <a:rPr dirty="0" sz="16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7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005"/>
                        </a:lnSpc>
                      </a:pPr>
                      <a:r>
                        <a:rPr dirty="0" sz="850" spc="2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4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347881" y="2557915"/>
            <a:ext cx="7493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2368" y="2815256"/>
            <a:ext cx="1115695" cy="36893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 marR="5080" indent="1270">
              <a:lnSpc>
                <a:spcPct val="93900"/>
              </a:lnSpc>
              <a:spcBef>
                <a:spcPts val="155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</a:t>
            </a: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HD=Handelingsdeel  </a:t>
            </a:r>
            <a:r>
              <a:rPr dirty="0" sz="750" spc="25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18256" y="2815256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76" y="427206"/>
            <a:ext cx="0" cy="5102225"/>
          </a:xfrm>
          <a:custGeom>
            <a:avLst/>
            <a:gdLst/>
            <a:ahLst/>
            <a:cxnLst/>
            <a:rect l="l" t="t" r="r" b="b"/>
            <a:pathLst>
              <a:path w="0" h="5102225">
                <a:moveTo>
                  <a:pt x="0" y="5102070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291" y="1681364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35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5291" y="2508314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9855" y="133333"/>
            <a:ext cx="5064760" cy="82232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30"/>
              </a:spcBef>
            </a:pPr>
            <a:r>
              <a:rPr dirty="0" sz="1450" spc="110" b="1">
                <a:solidFill>
                  <a:srgbClr val="1D1D1D"/>
                </a:solidFill>
                <a:latin typeface="Arial"/>
                <a:cs typeface="Arial"/>
              </a:rPr>
              <a:t>Programma </a:t>
            </a:r>
            <a:r>
              <a:rPr dirty="0" sz="1450" spc="80" b="1">
                <a:solidFill>
                  <a:srgbClr val="1D1D1D"/>
                </a:solidFill>
                <a:latin typeface="Arial"/>
                <a:cs typeface="Arial"/>
              </a:rPr>
              <a:t>van </a:t>
            </a: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toetsing </a:t>
            </a:r>
            <a:r>
              <a:rPr dirty="0" sz="1450" spc="114" b="1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1450" spc="21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D1D1D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85"/>
              </a:spcBef>
              <a:tabLst>
                <a:tab pos="3665854" algn="l"/>
              </a:tabLst>
            </a:pPr>
            <a:r>
              <a:rPr dirty="0" sz="1250" spc="60" b="1">
                <a:solidFill>
                  <a:srgbClr val="1D1D1D"/>
                </a:solidFill>
                <a:latin typeface="Arial"/>
                <a:cs typeface="Arial"/>
              </a:rPr>
              <a:t>Studie:CK4	</a:t>
            </a:r>
            <a:r>
              <a:rPr dirty="0" sz="1250" spc="85" b="1">
                <a:solidFill>
                  <a:srgbClr val="1D1D1D"/>
                </a:solidFill>
                <a:latin typeface="Arial"/>
                <a:cs typeface="Arial"/>
              </a:rPr>
              <a:t>Vak:</a:t>
            </a:r>
            <a:r>
              <a:rPr dirty="0" sz="1250" spc="-114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60" b="1">
                <a:solidFill>
                  <a:srgbClr val="1D1D1D"/>
                </a:solidFill>
                <a:latin typeface="Arial"/>
                <a:cs typeface="Arial"/>
              </a:rPr>
              <a:t>mensactivit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70" b="1">
                <a:solidFill>
                  <a:srgbClr val="1D1D1D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85642" y="10282151"/>
            <a:ext cx="137160" cy="15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0"/>
              </a:lnSpc>
            </a:pPr>
            <a:r>
              <a:rPr dirty="0" sz="950" spc="-40">
                <a:solidFill>
                  <a:srgbClr val="1D1D1D"/>
                </a:solidFill>
                <a:latin typeface="Times New Roman"/>
                <a:cs typeface="Times New Roman"/>
              </a:rPr>
              <a:t>27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44419" y="380686"/>
            <a:ext cx="89535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spc="-425">
                <a:solidFill>
                  <a:srgbClr val="C1C1C1"/>
                </a:solidFill>
                <a:latin typeface="Arial"/>
                <a:cs typeface="Arial"/>
              </a:rPr>
              <a:t>J</a:t>
            </a:r>
            <a:endParaRPr sz="1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6255" y="1062691"/>
            <a:ext cx="101917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D1D1D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50" b="1">
                <a:solidFill>
                  <a:srgbClr val="1D1D1D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8364" y="1514817"/>
            <a:ext cx="111823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6565" algn="l"/>
              </a:tabLst>
            </a:pPr>
            <a:r>
              <a:rPr dirty="0" sz="850" spc="-40">
                <a:solidFill>
                  <a:srgbClr val="1D1D1D"/>
                </a:solidFill>
                <a:latin typeface="Arial"/>
                <a:cs typeface="Arial"/>
              </a:rPr>
              <a:t>SE	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omschrijving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81" y="1641455"/>
            <a:ext cx="229235" cy="84328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375"/>
              </a:spcBef>
            </a:pP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501</a:t>
            </a:r>
            <a:endParaRPr sz="8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280"/>
              </a:spcBef>
            </a:pPr>
            <a:r>
              <a:rPr dirty="0" sz="850">
                <a:solidFill>
                  <a:srgbClr val="1D1D1D"/>
                </a:solidFill>
                <a:latin typeface="Arial"/>
                <a:cs typeface="Arial"/>
              </a:rPr>
              <a:t>502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850">
                <a:solidFill>
                  <a:srgbClr val="1D1D1D"/>
                </a:solidFill>
                <a:latin typeface="Times New Roman"/>
                <a:cs typeface="Times New Roman"/>
              </a:rPr>
              <a:t>S03</a:t>
            </a:r>
            <a:endParaRPr sz="85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  <a:spcBef>
                <a:spcPts val="254"/>
              </a:spcBef>
            </a:pP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504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80"/>
              </a:spcBef>
            </a:pPr>
            <a:r>
              <a:rPr dirty="0" sz="850">
                <a:solidFill>
                  <a:srgbClr val="1D1D1D"/>
                </a:solidFill>
                <a:latin typeface="Times New Roman"/>
                <a:cs typeface="Times New Roman"/>
              </a:rPr>
              <a:t>SOS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7417" y="1641455"/>
            <a:ext cx="2602230" cy="84328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Theorietoets  1:  </a:t>
            </a:r>
            <a:r>
              <a:rPr dirty="0" sz="850">
                <a:solidFill>
                  <a:srgbClr val="1D1D1D"/>
                </a:solidFill>
                <a:latin typeface="Arial"/>
                <a:cs typeface="Arial"/>
              </a:rPr>
              <a:t>Blok </a:t>
            </a:r>
            <a:r>
              <a:rPr dirty="0" sz="850" spc="5">
                <a:solidFill>
                  <a:srgbClr val="1D1D1D"/>
                </a:solidFill>
                <a:latin typeface="Arial"/>
                <a:cs typeface="Arial"/>
              </a:rPr>
              <a:t>1 </a:t>
            </a:r>
            <a:r>
              <a:rPr dirty="0" sz="850">
                <a:solidFill>
                  <a:srgbClr val="1D1D1D"/>
                </a:solidFill>
                <a:latin typeface="Arial"/>
                <a:cs typeface="Arial"/>
              </a:rPr>
              <a:t>t/m</a:t>
            </a:r>
            <a:r>
              <a:rPr dirty="0" sz="850" spc="2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D1D1D"/>
                </a:solidFill>
                <a:latin typeface="Arial"/>
                <a:cs typeface="Arial"/>
              </a:rPr>
              <a:t>4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80"/>
              </a:spcBef>
            </a:pP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Theorietoets  </a:t>
            </a:r>
            <a:r>
              <a:rPr dirty="0" sz="850" spc="40">
                <a:solidFill>
                  <a:srgbClr val="1D1D1D"/>
                </a:solidFill>
                <a:latin typeface="Arial"/>
                <a:cs typeface="Arial"/>
              </a:rPr>
              <a:t>2</a:t>
            </a:r>
            <a:r>
              <a:rPr dirty="0" sz="850" spc="40">
                <a:solidFill>
                  <a:srgbClr val="3B3B3B"/>
                </a:solidFill>
                <a:latin typeface="Arial"/>
                <a:cs typeface="Arial"/>
              </a:rPr>
              <a:t>: </a:t>
            </a:r>
            <a:r>
              <a:rPr dirty="0" sz="850">
                <a:solidFill>
                  <a:srgbClr val="1D1D1D"/>
                </a:solidFill>
                <a:latin typeface="Arial"/>
                <a:cs typeface="Arial"/>
              </a:rPr>
              <a:t>Blok </a:t>
            </a:r>
            <a:r>
              <a:rPr dirty="0" sz="850" spc="5">
                <a:solidFill>
                  <a:srgbClr val="1D1D1D"/>
                </a:solidFill>
                <a:latin typeface="Arial"/>
                <a:cs typeface="Arial"/>
              </a:rPr>
              <a:t>5 </a:t>
            </a:r>
            <a:r>
              <a:rPr dirty="0" sz="850">
                <a:solidFill>
                  <a:srgbClr val="1D1D1D"/>
                </a:solidFill>
                <a:latin typeface="Arial"/>
                <a:cs typeface="Arial"/>
              </a:rPr>
              <a:t>t/m </a:t>
            </a:r>
            <a:r>
              <a:rPr dirty="0" sz="850" spc="9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D1D1D"/>
                </a:solidFill>
                <a:latin typeface="Arial"/>
                <a:cs typeface="Arial"/>
              </a:rPr>
              <a:t>8</a:t>
            </a:r>
            <a:endParaRPr sz="850">
              <a:latin typeface="Arial"/>
              <a:cs typeface="Arial"/>
            </a:endParaRPr>
          </a:p>
          <a:p>
            <a:pPr marL="15875" marR="5080">
              <a:lnSpc>
                <a:spcPct val="124800"/>
              </a:lnSpc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Praktijktoets 1: </a:t>
            </a:r>
            <a:r>
              <a:rPr dirty="0" sz="850" spc="10">
                <a:solidFill>
                  <a:srgbClr val="1D1D1D"/>
                </a:solidFill>
                <a:latin typeface="Arial"/>
                <a:cs typeface="Arial"/>
              </a:rPr>
              <a:t>Draaiboek </a:t>
            </a: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maken </a:t>
            </a:r>
            <a:r>
              <a:rPr dirty="0" sz="850">
                <a:solidFill>
                  <a:srgbClr val="1D1D1D"/>
                </a:solidFill>
                <a:latin typeface="Arial"/>
                <a:cs typeface="Arial"/>
              </a:rPr>
              <a:t>op de 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computer  Praktijktoets 2:</a:t>
            </a:r>
            <a:r>
              <a:rPr dirty="0" sz="850" spc="-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Gesprekstechnieken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75"/>
              </a:spcBef>
            </a:pPr>
            <a:r>
              <a:rPr dirty="0" sz="850">
                <a:solidFill>
                  <a:srgbClr val="1D1D1D"/>
                </a:solidFill>
                <a:latin typeface="Arial"/>
                <a:cs typeface="Arial"/>
              </a:rPr>
              <a:t>Proeve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van</a:t>
            </a:r>
            <a:r>
              <a:rPr dirty="0" sz="850" spc="-8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D1D1D"/>
                </a:solidFill>
                <a:latin typeface="Arial"/>
                <a:cs typeface="Arial"/>
              </a:rPr>
              <a:t>bekwaamheid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28546" y="1626961"/>
            <a:ext cx="154940" cy="922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ts val="1595"/>
              </a:lnSpc>
              <a:spcBef>
                <a:spcPts val="100"/>
              </a:spcBef>
            </a:pPr>
            <a:r>
              <a:rPr dirty="0" sz="1600" spc="-1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285"/>
              </a:lnSpc>
            </a:pPr>
            <a:r>
              <a:rPr dirty="0" sz="1600" spc="5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15240">
              <a:lnSpc>
                <a:spcPts val="1295"/>
              </a:lnSpc>
            </a:pPr>
            <a:r>
              <a:rPr dirty="0" sz="1600" spc="-1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15240">
              <a:lnSpc>
                <a:spcPts val="1285"/>
              </a:lnSpc>
            </a:pPr>
            <a:r>
              <a:rPr dirty="0" sz="1600" spc="-1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15240">
              <a:lnSpc>
                <a:spcPts val="1595"/>
              </a:lnSpc>
            </a:pPr>
            <a:r>
              <a:rPr dirty="0" sz="1600" spc="-1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60320" y="1647555"/>
            <a:ext cx="169545" cy="837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540">
              <a:lnSpc>
                <a:spcPct val="125400"/>
              </a:lnSpc>
              <a:spcBef>
                <a:spcPts val="95"/>
              </a:spcBef>
            </a:pPr>
            <a:r>
              <a:rPr dirty="0" sz="850" spc="15">
                <a:solidFill>
                  <a:srgbClr val="3B3B3B"/>
                </a:solidFill>
                <a:latin typeface="Arial"/>
                <a:cs typeface="Arial"/>
              </a:rPr>
              <a:t>T  </a:t>
            </a:r>
            <a:r>
              <a:rPr dirty="0" sz="850" spc="25">
                <a:solidFill>
                  <a:srgbClr val="3B3B3B"/>
                </a:solidFill>
                <a:latin typeface="Arial"/>
                <a:cs typeface="Arial"/>
              </a:rPr>
              <a:t>T  </a:t>
            </a:r>
            <a:r>
              <a:rPr dirty="0" sz="850" spc="-60">
                <a:solidFill>
                  <a:srgbClr val="3B3B3B"/>
                </a:solidFill>
                <a:latin typeface="Arial"/>
                <a:cs typeface="Arial"/>
              </a:rPr>
              <a:t>PO  </a:t>
            </a:r>
            <a:r>
              <a:rPr dirty="0" sz="850" spc="-55">
                <a:solidFill>
                  <a:srgbClr val="3B3B3B"/>
                </a:solidFill>
                <a:latin typeface="Arial"/>
                <a:cs typeface="Arial"/>
              </a:rPr>
              <a:t>PO  PO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1253" y="1504251"/>
            <a:ext cx="2178685" cy="983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850" spc="5">
                <a:solidFill>
                  <a:srgbClr val="1D1D1D"/>
                </a:solidFill>
                <a:latin typeface="Arial"/>
                <a:cs typeface="Arial"/>
              </a:rPr>
              <a:t>Herkansing 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type </a:t>
            </a: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vorm </a:t>
            </a:r>
            <a:r>
              <a:rPr dirty="0" sz="850" spc="5">
                <a:solidFill>
                  <a:srgbClr val="1D1D1D"/>
                </a:solidFill>
                <a:latin typeface="Arial"/>
                <a:cs typeface="Arial"/>
              </a:rPr>
              <a:t>weging</a:t>
            </a:r>
            <a:r>
              <a:rPr dirty="0" sz="850" spc="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moment</a:t>
            </a:r>
            <a:endParaRPr sz="850">
              <a:latin typeface="Arial"/>
              <a:cs typeface="Arial"/>
            </a:endParaRPr>
          </a:p>
          <a:p>
            <a:pPr marL="972819">
              <a:lnSpc>
                <a:spcPts val="1185"/>
              </a:lnSpc>
              <a:spcBef>
                <a:spcPts val="130"/>
              </a:spcBef>
              <a:tabLst>
                <a:tab pos="1631314" algn="l"/>
              </a:tabLst>
            </a:pPr>
            <a:r>
              <a:rPr dirty="0" sz="1000" spc="45">
                <a:solidFill>
                  <a:srgbClr val="3B3B3B"/>
                </a:solidFill>
                <a:latin typeface="Arial"/>
                <a:cs typeface="Arial"/>
              </a:rPr>
              <a:t>s	</a:t>
            </a:r>
            <a:r>
              <a:rPr dirty="0" sz="850">
                <a:solidFill>
                  <a:srgbClr val="1D1D1D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  <a:p>
            <a:pPr marL="972185">
              <a:lnSpc>
                <a:spcPts val="1305"/>
              </a:lnSpc>
              <a:tabLst>
                <a:tab pos="1631950" algn="l"/>
              </a:tabLst>
            </a:pPr>
            <a:r>
              <a:rPr dirty="0" sz="1100" spc="-5">
                <a:solidFill>
                  <a:srgbClr val="3B3B3B"/>
                </a:solidFill>
                <a:latin typeface="Arial"/>
                <a:cs typeface="Arial"/>
              </a:rPr>
              <a:t>s	</a:t>
            </a:r>
            <a:r>
              <a:rPr dirty="0" sz="800" spc="30">
                <a:solidFill>
                  <a:srgbClr val="1D1D1D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  <a:p>
            <a:pPr algn="r" marR="489584">
              <a:lnSpc>
                <a:spcPct val="100000"/>
              </a:lnSpc>
              <a:spcBef>
                <a:spcPts val="180"/>
              </a:spcBef>
            </a:pPr>
            <a:r>
              <a:rPr dirty="0" sz="850" spc="-60">
                <a:solidFill>
                  <a:srgbClr val="1D1D1D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algn="r" marR="488315">
              <a:lnSpc>
                <a:spcPct val="100000"/>
              </a:lnSpc>
              <a:spcBef>
                <a:spcPts val="300"/>
              </a:spcBef>
            </a:pPr>
            <a:r>
              <a:rPr dirty="0" sz="850" spc="-50">
                <a:solidFill>
                  <a:srgbClr val="1D1D1D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algn="r" marR="476884">
              <a:lnSpc>
                <a:spcPct val="100000"/>
              </a:lnSpc>
              <a:spcBef>
                <a:spcPts val="254"/>
              </a:spcBef>
            </a:pP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63821" y="2310237"/>
            <a:ext cx="29209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50" spc="-55">
                <a:solidFill>
                  <a:srgbClr val="3B3B3B"/>
                </a:solidFill>
                <a:latin typeface="Times New Roman"/>
                <a:cs typeface="Times New Roman"/>
              </a:rPr>
              <a:t>'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60664" y="1482775"/>
            <a:ext cx="669290" cy="100203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duur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ts val="985"/>
              </a:lnSpc>
              <a:spcBef>
                <a:spcPts val="254"/>
              </a:spcBef>
            </a:pPr>
            <a:r>
              <a:rPr dirty="0" sz="850" spc="35">
                <a:solidFill>
                  <a:srgbClr val="3B3B3B"/>
                </a:solidFill>
                <a:latin typeface="Arial"/>
                <a:cs typeface="Arial"/>
              </a:rPr>
              <a:t>60</a:t>
            </a:r>
            <a:r>
              <a:rPr dirty="0" sz="850" spc="2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3B3B3B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ts val="1405"/>
              </a:lnSpc>
            </a:pPr>
            <a:r>
              <a:rPr dirty="0" sz="850" spc="30">
                <a:solidFill>
                  <a:srgbClr val="3B3B3B"/>
                </a:solidFill>
                <a:latin typeface="Arial"/>
                <a:cs typeface="Arial"/>
              </a:rPr>
              <a:t>60 minuten</a:t>
            </a:r>
            <a:r>
              <a:rPr dirty="0" sz="850" spc="-5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200" spc="-30">
                <a:solidFill>
                  <a:srgbClr val="797979"/>
                </a:solidFill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850" spc="35">
                <a:solidFill>
                  <a:srgbClr val="3B3B3B"/>
                </a:solidFill>
                <a:latin typeface="Arial"/>
                <a:cs typeface="Arial"/>
              </a:rPr>
              <a:t>60</a:t>
            </a:r>
            <a:r>
              <a:rPr dirty="0" sz="850" spc="2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3B3B3B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3970" marR="5080" indent="-1905">
              <a:lnSpc>
                <a:spcPts val="1300"/>
              </a:lnSpc>
              <a:spcBef>
                <a:spcPts val="60"/>
              </a:spcBef>
            </a:pPr>
            <a:r>
              <a:rPr dirty="0" sz="850" spc="-50">
                <a:solidFill>
                  <a:srgbClr val="3B3B3B"/>
                </a:solidFill>
                <a:latin typeface="Arial"/>
                <a:cs typeface="Arial"/>
              </a:rPr>
              <a:t>60 </a:t>
            </a:r>
            <a:r>
              <a:rPr dirty="0" sz="850" spc="-45">
                <a:solidFill>
                  <a:srgbClr val="3B3B3B"/>
                </a:solidFill>
                <a:latin typeface="Arial"/>
                <a:cs typeface="Arial"/>
              </a:rPr>
              <a:t>minuten </a:t>
            </a:r>
            <a:r>
              <a:rPr dirty="0" sz="850" spc="10">
                <a:solidFill>
                  <a:srgbClr val="6B6B6B"/>
                </a:solidFill>
                <a:latin typeface="Arial"/>
                <a:cs typeface="Arial"/>
              </a:rPr>
              <a:t>; </a:t>
            </a:r>
            <a:r>
              <a:rPr dirty="0" sz="850" spc="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120</a:t>
            </a: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3145" y="2661665"/>
            <a:ext cx="1139190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88300"/>
              </a:lnSpc>
              <a:spcBef>
                <a:spcPts val="880"/>
              </a:spcBef>
            </a:pPr>
            <a:r>
              <a:rPr dirty="0" sz="850" spc="-30">
                <a:solidFill>
                  <a:srgbClr val="1D1D1D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50" spc="-25">
                <a:solidFill>
                  <a:srgbClr val="1D1D1D"/>
                </a:solidFill>
                <a:latin typeface="Arial"/>
                <a:cs typeface="Arial"/>
              </a:rPr>
              <a:t>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38958" y="2906292"/>
            <a:ext cx="625475" cy="26860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 marR="5080">
              <a:lnSpc>
                <a:spcPts val="890"/>
              </a:lnSpc>
              <a:spcBef>
                <a:spcPts val="235"/>
              </a:spcBef>
            </a:pPr>
            <a:r>
              <a:rPr dirty="0" sz="850" spc="-25">
                <a:solidFill>
                  <a:srgbClr val="1D1D1D"/>
                </a:solidFill>
                <a:latin typeface="Arial"/>
                <a:cs typeface="Arial"/>
              </a:rPr>
              <a:t>S=Schriftelijk  </a:t>
            </a:r>
            <a:r>
              <a:rPr dirty="0" sz="850" spc="-40">
                <a:solidFill>
                  <a:srgbClr val="1D1D1D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878825"/>
            <a:ext cx="0" cy="2759075"/>
          </a:xfrm>
          <a:custGeom>
            <a:avLst/>
            <a:gdLst/>
            <a:ahLst/>
            <a:cxnLst/>
            <a:rect l="l" t="t" r="r" b="b"/>
            <a:pathLst>
              <a:path w="0" h="2759075">
                <a:moveTo>
                  <a:pt x="0" y="2758535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60638" y="368423"/>
          <a:ext cx="6976745" cy="1744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7055"/>
                <a:gridCol w="958215"/>
                <a:gridCol w="1962785"/>
                <a:gridCol w="375920"/>
                <a:gridCol w="1074419"/>
                <a:gridCol w="767715"/>
              </a:tblGrid>
              <a:tr h="552442">
                <a:tc>
                  <a:txBody>
                    <a:bodyPr/>
                    <a:lstStyle/>
                    <a:p>
                      <a:pPr marL="6350">
                        <a:lnSpc>
                          <a:spcPts val="1330"/>
                        </a:lnSpc>
                      </a:pPr>
                      <a:r>
                        <a:rPr dirty="0" sz="1200" spc="9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Studie:CK4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950" spc="7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Inleiding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61694">
                        <a:lnSpc>
                          <a:spcPts val="1330"/>
                        </a:lnSpc>
                      </a:pPr>
                      <a:r>
                        <a:rPr dirty="0" sz="1200" spc="-8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Vak:</a:t>
                      </a:r>
                      <a:r>
                        <a:rPr dirty="0" sz="1200" spc="-85" b="1">
                          <a:solidFill>
                            <a:srgbClr val="C8C8C8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-8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1200" spc="-28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1200" spc="-3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200" spc="-26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szor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30"/>
                        </a:lnSpc>
                      </a:pPr>
                      <a:r>
                        <a:rPr dirty="0" sz="120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768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50" spc="4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Schoolexamens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96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2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50" spc="5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96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0697">
                <a:tc>
                  <a:txBody>
                    <a:bodyPr/>
                    <a:lstStyle/>
                    <a:p>
                      <a:pPr marL="15240">
                        <a:lnSpc>
                          <a:spcPts val="1155"/>
                        </a:lnSpc>
                        <a:tabLst>
                          <a:tab pos="462915" algn="l"/>
                        </a:tabLst>
                      </a:pPr>
                      <a:r>
                        <a:rPr dirty="0" sz="1000" spc="-30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SE	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3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r>
                        <a:rPr dirty="0" sz="850" spc="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0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113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57834" algn="l"/>
                        </a:tabLst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	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1: Blok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1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84785">
                        <a:lnSpc>
                          <a:spcPts val="1235"/>
                        </a:lnSpc>
                      </a:pPr>
                      <a:r>
                        <a:rPr dirty="0" sz="1050" spc="3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50" spc="27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267" sz="1275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baseline="3267" sz="1275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55"/>
                        </a:lnSpc>
                      </a:pPr>
                      <a:r>
                        <a:rPr dirty="0" sz="11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-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40063">
                <a:tc>
                  <a:txBody>
                    <a:bodyPr/>
                    <a:lstStyle/>
                    <a:p>
                      <a:pPr marL="19050">
                        <a:lnSpc>
                          <a:spcPts val="930"/>
                        </a:lnSpc>
                        <a:spcBef>
                          <a:spcPts val="70"/>
                        </a:spcBef>
                        <a:tabLst>
                          <a:tab pos="457834" algn="l"/>
                        </a:tabLst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	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2: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9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930"/>
                        </a:lnSpc>
                        <a:spcBef>
                          <a:spcPts val="7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191770">
                        <a:lnSpc>
                          <a:spcPts val="1005"/>
                        </a:lnSpc>
                      </a:pPr>
                      <a:r>
                        <a:rPr dirty="0" baseline="-10101" sz="2475" spc="3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0101" sz="2475" spc="37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005"/>
                        </a:lnSpc>
                      </a:pPr>
                      <a:r>
                        <a:rPr dirty="0" sz="11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ts val="955"/>
                        </a:lnSpc>
                        <a:spcBef>
                          <a:spcPts val="4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ts val="1000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22952">
                <a:tc gridSpan="6">
                  <a:txBody>
                    <a:bodyPr/>
                    <a:lstStyle/>
                    <a:p>
                      <a:pPr marL="19050">
                        <a:lnSpc>
                          <a:spcPts val="1425"/>
                        </a:lnSpc>
                        <a:tabLst>
                          <a:tab pos="461009" algn="l"/>
                          <a:tab pos="4258310" algn="l"/>
                          <a:tab pos="5476875" algn="l"/>
                          <a:tab pos="6403340" algn="l"/>
                        </a:tabLst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	Praktijktoets 1: 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Hulpbehoefte  cliënt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signaleren</a:t>
                      </a:r>
                      <a:r>
                        <a:rPr dirty="0" sz="850" spc="-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rapporteren	</a:t>
                      </a:r>
                      <a:r>
                        <a:rPr dirty="0" baseline="-10101" sz="2475" spc="3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0101" sz="2475" spc="6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	</a:t>
                      </a:r>
                      <a:r>
                        <a:rPr dirty="0" baseline="3267" sz="1275" spc="-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	</a:t>
                      </a:r>
                      <a:r>
                        <a:rPr dirty="0" baseline="3267" sz="1275" spc="52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baseline="3267" sz="1275" spc="-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267" sz="1275" spc="37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baseline="3267" sz="1275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767268" y="10178755"/>
            <a:ext cx="183515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35"/>
              </a:lnSpc>
            </a:pPr>
            <a:r>
              <a:rPr dirty="0" sz="1100" spc="-45">
                <a:solidFill>
                  <a:srgbClr val="1C1C1C"/>
                </a:solidFill>
                <a:latin typeface="Courier New"/>
                <a:cs typeface="Courier New"/>
              </a:rPr>
              <a:t>28</a:t>
            </a:r>
            <a:endParaRPr sz="110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0868" y="2087022"/>
          <a:ext cx="7107555" cy="335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005"/>
                <a:gridCol w="3274060"/>
                <a:gridCol w="1440814"/>
                <a:gridCol w="915670"/>
                <a:gridCol w="1053465"/>
              </a:tblGrid>
              <a:tr h="145810">
                <a:tc>
                  <a:txBody>
                    <a:bodyPr/>
                    <a:lstStyle/>
                    <a:p>
                      <a:pPr marL="99060">
                        <a:lnSpc>
                          <a:spcPts val="101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990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2: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EHBO-technieken</a:t>
                      </a: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toepassen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12115">
                        <a:lnSpc>
                          <a:spcPts val="1050"/>
                        </a:lnSpc>
                      </a:pPr>
                      <a:r>
                        <a:rPr dirty="0" baseline="-11784" sz="2475" spc="3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1784" sz="2475" spc="487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95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734">
                        <a:lnSpc>
                          <a:spcPts val="965"/>
                        </a:lnSpc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3180">
                        <a:lnSpc>
                          <a:spcPts val="940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-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7834">
                <a:tc>
                  <a:txBody>
                    <a:bodyPr/>
                    <a:lstStyle/>
                    <a:p>
                      <a:pPr marL="92075">
                        <a:lnSpc>
                          <a:spcPts val="1170"/>
                        </a:lnSpc>
                      </a:pPr>
                      <a:r>
                        <a:rPr dirty="0" sz="1000" spc="-60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SOS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50" spc="-9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14020">
                        <a:lnSpc>
                          <a:spcPts val="1200"/>
                        </a:lnSpc>
                        <a:tabLst>
                          <a:tab pos="230504" algn="l"/>
                        </a:tabLst>
                      </a:pPr>
                      <a:r>
                        <a:rPr dirty="0" sz="10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3267" sz="1275" spc="-7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baseline="3267" sz="1275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22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9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45731" y="118004"/>
            <a:ext cx="3746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 spc="-300">
                <a:solidFill>
                  <a:srgbClr val="C8C8C8"/>
                </a:solidFill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502" y="80624"/>
            <a:ext cx="378841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33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881" y="2564017"/>
            <a:ext cx="1137285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>
              <a:lnSpc>
                <a:spcPct val="93900"/>
              </a:lnSpc>
              <a:spcBef>
                <a:spcPts val="894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1016" y="2815001"/>
            <a:ext cx="633730" cy="2609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-635">
              <a:lnSpc>
                <a:spcPts val="890"/>
              </a:lnSpc>
              <a:spcBef>
                <a:spcPts val="185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4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87" y="12205"/>
            <a:ext cx="0" cy="3393440"/>
          </a:xfrm>
          <a:custGeom>
            <a:avLst/>
            <a:gdLst/>
            <a:ahLst/>
            <a:cxnLst/>
            <a:rect l="l" t="t" r="r" b="b"/>
            <a:pathLst>
              <a:path w="0" h="3393440">
                <a:moveTo>
                  <a:pt x="0" y="3393243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291" y="1681364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35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5291" y="2508314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0303" y="130282"/>
            <a:ext cx="5282565" cy="82550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430"/>
              </a:spcBef>
              <a:tabLst>
                <a:tab pos="4195445" algn="l"/>
                <a:tab pos="5269230" algn="l"/>
              </a:tabLst>
            </a:pPr>
            <a:r>
              <a:rPr dirty="0" sz="1450" spc="-295" i="1">
                <a:solidFill>
                  <a:srgbClr val="CCCCCC"/>
                </a:solidFill>
                <a:latin typeface="Arial"/>
                <a:cs typeface="Arial"/>
              </a:rPr>
              <a:t>(        </a:t>
            </a:r>
            <a:r>
              <a:rPr dirty="0" sz="1450" spc="100" b="1">
                <a:solidFill>
                  <a:srgbClr val="1F1F1F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F1F1F"/>
                </a:solidFill>
                <a:latin typeface="Arial"/>
                <a:cs typeface="Arial"/>
              </a:rPr>
              <a:t>van </a:t>
            </a:r>
            <a:r>
              <a:rPr dirty="0" sz="1450" spc="145" b="1">
                <a:solidFill>
                  <a:srgbClr val="1F1F1F"/>
                </a:solidFill>
                <a:latin typeface="Arial"/>
                <a:cs typeface="Arial"/>
              </a:rPr>
              <a:t>to tsing </a:t>
            </a:r>
            <a:r>
              <a:rPr dirty="0" sz="1450" spc="175" b="1">
                <a:solidFill>
                  <a:srgbClr val="1F1F1F"/>
                </a:solidFill>
                <a:latin typeface="Arial"/>
                <a:cs typeface="Arial"/>
              </a:rPr>
              <a:t>en</a:t>
            </a:r>
            <a:r>
              <a:rPr dirty="0" sz="1450" spc="60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50" spc="80" b="1">
                <a:solidFill>
                  <a:srgbClr val="1F1F1F"/>
                </a:solidFill>
                <a:latin typeface="Arial"/>
                <a:cs typeface="Arial"/>
              </a:rPr>
              <a:t>afsluiting	</a:t>
            </a:r>
            <a:r>
              <a:rPr dirty="0" u="heavy" sz="1450" spc="80" b="1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450" spc="80" b="1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Arial"/>
                <a:cs typeface="Arial"/>
              </a:rPr>
              <a:t>	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1510030" algn="l"/>
                <a:tab pos="1925320" algn="l"/>
                <a:tab pos="2828925" algn="l"/>
                <a:tab pos="3794125" algn="l"/>
              </a:tabLst>
            </a:pPr>
            <a:r>
              <a:rPr dirty="0" sz="1250" spc="-290">
                <a:solidFill>
                  <a:srgbClr val="CCCCCC"/>
                </a:solidFill>
                <a:latin typeface="Arial"/>
                <a:cs typeface="Arial"/>
              </a:rPr>
              <a:t>[                </a:t>
            </a:r>
            <a:r>
              <a:rPr dirty="0" sz="1250" spc="-285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dirty="0" sz="1250" spc="75" b="1">
                <a:solidFill>
                  <a:srgbClr val="1F1F1F"/>
                </a:solidFill>
                <a:latin typeface="Arial"/>
                <a:cs typeface="Arial"/>
              </a:rPr>
              <a:t>Studie:</a:t>
            </a:r>
            <a:r>
              <a:rPr dirty="0" sz="1250" spc="-22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250" spc="10" b="1">
                <a:solidFill>
                  <a:srgbClr val="1F1F1F"/>
                </a:solidFill>
                <a:latin typeface="Arial"/>
                <a:cs typeface="Arial"/>
              </a:rPr>
              <a:t>CK4	</a:t>
            </a:r>
            <a:r>
              <a:rPr dirty="0" sz="1250" spc="-320">
                <a:solidFill>
                  <a:srgbClr val="CCCCCC"/>
                </a:solidFill>
                <a:latin typeface="Arial"/>
                <a:cs typeface="Arial"/>
              </a:rPr>
              <a:t>_	_	_	</a:t>
            </a:r>
            <a:r>
              <a:rPr dirty="0" sz="1250" spc="70" b="1">
                <a:solidFill>
                  <a:srgbClr val="1F1F1F"/>
                </a:solidFill>
                <a:latin typeface="Arial"/>
                <a:cs typeface="Arial"/>
              </a:rPr>
              <a:t>Vak:</a:t>
            </a:r>
            <a:r>
              <a:rPr dirty="0" sz="1250" spc="-14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250" spc="85" b="1">
                <a:solidFill>
                  <a:srgbClr val="1F1F1F"/>
                </a:solidFill>
                <a:latin typeface="Arial"/>
                <a:cs typeface="Arial"/>
              </a:rPr>
              <a:t>haarverzorg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Arial"/>
              <a:cs typeface="Arial"/>
            </a:endParaRPr>
          </a:p>
          <a:p>
            <a:pPr marL="137795">
              <a:lnSpc>
                <a:spcPct val="100000"/>
              </a:lnSpc>
            </a:pPr>
            <a:r>
              <a:rPr dirty="0" sz="950" spc="70" b="1">
                <a:solidFill>
                  <a:srgbClr val="1F1F1F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23219" y="10201546"/>
            <a:ext cx="263525" cy="25400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72390">
              <a:lnSpc>
                <a:spcPct val="100000"/>
              </a:lnSpc>
              <a:spcBef>
                <a:spcPts val="530"/>
              </a:spcBef>
            </a:pPr>
            <a:r>
              <a:rPr dirty="0" sz="1050" spc="-40">
                <a:solidFill>
                  <a:srgbClr val="1F1F1F"/>
                </a:solidFill>
                <a:latin typeface="Courier New"/>
                <a:cs typeface="Courier New"/>
              </a:rPr>
              <a:t>29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09007" y="0"/>
            <a:ext cx="169545" cy="8115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150" spc="-10">
                <a:solidFill>
                  <a:srgbClr val="CCCCCC"/>
                </a:solidFill>
                <a:latin typeface="Arial"/>
                <a:cs typeface="Arial"/>
              </a:rPr>
              <a:t>l</a:t>
            </a:r>
            <a:endParaRPr sz="51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3843" y="1062691"/>
            <a:ext cx="101790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F1F1F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414" y="1300944"/>
            <a:ext cx="1131570" cy="36957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950" spc="45" b="1">
                <a:solidFill>
                  <a:srgbClr val="1F1F1F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  <a:p>
            <a:pPr marL="34290">
              <a:lnSpc>
                <a:spcPct val="100000"/>
              </a:lnSpc>
              <a:spcBef>
                <a:spcPts val="260"/>
              </a:spcBef>
              <a:tabLst>
                <a:tab pos="475615" algn="l"/>
              </a:tabLst>
            </a:pPr>
            <a:r>
              <a:rPr dirty="0" sz="850" spc="-40">
                <a:solidFill>
                  <a:srgbClr val="1F1F1F"/>
                </a:solidFill>
                <a:latin typeface="Arial"/>
                <a:cs typeface="Arial"/>
              </a:rPr>
              <a:t>SE	</a:t>
            </a:r>
            <a:r>
              <a:rPr dirty="0" sz="850" spc="20">
                <a:solidFill>
                  <a:srgbClr val="1F1F1F"/>
                </a:solidFill>
                <a:latin typeface="Arial"/>
                <a:cs typeface="Arial"/>
              </a:rPr>
              <a:t>omschrijving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1417" y="1644506"/>
            <a:ext cx="232410" cy="837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3810">
              <a:lnSpc>
                <a:spcPct val="125400"/>
              </a:lnSpc>
              <a:spcBef>
                <a:spcPts val="95"/>
              </a:spcBef>
            </a:pPr>
            <a:r>
              <a:rPr dirty="0" sz="850" spc="25">
                <a:solidFill>
                  <a:srgbClr val="1F1F1F"/>
                </a:solidFill>
                <a:latin typeface="Times New Roman"/>
                <a:cs typeface="Times New Roman"/>
              </a:rPr>
              <a:t>SOl  </a:t>
            </a:r>
            <a:r>
              <a:rPr dirty="0" sz="850" spc="15">
                <a:solidFill>
                  <a:srgbClr val="1F1F1F"/>
                </a:solidFill>
                <a:latin typeface="Arial"/>
                <a:cs typeface="Arial"/>
              </a:rPr>
              <a:t>S02  </a:t>
            </a:r>
            <a:r>
              <a:rPr dirty="0" sz="850" spc="5">
                <a:solidFill>
                  <a:srgbClr val="1F1F1F"/>
                </a:solidFill>
                <a:latin typeface="Arial"/>
                <a:cs typeface="Arial"/>
              </a:rPr>
              <a:t>S03  </a:t>
            </a:r>
            <a:r>
              <a:rPr dirty="0" sz="850" spc="20">
                <a:solidFill>
                  <a:srgbClr val="1F1F1F"/>
                </a:solidFill>
                <a:latin typeface="Arial"/>
                <a:cs typeface="Arial"/>
              </a:rPr>
              <a:t>S04  </a:t>
            </a:r>
            <a:r>
              <a:rPr dirty="0" sz="850">
                <a:solidFill>
                  <a:srgbClr val="1F1F1F"/>
                </a:solidFill>
                <a:latin typeface="Times New Roman"/>
                <a:cs typeface="Times New Roman"/>
              </a:rPr>
              <a:t>SOS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0470" y="1644506"/>
            <a:ext cx="3312160" cy="83756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50"/>
              </a:spcBef>
            </a:pPr>
            <a:r>
              <a:rPr dirty="0" sz="850" spc="15">
                <a:solidFill>
                  <a:srgbClr val="1F1F1F"/>
                </a:solidFill>
                <a:latin typeface="Arial"/>
                <a:cs typeface="Arial"/>
              </a:rPr>
              <a:t>Theorietoets  1:  </a:t>
            </a:r>
            <a:r>
              <a:rPr dirty="0" sz="850" spc="10">
                <a:solidFill>
                  <a:srgbClr val="1F1F1F"/>
                </a:solidFill>
                <a:latin typeface="Arial"/>
                <a:cs typeface="Arial"/>
              </a:rPr>
              <a:t>Blok </a:t>
            </a:r>
            <a:r>
              <a:rPr dirty="0" sz="850" spc="15">
                <a:solidFill>
                  <a:srgbClr val="1F1F1F"/>
                </a:solidFill>
                <a:latin typeface="Arial"/>
                <a:cs typeface="Arial"/>
              </a:rPr>
              <a:t>1 </a:t>
            </a:r>
            <a:r>
              <a:rPr dirty="0" sz="850" spc="10">
                <a:solidFill>
                  <a:srgbClr val="1F1F1F"/>
                </a:solidFill>
                <a:latin typeface="Arial"/>
                <a:cs typeface="Arial"/>
              </a:rPr>
              <a:t>t/m</a:t>
            </a:r>
            <a:r>
              <a:rPr dirty="0" sz="850" spc="14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15">
                <a:solidFill>
                  <a:srgbClr val="1F1F1F"/>
                </a:solidFill>
                <a:latin typeface="Arial"/>
                <a:cs typeface="Arial"/>
              </a:rPr>
              <a:t>Theorietoets  </a:t>
            </a:r>
            <a:r>
              <a:rPr dirty="0" sz="850" spc="30">
                <a:solidFill>
                  <a:srgbClr val="1F1F1F"/>
                </a:solidFill>
                <a:latin typeface="Arial"/>
                <a:cs typeface="Arial"/>
              </a:rPr>
              <a:t>2</a:t>
            </a:r>
            <a:r>
              <a:rPr dirty="0" sz="850" spc="30">
                <a:solidFill>
                  <a:srgbClr val="383838"/>
                </a:solidFill>
                <a:latin typeface="Arial"/>
                <a:cs typeface="Arial"/>
              </a:rPr>
              <a:t>: </a:t>
            </a: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Blok </a:t>
            </a:r>
            <a:r>
              <a:rPr dirty="0" sz="850" spc="30">
                <a:solidFill>
                  <a:srgbClr val="1F1F1F"/>
                </a:solidFill>
                <a:latin typeface="Arial"/>
                <a:cs typeface="Arial"/>
              </a:rPr>
              <a:t>5 </a:t>
            </a:r>
            <a:r>
              <a:rPr dirty="0" sz="850" spc="20">
                <a:solidFill>
                  <a:srgbClr val="1F1F1F"/>
                </a:solidFill>
                <a:latin typeface="Arial"/>
                <a:cs typeface="Arial"/>
              </a:rPr>
              <a:t>t/m</a:t>
            </a:r>
            <a:r>
              <a:rPr dirty="0" sz="850" spc="19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F1F1F"/>
                </a:solidFill>
                <a:latin typeface="Arial"/>
                <a:cs typeface="Arial"/>
              </a:rPr>
              <a:t>8</a:t>
            </a:r>
            <a:endParaRPr sz="850">
              <a:latin typeface="Arial"/>
              <a:cs typeface="Arial"/>
            </a:endParaRPr>
          </a:p>
          <a:p>
            <a:pPr marL="15875" marR="5080">
              <a:lnSpc>
                <a:spcPts val="1300"/>
              </a:lnSpc>
              <a:spcBef>
                <a:spcPts val="65"/>
              </a:spcBef>
            </a:pP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Praktijktoets 1: </a:t>
            </a:r>
            <a:r>
              <a:rPr dirty="0" sz="850" spc="10">
                <a:solidFill>
                  <a:srgbClr val="1F1F1F"/>
                </a:solidFill>
                <a:latin typeface="Arial"/>
                <a:cs typeface="Arial"/>
              </a:rPr>
              <a:t>Haar </a:t>
            </a:r>
            <a:r>
              <a:rPr dirty="0" sz="850" spc="20">
                <a:solidFill>
                  <a:srgbClr val="1F1F1F"/>
                </a:solidFill>
                <a:latin typeface="Arial"/>
                <a:cs typeface="Arial"/>
              </a:rPr>
              <a:t>en </a:t>
            </a:r>
            <a:r>
              <a:rPr dirty="0" sz="850" spc="15">
                <a:solidFill>
                  <a:srgbClr val="1F1F1F"/>
                </a:solidFill>
                <a:latin typeface="Arial"/>
                <a:cs typeface="Arial"/>
              </a:rPr>
              <a:t>huidbehandeling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op basis </a:t>
            </a:r>
            <a:r>
              <a:rPr dirty="0" sz="850" spc="5">
                <a:solidFill>
                  <a:srgbClr val="1F1F1F"/>
                </a:solidFill>
                <a:latin typeface="Arial"/>
                <a:cs typeface="Arial"/>
              </a:rPr>
              <a:t>haardiagnose  </a:t>
            </a: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Praktijktoets 2: </a:t>
            </a:r>
            <a:r>
              <a:rPr dirty="0" sz="850" spc="40">
                <a:solidFill>
                  <a:srgbClr val="1F1F1F"/>
                </a:solidFill>
                <a:latin typeface="Arial"/>
                <a:cs typeface="Arial"/>
              </a:rPr>
              <a:t>9 </a:t>
            </a:r>
            <a:r>
              <a:rPr dirty="0" sz="850" spc="30">
                <a:solidFill>
                  <a:srgbClr val="1F1F1F"/>
                </a:solidFill>
                <a:latin typeface="Arial"/>
                <a:cs typeface="Arial"/>
              </a:rPr>
              <a:t>vakken</a:t>
            </a:r>
            <a:r>
              <a:rPr dirty="0" sz="850" spc="3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F1F1F"/>
                </a:solidFill>
                <a:latin typeface="Arial"/>
                <a:cs typeface="Arial"/>
              </a:rPr>
              <a:t>afdelen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160"/>
              </a:spcBef>
            </a:pPr>
            <a:r>
              <a:rPr dirty="0" sz="850" spc="5">
                <a:solidFill>
                  <a:srgbClr val="1F1F1F"/>
                </a:solidFill>
                <a:latin typeface="Arial"/>
                <a:cs typeface="Arial"/>
              </a:rPr>
              <a:t>Proeve </a:t>
            </a:r>
            <a:r>
              <a:rPr dirty="0" sz="850" spc="20">
                <a:solidFill>
                  <a:srgbClr val="1F1F1F"/>
                </a:solidFill>
                <a:latin typeface="Arial"/>
                <a:cs typeface="Arial"/>
              </a:rPr>
              <a:t>van</a:t>
            </a:r>
            <a:r>
              <a:rPr dirty="0" sz="850" spc="-9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1F1F1F"/>
                </a:solidFill>
                <a:latin typeface="Arial"/>
                <a:cs typeface="Arial"/>
              </a:rPr>
              <a:t>bekwaamheid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1253" y="1517869"/>
            <a:ext cx="89090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10">
                <a:solidFill>
                  <a:srgbClr val="1F1F1F"/>
                </a:solidFill>
                <a:latin typeface="Arial"/>
                <a:cs typeface="Arial"/>
              </a:rPr>
              <a:t>Herkansing</a:t>
            </a: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1F1F1F"/>
                </a:solidFill>
                <a:latin typeface="Arial"/>
                <a:cs typeface="Arial"/>
              </a:rPr>
              <a:t>type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70363" y="1488879"/>
            <a:ext cx="672465" cy="99314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duur</a:t>
            </a:r>
            <a:endParaRPr sz="8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25"/>
              </a:spcBef>
            </a:pPr>
            <a:r>
              <a:rPr dirty="0" sz="850" spc="20">
                <a:solidFill>
                  <a:srgbClr val="1F1F1F"/>
                </a:solidFill>
                <a:latin typeface="Arial"/>
                <a:cs typeface="Arial"/>
              </a:rPr>
              <a:t>60</a:t>
            </a:r>
            <a:r>
              <a:rPr dirty="0" sz="850" spc="-3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m</a:t>
            </a:r>
            <a:r>
              <a:rPr dirty="0" sz="850" spc="25">
                <a:solidFill>
                  <a:srgbClr val="383838"/>
                </a:solidFill>
                <a:latin typeface="Arial"/>
                <a:cs typeface="Arial"/>
              </a:rPr>
              <a:t>in</a:t>
            </a: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u</a:t>
            </a:r>
            <a:r>
              <a:rPr dirty="0" sz="850" spc="25">
                <a:solidFill>
                  <a:srgbClr val="383838"/>
                </a:solidFill>
                <a:latin typeface="Arial"/>
                <a:cs typeface="Arial"/>
              </a:rPr>
              <a:t>ten</a:t>
            </a:r>
            <a:endParaRPr sz="8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254"/>
              </a:spcBef>
            </a:pPr>
            <a:r>
              <a:rPr dirty="0" sz="850" spc="35">
                <a:solidFill>
                  <a:srgbClr val="1F1F1F"/>
                </a:solidFill>
                <a:latin typeface="Arial"/>
                <a:cs typeface="Arial"/>
              </a:rPr>
              <a:t>60</a:t>
            </a:r>
            <a:r>
              <a:rPr dirty="0" sz="850" spc="-6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1F1F1F"/>
                </a:solidFill>
                <a:latin typeface="Arial"/>
                <a:cs typeface="Arial"/>
              </a:rPr>
              <a:t>minut</a:t>
            </a:r>
            <a:r>
              <a:rPr dirty="0" sz="850" spc="35">
                <a:solidFill>
                  <a:srgbClr val="383838"/>
                </a:solidFill>
                <a:latin typeface="Arial"/>
                <a:cs typeface="Arial"/>
              </a:rPr>
              <a:t>e</a:t>
            </a:r>
            <a:r>
              <a:rPr dirty="0" sz="850" spc="35">
                <a:solidFill>
                  <a:srgbClr val="1F1F1F"/>
                </a:solidFill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54"/>
              </a:spcBef>
            </a:pPr>
            <a:r>
              <a:rPr dirty="0" sz="850" spc="30">
                <a:solidFill>
                  <a:srgbClr val="383838"/>
                </a:solidFill>
                <a:latin typeface="Arial"/>
                <a:cs typeface="Arial"/>
              </a:rPr>
              <a:t>100</a:t>
            </a:r>
            <a:r>
              <a:rPr dirty="0" sz="850" spc="-15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383838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75"/>
              </a:spcBef>
            </a:pPr>
            <a:r>
              <a:rPr dirty="0" sz="850" spc="-70">
                <a:solidFill>
                  <a:srgbClr val="383838"/>
                </a:solidFill>
                <a:latin typeface="Arial"/>
                <a:cs typeface="Arial"/>
              </a:rPr>
              <a:t>1 </a:t>
            </a:r>
            <a:r>
              <a:rPr dirty="0" sz="850" spc="30">
                <a:solidFill>
                  <a:srgbClr val="1F1F1F"/>
                </a:solidFill>
                <a:latin typeface="Arial"/>
                <a:cs typeface="Arial"/>
              </a:rPr>
              <a:t>00</a:t>
            </a:r>
            <a:r>
              <a:rPr dirty="0" sz="850" spc="-10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383838"/>
                </a:solidFill>
                <a:latin typeface="Arial"/>
                <a:cs typeface="Arial"/>
              </a:rPr>
              <a:t>m</a:t>
            </a: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inute</a:t>
            </a:r>
            <a:r>
              <a:rPr dirty="0" sz="850" spc="25">
                <a:solidFill>
                  <a:srgbClr val="383838"/>
                </a:solidFill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54"/>
              </a:spcBef>
            </a:pPr>
            <a:r>
              <a:rPr dirty="0" sz="850" spc="25">
                <a:solidFill>
                  <a:srgbClr val="383838"/>
                </a:solidFill>
                <a:latin typeface="Arial"/>
                <a:cs typeface="Arial"/>
              </a:rPr>
              <a:t>100</a:t>
            </a:r>
            <a:r>
              <a:rPr dirty="0" sz="850" spc="1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383838"/>
                </a:solidFill>
                <a:latin typeface="Arial"/>
                <a:cs typeface="Arial"/>
              </a:rPr>
              <a:t>m</a:t>
            </a:r>
            <a:r>
              <a:rPr dirty="0" sz="850" spc="20">
                <a:solidFill>
                  <a:srgbClr val="1F1F1F"/>
                </a:solidFill>
                <a:latin typeface="Arial"/>
                <a:cs typeface="Arial"/>
              </a:rPr>
              <a:t>i</a:t>
            </a:r>
            <a:r>
              <a:rPr dirty="0" sz="850" spc="20">
                <a:solidFill>
                  <a:srgbClr val="383838"/>
                </a:solidFill>
                <a:latin typeface="Arial"/>
                <a:cs typeface="Arial"/>
              </a:rPr>
              <a:t>nuten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33750" y="1775974"/>
            <a:ext cx="15494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solidFill>
                  <a:srgbClr val="1F1F1F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33750" y="1940754"/>
            <a:ext cx="15494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solidFill>
                  <a:srgbClr val="1F1F1F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33750" y="2105532"/>
            <a:ext cx="15113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40">
                <a:solidFill>
                  <a:srgbClr val="1F1F1F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36801" y="2267262"/>
            <a:ext cx="14732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75">
                <a:solidFill>
                  <a:srgbClr val="1F1F1F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98701" y="1517869"/>
            <a:ext cx="1843405" cy="97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10870">
              <a:lnSpc>
                <a:spcPts val="735"/>
              </a:lnSpc>
              <a:spcBef>
                <a:spcPts val="100"/>
              </a:spcBef>
            </a:pPr>
            <a:r>
              <a:rPr dirty="0" sz="850" spc="45">
                <a:solidFill>
                  <a:srgbClr val="1F1F1F"/>
                </a:solidFill>
                <a:latin typeface="Arial"/>
                <a:cs typeface="Arial"/>
              </a:rPr>
              <a:t>vorm </a:t>
            </a:r>
            <a:r>
              <a:rPr dirty="0" sz="850" spc="5">
                <a:solidFill>
                  <a:srgbClr val="1F1F1F"/>
                </a:solidFill>
                <a:latin typeface="Arial"/>
                <a:cs typeface="Arial"/>
              </a:rPr>
              <a:t>weging</a:t>
            </a:r>
            <a:r>
              <a:rPr dirty="0" sz="850" spc="12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1F1F1F"/>
                </a:solidFill>
                <a:latin typeface="Arial"/>
                <a:cs typeface="Arial"/>
              </a:rPr>
              <a:t>moment</a:t>
            </a:r>
            <a:endParaRPr sz="850">
              <a:latin typeface="Arial"/>
              <a:cs typeface="Arial"/>
            </a:endParaRPr>
          </a:p>
          <a:p>
            <a:pPr marL="50800">
              <a:lnSpc>
                <a:spcPts val="1580"/>
              </a:lnSpc>
              <a:tabLst>
                <a:tab pos="610235" algn="l"/>
                <a:tab pos="1264285" algn="l"/>
              </a:tabLst>
            </a:pPr>
            <a:r>
              <a:rPr dirty="0" baseline="-9803" sz="2550" spc="-60">
                <a:solidFill>
                  <a:srgbClr val="1F1F1F"/>
                </a:solidFill>
                <a:latin typeface="Arial"/>
                <a:cs typeface="Arial"/>
              </a:rPr>
              <a:t>□</a:t>
            </a:r>
            <a:r>
              <a:rPr dirty="0" baseline="-9803" sz="2550" spc="517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baseline="3267" sz="1275" spc="60">
                <a:solidFill>
                  <a:srgbClr val="646464"/>
                </a:solidFill>
                <a:latin typeface="Arial"/>
                <a:cs typeface="Arial"/>
              </a:rPr>
              <a:t>T	</a:t>
            </a:r>
            <a:r>
              <a:rPr dirty="0" sz="1300" spc="40">
                <a:solidFill>
                  <a:srgbClr val="383838"/>
                </a:solidFill>
                <a:latin typeface="Times New Roman"/>
                <a:cs typeface="Times New Roman"/>
              </a:rPr>
              <a:t>s	</a:t>
            </a:r>
            <a:r>
              <a:rPr dirty="0" sz="850">
                <a:solidFill>
                  <a:srgbClr val="383838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  <a:p>
            <a:pPr marL="279400">
              <a:lnSpc>
                <a:spcPts val="1390"/>
              </a:lnSpc>
              <a:tabLst>
                <a:tab pos="607060" algn="l"/>
                <a:tab pos="1264285" algn="l"/>
              </a:tabLst>
            </a:pPr>
            <a:r>
              <a:rPr dirty="0" baseline="3086" sz="1350" spc="60">
                <a:solidFill>
                  <a:srgbClr val="646464"/>
                </a:solidFill>
                <a:latin typeface="Times New Roman"/>
                <a:cs typeface="Times New Roman"/>
              </a:rPr>
              <a:t>T	</a:t>
            </a:r>
            <a:r>
              <a:rPr dirty="0" baseline="2136" sz="1950" spc="60">
                <a:solidFill>
                  <a:srgbClr val="1F1F1F"/>
                </a:solidFill>
                <a:latin typeface="Times New Roman"/>
                <a:cs typeface="Times New Roman"/>
              </a:rPr>
              <a:t>s	</a:t>
            </a:r>
            <a:r>
              <a:rPr dirty="0" sz="800" spc="35">
                <a:solidFill>
                  <a:srgbClr val="383838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  <a:spcBef>
                <a:spcPts val="140"/>
              </a:spcBef>
              <a:tabLst>
                <a:tab pos="1259840" algn="l"/>
              </a:tabLst>
            </a:pPr>
            <a:r>
              <a:rPr dirty="0" sz="850" spc="-55">
                <a:solidFill>
                  <a:srgbClr val="1F1F1F"/>
                </a:solidFill>
                <a:latin typeface="Arial"/>
                <a:cs typeface="Arial"/>
              </a:rPr>
              <a:t>PO	</a:t>
            </a:r>
            <a:r>
              <a:rPr dirty="0" sz="850" spc="-40">
                <a:solidFill>
                  <a:srgbClr val="383838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285750">
              <a:lnSpc>
                <a:spcPct val="100000"/>
              </a:lnSpc>
              <a:spcBef>
                <a:spcPts val="225"/>
              </a:spcBef>
              <a:tabLst>
                <a:tab pos="1259840" algn="l"/>
              </a:tabLst>
            </a:pPr>
            <a:r>
              <a:rPr dirty="0" sz="900" spc="-90" b="1">
                <a:solidFill>
                  <a:srgbClr val="1F1F1F"/>
                </a:solidFill>
                <a:latin typeface="Times New Roman"/>
                <a:cs typeface="Times New Roman"/>
              </a:rPr>
              <a:t>PO	</a:t>
            </a:r>
            <a:r>
              <a:rPr dirty="0" sz="850" spc="-70">
                <a:solidFill>
                  <a:srgbClr val="383838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283210">
              <a:lnSpc>
                <a:spcPct val="100000"/>
              </a:lnSpc>
              <a:spcBef>
                <a:spcPts val="245"/>
              </a:spcBef>
              <a:tabLst>
                <a:tab pos="1265555" algn="l"/>
              </a:tabLst>
            </a:pPr>
            <a:r>
              <a:rPr dirty="0" sz="850" spc="-65">
                <a:solidFill>
                  <a:srgbClr val="1F1F1F"/>
                </a:solidFill>
                <a:latin typeface="Arial"/>
                <a:cs typeface="Arial"/>
              </a:rPr>
              <a:t>PO	</a:t>
            </a:r>
            <a:r>
              <a:rPr dirty="0" sz="800" spc="-45">
                <a:solidFill>
                  <a:srgbClr val="383838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9251" y="2658614"/>
            <a:ext cx="1139190" cy="628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F1F1F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Arial"/>
              <a:cs typeface="Arial"/>
            </a:endParaRPr>
          </a:p>
          <a:p>
            <a:pPr marL="40005" marR="5080">
              <a:lnSpc>
                <a:spcPct val="88300"/>
              </a:lnSpc>
              <a:spcBef>
                <a:spcPts val="5"/>
              </a:spcBef>
            </a:pPr>
            <a:r>
              <a:rPr dirty="0" sz="850" spc="-30">
                <a:solidFill>
                  <a:srgbClr val="1F1F1F"/>
                </a:solidFill>
                <a:latin typeface="Arial"/>
                <a:cs typeface="Arial"/>
              </a:rPr>
              <a:t>PO=Praktischeopdracht  HD=Handelingsdeel  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42011" y="2906292"/>
            <a:ext cx="632460" cy="26860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 marR="5080">
              <a:lnSpc>
                <a:spcPts val="890"/>
              </a:lnSpc>
              <a:spcBef>
                <a:spcPts val="235"/>
              </a:spcBef>
            </a:pPr>
            <a:r>
              <a:rPr dirty="0" sz="850" spc="-20">
                <a:solidFill>
                  <a:srgbClr val="1F1F1F"/>
                </a:solidFill>
                <a:latin typeface="Arial"/>
                <a:cs typeface="Arial"/>
              </a:rPr>
              <a:t>S=Schriftelijk  </a:t>
            </a:r>
            <a:r>
              <a:rPr dirty="0" sz="850" spc="-35">
                <a:solidFill>
                  <a:srgbClr val="1F1F1F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1061914"/>
            <a:ext cx="0" cy="3320415"/>
          </a:xfrm>
          <a:custGeom>
            <a:avLst/>
            <a:gdLst/>
            <a:ahLst/>
            <a:cxnLst/>
            <a:rect l="l" t="t" r="r" b="b"/>
            <a:pathLst>
              <a:path w="0" h="3320415">
                <a:moveTo>
                  <a:pt x="0" y="3320007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582" y="12205"/>
            <a:ext cx="0" cy="781685"/>
          </a:xfrm>
          <a:custGeom>
            <a:avLst/>
            <a:gdLst/>
            <a:ahLst/>
            <a:cxnLst/>
            <a:rect l="l" t="t" r="r" b="b"/>
            <a:pathLst>
              <a:path w="0" h="781685">
                <a:moveTo>
                  <a:pt x="0" y="781178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39754" y="79338"/>
            <a:ext cx="1014094" cy="0"/>
          </a:xfrm>
          <a:custGeom>
            <a:avLst/>
            <a:gdLst/>
            <a:ahLst/>
            <a:cxnLst/>
            <a:rect l="l" t="t" r="r" b="b"/>
            <a:pathLst>
              <a:path w="1014095" h="0">
                <a:moveTo>
                  <a:pt x="0" y="0"/>
                </a:moveTo>
                <a:lnTo>
                  <a:pt x="1013568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3079" y="2447285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93079" y="1479430"/>
          <a:ext cx="7145020" cy="997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830"/>
                <a:gridCol w="1457959"/>
                <a:gridCol w="1746250"/>
                <a:gridCol w="912494"/>
                <a:gridCol w="309245"/>
                <a:gridCol w="361314"/>
                <a:gridCol w="1073150"/>
                <a:gridCol w="864235"/>
              </a:tblGrid>
              <a:tr h="140904">
                <a:tc>
                  <a:txBody>
                    <a:bodyPr/>
                    <a:lstStyle/>
                    <a:p>
                      <a:pPr marL="104775">
                        <a:lnSpc>
                          <a:spcPts val="885"/>
                        </a:lnSpc>
                      </a:pPr>
                      <a:r>
                        <a:rPr dirty="0" sz="80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885"/>
                        </a:lnSpc>
                      </a:pP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910"/>
                        </a:lnSpc>
                      </a:pPr>
                      <a:r>
                        <a:rPr dirty="0" sz="80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910"/>
                        </a:lnSpc>
                      </a:pPr>
                      <a:r>
                        <a:rPr dirty="0" sz="800" spc="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910"/>
                        </a:lnSpc>
                      </a:pPr>
                      <a:r>
                        <a:rPr dirty="0" sz="800" spc="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910"/>
                        </a:lnSpc>
                      </a:pP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 spc="254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910"/>
                        </a:lnSpc>
                      </a:pP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33539">
                <a:tc>
                  <a:txBody>
                    <a:bodyPr/>
                    <a:lstStyle/>
                    <a:p>
                      <a:pPr marL="105410">
                        <a:lnSpc>
                          <a:spcPts val="860"/>
                        </a:lnSpc>
                        <a:spcBef>
                          <a:spcPts val="90"/>
                        </a:spcBef>
                      </a:pPr>
                      <a:r>
                        <a:rPr dirty="0" sz="800" spc="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860"/>
                        </a:lnSpc>
                        <a:spcBef>
                          <a:spcPts val="90"/>
                        </a:spcBef>
                      </a:pPr>
                      <a:r>
                        <a:rPr dirty="0" sz="800" spc="6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Theorietoetsl: </a:t>
                      </a: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t/m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860"/>
                        </a:lnSpc>
                        <a:spcBef>
                          <a:spcPts val="90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950"/>
                        </a:lnSpc>
                      </a:pPr>
                      <a:r>
                        <a:rPr dirty="0" sz="16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84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950"/>
                        </a:lnSpc>
                      </a:pPr>
                      <a:r>
                        <a:rPr dirty="0" sz="125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ts val="89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815"/>
                        </a:lnSpc>
                        <a:spcBef>
                          <a:spcPts val="135"/>
                        </a:spcBef>
                      </a:pP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</a:tr>
              <a:tr h="199576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2544"/>
                </a:tc>
                <a:tc gridSpan="2"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2: Blok </a:t>
                      </a: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14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2544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470"/>
                        </a:lnSpc>
                      </a:pPr>
                      <a:r>
                        <a:rPr dirty="0" sz="16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2544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410"/>
                        </a:lnSpc>
                      </a:pPr>
                      <a:r>
                        <a:rPr dirty="0" sz="125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90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/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dirty="0" sz="800" spc="-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16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2544"/>
                </a:tc>
              </a:tr>
              <a:tr h="163254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 gridSpan="2"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Praktijktoets 1: </a:t>
                      </a: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Huiddiagnose</a:t>
                      </a:r>
                      <a:r>
                        <a:rPr dirty="0" sz="800" spc="1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85"/>
                        </a:lnSpc>
                      </a:pPr>
                      <a:r>
                        <a:rPr dirty="0" sz="16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-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ts val="1100"/>
                        </a:lnSpc>
                      </a:pPr>
                      <a:r>
                        <a:rPr dirty="0" sz="120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00" spc="1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</a:tr>
              <a:tr h="152802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 gridSpan="2"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Praktljktoets 2: </a:t>
                      </a:r>
                      <a:r>
                        <a:rPr dirty="0" sz="800" spc="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Oppervlaktereiniging </a:t>
                      </a:r>
                      <a:r>
                        <a:rPr dirty="0" sz="800" spc="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advies</a:t>
                      </a:r>
                      <a:r>
                        <a:rPr dirty="0" sz="800" spc="-8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geven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05"/>
                        </a:lnSpc>
                      </a:pPr>
                      <a:r>
                        <a:rPr dirty="0" sz="16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030"/>
                        </a:lnSpc>
                      </a:pPr>
                      <a:r>
                        <a:rPr dirty="0" sz="900" spc="-105" b="1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b="1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960"/>
                        </a:lnSpc>
                      </a:pPr>
                      <a:r>
                        <a:rPr dirty="0" sz="1200" spc="-8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1oö</a:t>
                      </a:r>
                      <a:r>
                        <a:rPr dirty="0" sz="1200" spc="-35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8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minüi:é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r" marR="28575">
                        <a:lnSpc>
                          <a:spcPts val="140"/>
                        </a:lnSpc>
                      </a:pPr>
                      <a:r>
                        <a:rPr dirty="0" sz="40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06976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 gridSpan="2"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530"/>
                        </a:lnSpc>
                      </a:pPr>
                      <a:r>
                        <a:rPr dirty="0" sz="16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1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8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80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00" spc="1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780"/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3723219" y="10201546"/>
            <a:ext cx="263525" cy="25400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72390">
              <a:lnSpc>
                <a:spcPct val="100000"/>
              </a:lnSpc>
              <a:spcBef>
                <a:spcPts val="530"/>
              </a:spcBef>
            </a:pPr>
            <a:r>
              <a:rPr dirty="0" sz="1050" spc="-40">
                <a:solidFill>
                  <a:srgbClr val="1F1F1F"/>
                </a:solidFill>
                <a:latin typeface="Courier New"/>
                <a:cs typeface="Courier New"/>
              </a:rPr>
              <a:t>30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8295" y="0"/>
            <a:ext cx="5187950" cy="90170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2200" spc="-325">
                <a:solidFill>
                  <a:srgbClr val="CACACA"/>
                </a:solidFill>
                <a:latin typeface="Arial"/>
                <a:cs typeface="Arial"/>
              </a:rPr>
              <a:t>r </a:t>
            </a:r>
            <a:r>
              <a:rPr dirty="0" u="heavy" sz="1500" spc="7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Programma</a:t>
            </a:r>
            <a:r>
              <a:rPr dirty="0" sz="1500" spc="70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500" spc="65" b="1">
                <a:solidFill>
                  <a:srgbClr val="1D1D1D"/>
                </a:solidFill>
                <a:latin typeface="Arial"/>
                <a:cs typeface="Arial"/>
              </a:rPr>
              <a:t>van toetsing </a:t>
            </a:r>
            <a:r>
              <a:rPr dirty="0" sz="1500" spc="75" b="1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1500" spc="45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500" spc="55" b="1">
                <a:solidFill>
                  <a:srgbClr val="1D1D1D"/>
                </a:solidFill>
                <a:latin typeface="Arial"/>
                <a:cs typeface="Arial"/>
              </a:rPr>
              <a:t>afsluiting</a:t>
            </a:r>
            <a:endParaRPr sz="15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140"/>
              </a:spcBef>
              <a:tabLst>
                <a:tab pos="3757929" algn="l"/>
              </a:tabLst>
            </a:pPr>
            <a:r>
              <a:rPr dirty="0" sz="1200" spc="-125">
                <a:solidFill>
                  <a:srgbClr val="CACACA"/>
                </a:solidFill>
                <a:latin typeface="Arial"/>
                <a:cs typeface="Arial"/>
              </a:rPr>
              <a:t>\ </a:t>
            </a:r>
            <a:r>
              <a:rPr dirty="0" sz="1200" spc="-110">
                <a:solidFill>
                  <a:srgbClr val="CACACA"/>
                </a:solidFill>
                <a:latin typeface="Arial"/>
                <a:cs typeface="Arial"/>
              </a:rPr>
              <a:t> </a:t>
            </a:r>
            <a:r>
              <a:rPr dirty="0" sz="1200" spc="90" b="1">
                <a:solidFill>
                  <a:srgbClr val="1D1D1D"/>
                </a:solidFill>
                <a:latin typeface="Arial"/>
                <a:cs typeface="Arial"/>
              </a:rPr>
              <a:t>Studie:CK4	</a:t>
            </a:r>
            <a:r>
              <a:rPr dirty="0" sz="1200" spc="105" b="1">
                <a:solidFill>
                  <a:srgbClr val="1D1D1D"/>
                </a:solidFill>
                <a:latin typeface="Arial"/>
                <a:cs typeface="Arial"/>
              </a:rPr>
              <a:t>Vak:</a:t>
            </a:r>
            <a:r>
              <a:rPr dirty="0" sz="1200" spc="-16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u="heavy" sz="1200" spc="95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huidverzorg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"/>
              <a:cs typeface="Arial"/>
            </a:endParaRPr>
          </a:p>
          <a:p>
            <a:pPr marL="107950">
              <a:lnSpc>
                <a:spcPct val="100000"/>
              </a:lnSpc>
            </a:pPr>
            <a:r>
              <a:rPr dirty="0" sz="950" spc="65" b="1">
                <a:solidFill>
                  <a:srgbClr val="1D1D1D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29652" y="0"/>
            <a:ext cx="87630" cy="376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300" spc="-155">
                <a:solidFill>
                  <a:srgbClr val="CACACA"/>
                </a:solidFill>
                <a:latin typeface="Times New Roman"/>
                <a:cs typeface="Times New Roman"/>
              </a:rPr>
              <a:t>l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202" y="998610"/>
            <a:ext cx="101028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D1D1D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D1D1D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0092" y="2594533"/>
            <a:ext cx="1129665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3175">
              <a:lnSpc>
                <a:spcPct val="93900"/>
              </a:lnSpc>
              <a:spcBef>
                <a:spcPts val="894"/>
              </a:spcBef>
            </a:pP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PO=Praktischeopdracht  </a:t>
            </a: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27122" y="2845517"/>
            <a:ext cx="633730" cy="26670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 marR="5080" indent="-635">
              <a:lnSpc>
                <a:spcPts val="940"/>
              </a:lnSpc>
              <a:spcBef>
                <a:spcPts val="145"/>
              </a:spcBef>
            </a:pPr>
            <a:r>
              <a:rPr dirty="0" sz="800">
                <a:solidFill>
                  <a:srgbClr val="1D1D1D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D1D1D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14787" y="97647"/>
            <a:ext cx="67164" cy="5004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-1526" y="85441"/>
            <a:ext cx="13970" cy="5468620"/>
            <a:chOff x="-1526" y="85441"/>
            <a:chExt cx="13970" cy="5468620"/>
          </a:xfrm>
        </p:grpSpPr>
        <p:sp>
          <p:nvSpPr>
            <p:cNvPr id="4" name="object 4"/>
            <p:cNvSpPr/>
            <p:nvPr/>
          </p:nvSpPr>
          <p:spPr>
            <a:xfrm>
              <a:off x="1526" y="4674863"/>
              <a:ext cx="0" cy="878840"/>
            </a:xfrm>
            <a:custGeom>
              <a:avLst/>
              <a:gdLst/>
              <a:ahLst/>
              <a:cxnLst/>
              <a:rect l="l" t="t" r="r" b="b"/>
              <a:pathLst>
                <a:path w="0" h="878839">
                  <a:moveTo>
                    <a:pt x="0" y="878825"/>
                  </a:moveTo>
                  <a:lnTo>
                    <a:pt x="0" y="0"/>
                  </a:lnTo>
                </a:path>
              </a:pathLst>
            </a:custGeom>
            <a:ln w="61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105" y="85441"/>
              <a:ext cx="0" cy="4577715"/>
            </a:xfrm>
            <a:custGeom>
              <a:avLst/>
              <a:gdLst/>
              <a:ahLst/>
              <a:cxnLst/>
              <a:rect l="l" t="t" r="r" b="b"/>
              <a:pathLst>
                <a:path w="0" h="4577715">
                  <a:moveTo>
                    <a:pt x="0" y="4577216"/>
                  </a:moveTo>
                  <a:lnTo>
                    <a:pt x="0" y="0"/>
                  </a:lnTo>
                </a:path>
              </a:pathLst>
            </a:custGeom>
            <a:ln w="122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280868" y="2474748"/>
            <a:ext cx="7095490" cy="0"/>
          </a:xfrm>
          <a:custGeom>
            <a:avLst/>
            <a:gdLst/>
            <a:ahLst/>
            <a:cxnLst/>
            <a:rect l="l" t="t" r="r" b="b"/>
            <a:pathLst>
              <a:path w="7095490" h="0">
                <a:moveTo>
                  <a:pt x="0" y="0"/>
                </a:moveTo>
                <a:lnTo>
                  <a:pt x="7094977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45500" y="65875"/>
            <a:ext cx="3884929" cy="323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50" spc="85">
                <a:solidFill>
                  <a:srgbClr val="CDCDCD"/>
                </a:solidFill>
                <a:latin typeface="Times New Roman"/>
                <a:cs typeface="Times New Roman"/>
              </a:rPr>
              <a:t>1</a:t>
            </a:r>
            <a:r>
              <a:rPr dirty="0" sz="1450" spc="85" b="1">
                <a:solidFill>
                  <a:srgbClr val="1F1F1F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F1F1F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F1F1F"/>
                </a:solidFill>
                <a:latin typeface="Arial"/>
                <a:cs typeface="Arial"/>
              </a:rPr>
              <a:t>toetsing </a:t>
            </a:r>
            <a:r>
              <a:rPr dirty="0" sz="1450" spc="-85" b="1">
                <a:solidFill>
                  <a:srgbClr val="1F1F1F"/>
                </a:solidFill>
                <a:latin typeface="Arial"/>
                <a:cs typeface="Arial"/>
              </a:rPr>
              <a:t>e</a:t>
            </a:r>
            <a:r>
              <a:rPr dirty="0" sz="1450" spc="-85" b="1">
                <a:solidFill>
                  <a:srgbClr val="CDCDCD"/>
                </a:solidFill>
                <a:latin typeface="Arial"/>
                <a:cs typeface="Arial"/>
              </a:rPr>
              <a:t>-</a:t>
            </a:r>
            <a:r>
              <a:rPr dirty="0" sz="1450" spc="-85" b="1">
                <a:solidFill>
                  <a:srgbClr val="1F1F1F"/>
                </a:solidFill>
                <a:latin typeface="Arial"/>
                <a:cs typeface="Arial"/>
              </a:rPr>
              <a:t>n </a:t>
            </a:r>
            <a:r>
              <a:rPr dirty="0" sz="1450" spc="60" b="1">
                <a:solidFill>
                  <a:srgbClr val="1F1F1F"/>
                </a:solidFill>
                <a:latin typeface="Arial"/>
                <a:cs typeface="Arial"/>
              </a:rPr>
              <a:t>afsluit</a:t>
            </a:r>
            <a:r>
              <a:rPr dirty="0" sz="1450" spc="-150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50" spc="25" b="1">
                <a:solidFill>
                  <a:srgbClr val="1F1F1F"/>
                </a:solidFill>
                <a:latin typeface="Arial"/>
                <a:cs typeface="Arial"/>
              </a:rPr>
              <a:t>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23219" y="10201546"/>
            <a:ext cx="263525" cy="25400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72390">
              <a:lnSpc>
                <a:spcPct val="100000"/>
              </a:lnSpc>
              <a:spcBef>
                <a:spcPts val="530"/>
              </a:spcBef>
            </a:pPr>
            <a:r>
              <a:rPr dirty="0" sz="1050" spc="-40">
                <a:solidFill>
                  <a:srgbClr val="1F1F1F"/>
                </a:solidFill>
                <a:latin typeface="Courier New"/>
                <a:cs typeface="Courier New"/>
              </a:rPr>
              <a:t>31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35907" y="129447"/>
            <a:ext cx="8953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20">
                <a:solidFill>
                  <a:srgbClr val="CDCDCD"/>
                </a:solidFill>
                <a:latin typeface="Arial"/>
                <a:cs typeface="Arial"/>
              </a:rPr>
              <a:t>-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49240" y="214635"/>
            <a:ext cx="1062990" cy="437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225" b="0">
                <a:solidFill>
                  <a:srgbClr val="CDCDCD"/>
                </a:solidFill>
                <a:latin typeface="Arial"/>
                <a:cs typeface="Arial"/>
              </a:rPr>
              <a:t>l</a:t>
            </a:r>
            <a:r>
              <a:rPr dirty="0" sz="1250" spc="55">
                <a:solidFill>
                  <a:srgbClr val="1F1F1F"/>
                </a:solidFill>
              </a:rPr>
              <a:t>Studie:CK4</a:t>
            </a:r>
            <a:endParaRPr sz="12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95779" y="398995"/>
            <a:ext cx="247142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235" b="1">
                <a:solidFill>
                  <a:srgbClr val="1F1F1F"/>
                </a:solidFill>
                <a:latin typeface="Arial"/>
                <a:cs typeface="Arial"/>
              </a:rPr>
              <a:t>Va</a:t>
            </a:r>
            <a:r>
              <a:rPr dirty="0" sz="1250" spc="-180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250" spc="125" b="1">
                <a:solidFill>
                  <a:srgbClr val="1F1F1F"/>
                </a:solidFill>
                <a:latin typeface="Arial"/>
                <a:cs typeface="Arial"/>
              </a:rPr>
              <a:t>: </a:t>
            </a:r>
            <a:r>
              <a:rPr dirty="0" sz="1250" spc="75" b="1">
                <a:solidFill>
                  <a:srgbClr val="1F1F1F"/>
                </a:solidFill>
                <a:latin typeface="Arial"/>
                <a:cs typeface="Arial"/>
              </a:rPr>
              <a:t>hand en </a:t>
            </a:r>
            <a:r>
              <a:rPr dirty="0" sz="1250" spc="85" b="1">
                <a:solidFill>
                  <a:srgbClr val="1F1F1F"/>
                </a:solidFill>
                <a:latin typeface="Arial"/>
                <a:cs typeface="Arial"/>
              </a:rPr>
              <a:t>voetverzorging</a:t>
            </a:r>
            <a:endParaRPr sz="12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7938" y="751440"/>
            <a:ext cx="1010285" cy="725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60" b="1">
                <a:solidFill>
                  <a:srgbClr val="1F1F1F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12700" marR="5080" indent="1270">
              <a:lnSpc>
                <a:spcPct val="191800"/>
              </a:lnSpc>
            </a:pPr>
            <a:r>
              <a:rPr dirty="0" sz="950" spc="30" b="1">
                <a:solidFill>
                  <a:srgbClr val="1F1F1F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F1F1F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7286" y="1450990"/>
            <a:ext cx="224154" cy="998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 marR="5080" indent="-635">
              <a:lnSpc>
                <a:spcPct val="132700"/>
              </a:lnSpc>
              <a:spcBef>
                <a:spcPts val="100"/>
              </a:spcBef>
            </a:pPr>
            <a:r>
              <a:rPr dirty="0" sz="800" spc="-5">
                <a:solidFill>
                  <a:srgbClr val="1F1F1F"/>
                </a:solidFill>
                <a:latin typeface="Arial"/>
                <a:cs typeface="Arial"/>
              </a:rPr>
              <a:t>SE  </a:t>
            </a:r>
            <a:r>
              <a:rPr dirty="0" sz="800" spc="60">
                <a:solidFill>
                  <a:srgbClr val="1F1F1F"/>
                </a:solidFill>
                <a:latin typeface="Arial"/>
                <a:cs typeface="Arial"/>
              </a:rPr>
              <a:t>501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10"/>
              </a:spcBef>
            </a:pPr>
            <a:r>
              <a:rPr dirty="0" sz="800" spc="25">
                <a:solidFill>
                  <a:srgbClr val="1F1F1F"/>
                </a:solidFill>
                <a:latin typeface="Arial"/>
                <a:cs typeface="Arial"/>
              </a:rPr>
              <a:t>502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15"/>
              </a:spcBef>
            </a:pPr>
            <a:r>
              <a:rPr dirty="0" sz="800" spc="35">
                <a:solidFill>
                  <a:srgbClr val="1F1F1F"/>
                </a:solidFill>
                <a:latin typeface="Arial"/>
                <a:cs typeface="Arial"/>
              </a:rPr>
              <a:t>503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35"/>
              </a:spcBef>
            </a:pPr>
            <a:r>
              <a:rPr dirty="0" sz="800" spc="60">
                <a:solidFill>
                  <a:srgbClr val="1F1F1F"/>
                </a:solidFill>
                <a:latin typeface="Arial"/>
                <a:cs typeface="Arial"/>
              </a:rPr>
              <a:t>504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-50">
                <a:solidFill>
                  <a:srgbClr val="1F1F1F"/>
                </a:solidFill>
                <a:latin typeface="Arial"/>
                <a:cs typeface="Arial"/>
              </a:rPr>
              <a:t>SOS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0088" y="1450990"/>
            <a:ext cx="3112135" cy="99885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409"/>
              </a:spcBef>
            </a:pPr>
            <a:r>
              <a:rPr dirty="0" sz="800" spc="50">
                <a:solidFill>
                  <a:srgbClr val="1F1F1F"/>
                </a:solidFill>
                <a:latin typeface="Arial"/>
                <a:cs typeface="Arial"/>
              </a:rPr>
              <a:t>omschrijving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45">
                <a:solidFill>
                  <a:srgbClr val="1F1F1F"/>
                </a:solidFill>
                <a:latin typeface="Arial"/>
                <a:cs typeface="Arial"/>
              </a:rPr>
              <a:t>Theorietoets: </a:t>
            </a:r>
            <a:r>
              <a:rPr dirty="0" sz="800" spc="20">
                <a:solidFill>
                  <a:srgbClr val="1F1F1F"/>
                </a:solidFill>
                <a:latin typeface="Arial"/>
                <a:cs typeface="Arial"/>
              </a:rPr>
              <a:t>Blok </a:t>
            </a:r>
            <a:r>
              <a:rPr dirty="0" sz="800" spc="30">
                <a:solidFill>
                  <a:srgbClr val="1F1F1F"/>
                </a:solidFill>
                <a:latin typeface="Arial"/>
                <a:cs typeface="Arial"/>
              </a:rPr>
              <a:t>1 </a:t>
            </a:r>
            <a:r>
              <a:rPr dirty="0" sz="800" spc="20">
                <a:solidFill>
                  <a:srgbClr val="1F1F1F"/>
                </a:solidFill>
                <a:latin typeface="Arial"/>
                <a:cs typeface="Arial"/>
              </a:rPr>
              <a:t>t/m</a:t>
            </a:r>
            <a:r>
              <a:rPr dirty="0" sz="800" spc="13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00" spc="30">
                <a:solidFill>
                  <a:srgbClr val="1F1F1F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40">
                <a:solidFill>
                  <a:srgbClr val="1F1F1F"/>
                </a:solidFill>
                <a:latin typeface="Arial"/>
                <a:cs typeface="Arial"/>
              </a:rPr>
              <a:t>Theorietoets 2: </a:t>
            </a:r>
            <a:r>
              <a:rPr dirty="0" sz="800" spc="35">
                <a:solidFill>
                  <a:srgbClr val="1F1F1F"/>
                </a:solidFill>
                <a:latin typeface="Arial"/>
                <a:cs typeface="Arial"/>
              </a:rPr>
              <a:t>Blok </a:t>
            </a:r>
            <a:r>
              <a:rPr dirty="0" sz="800" spc="40">
                <a:solidFill>
                  <a:srgbClr val="1F1F1F"/>
                </a:solidFill>
                <a:latin typeface="Arial"/>
                <a:cs typeface="Arial"/>
              </a:rPr>
              <a:t>5 </a:t>
            </a:r>
            <a:r>
              <a:rPr dirty="0" sz="800" spc="30">
                <a:solidFill>
                  <a:srgbClr val="1F1F1F"/>
                </a:solidFill>
                <a:latin typeface="Arial"/>
                <a:cs typeface="Arial"/>
              </a:rPr>
              <a:t>t/m</a:t>
            </a:r>
            <a:r>
              <a:rPr dirty="0" sz="800" spc="10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1F1F1F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10"/>
              </a:spcBef>
            </a:pPr>
            <a:r>
              <a:rPr dirty="0" sz="800" spc="45">
                <a:solidFill>
                  <a:srgbClr val="1F1F1F"/>
                </a:solidFill>
                <a:latin typeface="Arial"/>
                <a:cs typeface="Arial"/>
              </a:rPr>
              <a:t>Praktijktoets </a:t>
            </a:r>
            <a:r>
              <a:rPr dirty="0" sz="800" spc="50">
                <a:solidFill>
                  <a:srgbClr val="1F1F1F"/>
                </a:solidFill>
                <a:latin typeface="Arial"/>
                <a:cs typeface="Arial"/>
              </a:rPr>
              <a:t>1: </a:t>
            </a:r>
            <a:r>
              <a:rPr dirty="0" sz="800" spc="30">
                <a:solidFill>
                  <a:srgbClr val="1F1F1F"/>
                </a:solidFill>
                <a:latin typeface="Arial"/>
                <a:cs typeface="Arial"/>
              </a:rPr>
              <a:t>Behandelplan opstellen </a:t>
            </a:r>
            <a:r>
              <a:rPr dirty="0" sz="800" spc="25">
                <a:solidFill>
                  <a:srgbClr val="1F1F1F"/>
                </a:solidFill>
                <a:latin typeface="Arial"/>
                <a:cs typeface="Arial"/>
              </a:rPr>
              <a:t>bij</a:t>
            </a:r>
            <a:r>
              <a:rPr dirty="0" sz="800" spc="8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1F1F1F"/>
                </a:solidFill>
                <a:latin typeface="Arial"/>
                <a:cs typeface="Arial"/>
              </a:rPr>
              <a:t>nagelafwijkingen</a:t>
            </a:r>
            <a:endParaRPr sz="800">
              <a:latin typeface="Arial"/>
              <a:cs typeface="Arial"/>
            </a:endParaRPr>
          </a:p>
          <a:p>
            <a:pPr marL="12700" marR="283210" indent="2540">
              <a:lnSpc>
                <a:spcPct val="132700"/>
              </a:lnSpc>
              <a:spcBef>
                <a:spcPts val="25"/>
              </a:spcBef>
            </a:pPr>
            <a:r>
              <a:rPr dirty="0" sz="800" spc="45">
                <a:solidFill>
                  <a:srgbClr val="1F1F1F"/>
                </a:solidFill>
                <a:latin typeface="Arial"/>
                <a:cs typeface="Arial"/>
              </a:rPr>
              <a:t>Praktijktoets </a:t>
            </a:r>
            <a:r>
              <a:rPr dirty="0" sz="800" spc="50">
                <a:solidFill>
                  <a:srgbClr val="1F1F1F"/>
                </a:solidFill>
                <a:latin typeface="Arial"/>
                <a:cs typeface="Arial"/>
              </a:rPr>
              <a:t>2: </a:t>
            </a:r>
            <a:r>
              <a:rPr dirty="0" sz="800" spc="40">
                <a:solidFill>
                  <a:srgbClr val="1F1F1F"/>
                </a:solidFill>
                <a:latin typeface="Arial"/>
                <a:cs typeface="Arial"/>
              </a:rPr>
              <a:t>Voetbehàndeling </a:t>
            </a:r>
            <a:r>
              <a:rPr dirty="0" sz="800" spc="50">
                <a:solidFill>
                  <a:srgbClr val="1F1F1F"/>
                </a:solidFill>
                <a:latin typeface="Arial"/>
                <a:cs typeface="Arial"/>
              </a:rPr>
              <a:t>uitvoeren </a:t>
            </a:r>
            <a:r>
              <a:rPr dirty="0" sz="800" spc="70">
                <a:solidFill>
                  <a:srgbClr val="1F1F1F"/>
                </a:solidFill>
                <a:latin typeface="Arial"/>
                <a:cs typeface="Arial"/>
              </a:rPr>
              <a:t>met </a:t>
            </a:r>
            <a:r>
              <a:rPr dirty="0" sz="800" spc="45">
                <a:solidFill>
                  <a:srgbClr val="1F1F1F"/>
                </a:solidFill>
                <a:latin typeface="Arial"/>
                <a:cs typeface="Arial"/>
              </a:rPr>
              <a:t>nailart  </a:t>
            </a:r>
            <a:r>
              <a:rPr dirty="0" sz="800" spc="25">
                <a:solidFill>
                  <a:srgbClr val="1F1F1F"/>
                </a:solidFill>
                <a:latin typeface="Arial"/>
                <a:cs typeface="Arial"/>
              </a:rPr>
              <a:t>Proeve </a:t>
            </a:r>
            <a:r>
              <a:rPr dirty="0" sz="800" spc="30">
                <a:solidFill>
                  <a:srgbClr val="1F1F1F"/>
                </a:solidFill>
                <a:latin typeface="Arial"/>
                <a:cs typeface="Arial"/>
              </a:rPr>
              <a:t>van</a:t>
            </a:r>
            <a:r>
              <a:rPr dirty="0" sz="800" spc="2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1F1F1F"/>
                </a:solidFill>
                <a:latin typeface="Arial"/>
                <a:cs typeface="Arial"/>
              </a:rPr>
              <a:t>bekwaamheid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98186" y="1487608"/>
            <a:ext cx="89408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40">
                <a:solidFill>
                  <a:srgbClr val="1F1F1F"/>
                </a:solidFill>
                <a:latin typeface="Arial"/>
                <a:cs typeface="Arial"/>
              </a:rPr>
              <a:t>Herkansing</a:t>
            </a:r>
            <a:r>
              <a:rPr dirty="0" sz="800" spc="26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F1F1F"/>
                </a:solidFill>
                <a:latin typeface="Arial"/>
                <a:cs typeface="Arial"/>
              </a:rPr>
              <a:t>type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6993" y="1450989"/>
            <a:ext cx="673735" cy="99631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800" spc="45">
                <a:solidFill>
                  <a:srgbClr val="1F1F1F"/>
                </a:solidFill>
                <a:latin typeface="Arial"/>
                <a:cs typeface="Arial"/>
              </a:rPr>
              <a:t>duur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85"/>
              </a:spcBef>
            </a:pPr>
            <a:r>
              <a:rPr dirty="0" sz="800" spc="-5">
                <a:solidFill>
                  <a:srgbClr val="1F1F1F"/>
                </a:solidFill>
                <a:latin typeface="Arial"/>
                <a:cs typeface="Arial"/>
              </a:rPr>
              <a:t>60</a:t>
            </a:r>
            <a:r>
              <a:rPr dirty="0" sz="800" spc="7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363636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dirty="0" sz="800" spc="20">
                <a:solidFill>
                  <a:srgbClr val="1F1F1F"/>
                </a:solidFill>
                <a:latin typeface="Arial"/>
                <a:cs typeface="Arial"/>
              </a:rPr>
              <a:t>60 </a:t>
            </a:r>
            <a:r>
              <a:rPr dirty="0" sz="800" spc="60">
                <a:solidFill>
                  <a:srgbClr val="1F1F1F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40"/>
              </a:spcBef>
            </a:pPr>
            <a:r>
              <a:rPr dirty="0" sz="800" spc="-25">
                <a:solidFill>
                  <a:srgbClr val="363636"/>
                </a:solidFill>
                <a:latin typeface="Arial"/>
                <a:cs typeface="Arial"/>
              </a:rPr>
              <a:t>100 </a:t>
            </a:r>
            <a:r>
              <a:rPr dirty="0" sz="800" spc="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F1F1F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  <a:p>
            <a:pPr marL="17145" marR="5080">
              <a:lnSpc>
                <a:spcPct val="132700"/>
              </a:lnSpc>
              <a:spcBef>
                <a:spcPts val="20"/>
              </a:spcBef>
            </a:pPr>
            <a:r>
              <a:rPr dirty="0" sz="800" spc="-70">
                <a:solidFill>
                  <a:srgbClr val="1F1F1F"/>
                </a:solidFill>
                <a:latin typeface="Arial"/>
                <a:cs typeface="Arial"/>
              </a:rPr>
              <a:t>100 </a:t>
            </a:r>
            <a:r>
              <a:rPr dirty="0" sz="800" spc="60">
                <a:solidFill>
                  <a:srgbClr val="1F1F1F"/>
                </a:solidFill>
                <a:latin typeface="Arial"/>
                <a:cs typeface="Arial"/>
              </a:rPr>
              <a:t>minuten </a:t>
            </a:r>
            <a:r>
              <a:rPr dirty="0" sz="800" spc="6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505050"/>
                </a:solidFill>
                <a:latin typeface="Arial"/>
                <a:cs typeface="Arial"/>
              </a:rPr>
              <a:t>1 </a:t>
            </a:r>
            <a:r>
              <a:rPr dirty="0" sz="800" spc="25">
                <a:solidFill>
                  <a:srgbClr val="1F1F1F"/>
                </a:solidFill>
                <a:latin typeface="Arial"/>
                <a:cs typeface="Arial"/>
              </a:rPr>
              <a:t>00</a:t>
            </a:r>
            <a:r>
              <a:rPr dirty="0" sz="800" spc="-1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00" spc="55">
                <a:solidFill>
                  <a:srgbClr val="1F1F1F"/>
                </a:solidFill>
                <a:latin typeface="Arial"/>
                <a:cs typeface="Arial"/>
              </a:rPr>
              <a:t>minuten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03220" y="1742408"/>
            <a:ext cx="15113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40">
                <a:solidFill>
                  <a:srgbClr val="363636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03220" y="1907186"/>
            <a:ext cx="15113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40">
                <a:solidFill>
                  <a:srgbClr val="363636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00167" y="2071966"/>
            <a:ext cx="15494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solidFill>
                  <a:srgbClr val="363636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00167" y="2233694"/>
            <a:ext cx="15494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solidFill>
                  <a:srgbClr val="363636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65120" y="1487608"/>
            <a:ext cx="1844039" cy="962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10870">
              <a:lnSpc>
                <a:spcPts val="690"/>
              </a:lnSpc>
              <a:spcBef>
                <a:spcPts val="100"/>
              </a:spcBef>
            </a:pPr>
            <a:r>
              <a:rPr dirty="0" sz="800" spc="60">
                <a:solidFill>
                  <a:srgbClr val="1F1F1F"/>
                </a:solidFill>
                <a:latin typeface="Arial"/>
                <a:cs typeface="Arial"/>
              </a:rPr>
              <a:t>vorm </a:t>
            </a:r>
            <a:r>
              <a:rPr dirty="0" sz="800" spc="40">
                <a:solidFill>
                  <a:srgbClr val="1F1F1F"/>
                </a:solidFill>
                <a:latin typeface="Arial"/>
                <a:cs typeface="Arial"/>
              </a:rPr>
              <a:t>weging</a:t>
            </a:r>
            <a:r>
              <a:rPr dirty="0" sz="800" spc="16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F1F1F"/>
                </a:solidFill>
                <a:latin typeface="Arial"/>
                <a:cs typeface="Arial"/>
              </a:rPr>
              <a:t>moment</a:t>
            </a:r>
            <a:endParaRPr sz="800">
              <a:latin typeface="Arial"/>
              <a:cs typeface="Arial"/>
            </a:endParaRPr>
          </a:p>
          <a:p>
            <a:pPr marL="50800">
              <a:lnSpc>
                <a:spcPts val="1585"/>
              </a:lnSpc>
              <a:tabLst>
                <a:tab pos="607060" algn="l"/>
                <a:tab pos="1266825" algn="l"/>
              </a:tabLst>
            </a:pPr>
            <a:r>
              <a:rPr dirty="0" baseline="-9803" sz="2550" spc="-60">
                <a:solidFill>
                  <a:srgbClr val="363636"/>
                </a:solidFill>
                <a:latin typeface="Arial"/>
                <a:cs typeface="Arial"/>
              </a:rPr>
              <a:t>□</a:t>
            </a:r>
            <a:r>
              <a:rPr dirty="0" baseline="-9803" sz="2550" spc="55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baseline="3472" sz="1200" spc="-30">
                <a:solidFill>
                  <a:srgbClr val="363636"/>
                </a:solidFill>
                <a:latin typeface="Arial"/>
                <a:cs typeface="Arial"/>
              </a:rPr>
              <a:t>T	</a:t>
            </a:r>
            <a:r>
              <a:rPr dirty="0" sz="1300" spc="-20">
                <a:solidFill>
                  <a:srgbClr val="1F1F1F"/>
                </a:solidFill>
                <a:latin typeface="Times New Roman"/>
                <a:cs typeface="Times New Roman"/>
              </a:rPr>
              <a:t>s	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  <a:p>
            <a:pPr marL="283210">
              <a:lnSpc>
                <a:spcPts val="1375"/>
              </a:lnSpc>
              <a:tabLst>
                <a:tab pos="607060" algn="l"/>
                <a:tab pos="1266825" algn="l"/>
              </a:tabLst>
            </a:pPr>
            <a:r>
              <a:rPr dirty="0" sz="800" spc="-20">
                <a:solidFill>
                  <a:srgbClr val="363636"/>
                </a:solidFill>
                <a:latin typeface="Arial"/>
                <a:cs typeface="Arial"/>
              </a:rPr>
              <a:t>T	</a:t>
            </a:r>
            <a:r>
              <a:rPr dirty="0" sz="1300" spc="-20">
                <a:solidFill>
                  <a:srgbClr val="1F1F1F"/>
                </a:solidFill>
                <a:latin typeface="Times New Roman"/>
                <a:cs typeface="Times New Roman"/>
              </a:rPr>
              <a:t>s	</a:t>
            </a:r>
            <a:r>
              <a:rPr dirty="0" sz="850" spc="25">
                <a:solidFill>
                  <a:srgbClr val="1F1F1F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  <a:spcBef>
                <a:spcPts val="190"/>
              </a:spcBef>
              <a:tabLst>
                <a:tab pos="1266825" algn="l"/>
              </a:tabLst>
            </a:pPr>
            <a:r>
              <a:rPr dirty="0" sz="800" spc="-30">
                <a:solidFill>
                  <a:srgbClr val="363636"/>
                </a:solidFill>
                <a:latin typeface="Arial"/>
                <a:cs typeface="Arial"/>
              </a:rPr>
              <a:t>PO	</a:t>
            </a:r>
            <a:r>
              <a:rPr dirty="0" sz="800" spc="-20">
                <a:solidFill>
                  <a:srgbClr val="1F1F1F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292100">
              <a:lnSpc>
                <a:spcPct val="100000"/>
              </a:lnSpc>
              <a:spcBef>
                <a:spcPts val="235"/>
              </a:spcBef>
              <a:tabLst>
                <a:tab pos="1266825" algn="l"/>
              </a:tabLst>
            </a:pPr>
            <a:r>
              <a:rPr dirty="0" sz="900" spc="-90" b="1">
                <a:solidFill>
                  <a:srgbClr val="363636"/>
                </a:solidFill>
                <a:latin typeface="Times New Roman"/>
                <a:cs typeface="Times New Roman"/>
              </a:rPr>
              <a:t>PO	</a:t>
            </a:r>
            <a:r>
              <a:rPr dirty="0" sz="800" spc="-65">
                <a:solidFill>
                  <a:srgbClr val="1F1F1F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  <a:spcBef>
                <a:spcPts val="295"/>
              </a:spcBef>
              <a:tabLst>
                <a:tab pos="1265555" algn="l"/>
              </a:tabLst>
            </a:pPr>
            <a:r>
              <a:rPr dirty="0" sz="800" spc="-30">
                <a:solidFill>
                  <a:srgbClr val="363636"/>
                </a:solidFill>
                <a:latin typeface="Arial"/>
                <a:cs typeface="Arial"/>
              </a:rPr>
              <a:t>PO	</a:t>
            </a:r>
            <a:r>
              <a:rPr dirty="0" sz="800" spc="-20">
                <a:solidFill>
                  <a:srgbClr val="1F1F1F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4828" y="2628099"/>
            <a:ext cx="1143635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F1F1F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94"/>
              </a:spcBef>
            </a:pPr>
            <a:r>
              <a:rPr dirty="0" sz="800" spc="-25">
                <a:solidFill>
                  <a:srgbClr val="1F1F1F"/>
                </a:solidFill>
                <a:latin typeface="Arial"/>
                <a:cs typeface="Arial"/>
              </a:rPr>
              <a:t>PO==Praktischeopdracht  </a:t>
            </a:r>
            <a:r>
              <a:rPr dirty="0" sz="800" spc="-5">
                <a:solidFill>
                  <a:srgbClr val="1F1F1F"/>
                </a:solidFill>
                <a:latin typeface="Arial"/>
                <a:cs typeface="Arial"/>
              </a:rPr>
              <a:t>HD=Handelingsdeel  </a:t>
            </a:r>
            <a:r>
              <a:rPr dirty="0" sz="800" spc="-35">
                <a:solidFill>
                  <a:srgbClr val="1F1F1F"/>
                </a:solidFill>
                <a:latin typeface="Arial"/>
                <a:cs typeface="Arial"/>
              </a:rPr>
              <a:t>TO==Toetsopdracht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17964" y="2876031"/>
            <a:ext cx="621030" cy="26670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 marR="5080" indent="-635">
              <a:lnSpc>
                <a:spcPts val="940"/>
              </a:lnSpc>
              <a:spcBef>
                <a:spcPts val="145"/>
              </a:spcBef>
            </a:pPr>
            <a:r>
              <a:rPr dirty="0" sz="800" spc="-5">
                <a:solidFill>
                  <a:srgbClr val="1F1F1F"/>
                </a:solidFill>
                <a:latin typeface="Arial"/>
                <a:cs typeface="Arial"/>
              </a:rPr>
              <a:t>S=Schriftelijk  </a:t>
            </a:r>
            <a:r>
              <a:rPr dirty="0" sz="800" spc="-15">
                <a:solidFill>
                  <a:srgbClr val="1F1F1F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3698390"/>
            <a:ext cx="0" cy="2355850"/>
          </a:xfrm>
          <a:custGeom>
            <a:avLst/>
            <a:gdLst/>
            <a:ahLst/>
            <a:cxnLst/>
            <a:rect l="l" t="t" r="r" b="b"/>
            <a:pathLst>
              <a:path w="0" h="2355850">
                <a:moveTo>
                  <a:pt x="0" y="235574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2" y="610295"/>
            <a:ext cx="0" cy="3014980"/>
          </a:xfrm>
          <a:custGeom>
            <a:avLst/>
            <a:gdLst/>
            <a:ahLst/>
            <a:cxnLst/>
            <a:rect l="l" t="t" r="r" b="b"/>
            <a:pathLst>
              <a:path w="0" h="3014979">
                <a:moveTo>
                  <a:pt x="0" y="3014859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656" y="2587653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68656" y="1452314"/>
          <a:ext cx="6988809" cy="1166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559"/>
                <a:gridCol w="3195319"/>
                <a:gridCol w="927100"/>
                <a:gridCol w="306704"/>
                <a:gridCol w="367664"/>
                <a:gridCol w="1070610"/>
                <a:gridCol w="707390"/>
              </a:tblGrid>
              <a:tr h="149710">
                <a:tc>
                  <a:txBody>
                    <a:bodyPr/>
                    <a:lstStyle/>
                    <a:p>
                      <a:pPr algn="ctr" marR="72390">
                        <a:lnSpc>
                          <a:spcPts val="965"/>
                        </a:lnSpc>
                      </a:pPr>
                      <a:r>
                        <a:rPr dirty="0" sz="850" spc="-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965"/>
                        </a:lnSpc>
                      </a:pP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965"/>
                        </a:lnSpc>
                      </a:pP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65"/>
                        </a:lnSpc>
                      </a:pPr>
                      <a:r>
                        <a:rPr dirty="0" sz="85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965"/>
                        </a:lnSpc>
                      </a:pPr>
                      <a:r>
                        <a:rPr dirty="0" sz="8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91440">
                        <a:lnSpc>
                          <a:spcPts val="940"/>
                        </a:lnSpc>
                      </a:pP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0708">
                <a:tc>
                  <a:txBody>
                    <a:bodyPr/>
                    <a:lstStyle/>
                    <a:p>
                      <a:pPr algn="ctr" marR="8890">
                        <a:lnSpc>
                          <a:spcPts val="944"/>
                        </a:lnSpc>
                        <a:spcBef>
                          <a:spcPts val="60"/>
                        </a:spcBef>
                      </a:pPr>
                      <a:r>
                        <a:rPr dirty="0" sz="8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944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Regelende </a:t>
                      </a: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taken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850" spc="-7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010"/>
                        </a:lnSpc>
                      </a:pPr>
                      <a:r>
                        <a:rPr dirty="0" sz="160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969"/>
                        </a:lnSpc>
                        <a:spcBef>
                          <a:spcPts val="40"/>
                        </a:spcBef>
                      </a:pPr>
                      <a:r>
                        <a:rPr dirty="0" sz="850" spc="-7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ts val="994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solidFill>
                            <a:srgbClr val="46464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994"/>
                        </a:lnSpc>
                        <a:spcBef>
                          <a:spcPts val="15"/>
                        </a:spcBef>
                      </a:pPr>
                      <a:r>
                        <a:rPr dirty="0" sz="85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191560"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5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Informatie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verzamelen </a:t>
                      </a: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8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sport </a:t>
                      </a: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50" spc="7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regio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445"/>
                        </a:lnSpc>
                      </a:pPr>
                      <a:r>
                        <a:rPr dirty="0" sz="160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50" spc="-7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  <a:tc gridSpan="2">
                  <a:txBody>
                    <a:bodyPr/>
                    <a:lstStyle/>
                    <a:p>
                      <a:pPr algn="ctr" marL="355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1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</a:tr>
              <a:tr h="164779">
                <a:tc>
                  <a:txBody>
                    <a:bodyPr/>
                    <a:lstStyle/>
                    <a:p>
                      <a:pPr algn="ctr" marR="10795">
                        <a:lnSpc>
                          <a:spcPts val="1015"/>
                        </a:lnSpc>
                      </a:pP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15"/>
                        </a:lnSpc>
                      </a:pPr>
                      <a:r>
                        <a:rPr dirty="0" sz="8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groep </a:t>
                      </a:r>
                      <a:r>
                        <a:rPr dirty="0" sz="8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sportevenement</a:t>
                      </a:r>
                      <a:r>
                        <a:rPr dirty="0" sz="850" spc="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organiseren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95"/>
                        </a:lnSpc>
                      </a:pPr>
                      <a:r>
                        <a:rPr dirty="0" sz="160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015"/>
                        </a:lnSpc>
                      </a:pPr>
                      <a:r>
                        <a:rPr dirty="0" sz="850" spc="-7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41275">
                        <a:lnSpc>
                          <a:spcPts val="1025"/>
                        </a:lnSpc>
                      </a:pPr>
                      <a:r>
                        <a:rPr dirty="0" sz="900">
                          <a:solidFill>
                            <a:srgbClr val="46464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990"/>
                        </a:lnSpc>
                      </a:pPr>
                      <a:r>
                        <a:rPr dirty="0" sz="85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1728">
                <a:tc>
                  <a:txBody>
                    <a:bodyPr/>
                    <a:lstStyle/>
                    <a:p>
                      <a:pPr algn="ctr" marR="22225">
                        <a:lnSpc>
                          <a:spcPts val="1015"/>
                        </a:lnSpc>
                      </a:pPr>
                      <a:r>
                        <a:rPr dirty="0" sz="8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015"/>
                        </a:lnSpc>
                      </a:pPr>
                      <a:r>
                        <a:rPr dirty="0" sz="8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8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instructie </a:t>
                      </a:r>
                      <a:r>
                        <a:rPr dirty="0" sz="8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geven </a:t>
                      </a:r>
                      <a:r>
                        <a:rPr dirty="0" sz="8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8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sportonderdeel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75"/>
                        </a:lnSpc>
                      </a:pPr>
                      <a:r>
                        <a:rPr dirty="0" sz="160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015"/>
                        </a:lnSpc>
                      </a:pPr>
                      <a:r>
                        <a:rPr dirty="0" sz="850" spc="-7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47625">
                        <a:lnSpc>
                          <a:spcPts val="1015"/>
                        </a:lnSpc>
                      </a:pPr>
                      <a:r>
                        <a:rPr dirty="0" sz="85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990"/>
                        </a:lnSpc>
                      </a:pPr>
                      <a:r>
                        <a:rPr dirty="0" sz="8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1728"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-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015"/>
                        </a:lnSpc>
                      </a:pPr>
                      <a:r>
                        <a:rPr dirty="0" sz="8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Omgaan met </a:t>
                      </a: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veiligheid </a:t>
                      </a:r>
                      <a:r>
                        <a:rPr dirty="0" sz="8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voorkomen </a:t>
                      </a:r>
                      <a:r>
                        <a:rPr dirty="0" sz="8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50" spc="18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blessures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75"/>
                        </a:lnSpc>
                      </a:pPr>
                      <a:r>
                        <a:rPr dirty="0" sz="160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015"/>
                        </a:lnSpc>
                      </a:pPr>
                      <a:r>
                        <a:rPr dirty="0" sz="850" spc="-7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0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1594">
                        <a:lnSpc>
                          <a:spcPts val="990"/>
                        </a:lnSpc>
                      </a:pP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96025"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Assisteren bij </a:t>
                      </a: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bewegen </a:t>
                      </a:r>
                      <a:r>
                        <a:rPr dirty="0" sz="8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-1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gezondheidsprogramma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445"/>
                        </a:lnSpc>
                      </a:pPr>
                      <a:r>
                        <a:rPr dirty="0" sz="160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015"/>
                        </a:lnSpc>
                      </a:pPr>
                      <a:r>
                        <a:rPr dirty="0" sz="850" spc="-7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476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9690">
                        <a:lnSpc>
                          <a:spcPts val="990"/>
                        </a:lnSpc>
                      </a:pP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723219" y="10201546"/>
            <a:ext cx="263525" cy="25400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72390">
              <a:lnSpc>
                <a:spcPct val="100000"/>
              </a:lnSpc>
              <a:spcBef>
                <a:spcPts val="530"/>
              </a:spcBef>
            </a:pPr>
            <a:r>
              <a:rPr dirty="0" sz="1050" spc="-40">
                <a:solidFill>
                  <a:srgbClr val="1F1F1F"/>
                </a:solidFill>
                <a:latin typeface="Courier New"/>
                <a:cs typeface="Courier New"/>
              </a:rPr>
              <a:t>32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438" y="50941"/>
            <a:ext cx="7151370" cy="137795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baseline="29411" sz="1275" spc="-270">
                <a:solidFill>
                  <a:srgbClr val="D6D6D6"/>
                </a:solidFill>
                <a:latin typeface="Arial"/>
                <a:cs typeface="Arial"/>
              </a:rPr>
              <a:t>1 </a:t>
            </a:r>
            <a:r>
              <a:rPr dirty="0" sz="1450" spc="100" b="1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450" spc="29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A1A1A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  <a:spcBef>
                <a:spcPts val="285"/>
              </a:spcBef>
              <a:tabLst>
                <a:tab pos="3745229" algn="l"/>
              </a:tabLst>
            </a:pPr>
            <a:r>
              <a:rPr dirty="0" sz="1250" spc="55" b="1">
                <a:solidFill>
                  <a:srgbClr val="1A1A1A"/>
                </a:solidFill>
                <a:latin typeface="Arial"/>
                <a:cs typeface="Arial"/>
              </a:rPr>
              <a:t>Studie:CK4	</a:t>
            </a:r>
            <a:r>
              <a:rPr dirty="0" u="heavy" sz="1250" spc="80" b="1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Arial"/>
                <a:cs typeface="Arial"/>
              </a:rPr>
              <a:t>Vak: </a:t>
            </a:r>
            <a:r>
              <a:rPr dirty="0" u="heavy" sz="1250" spc="60" b="1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Arial"/>
                <a:cs typeface="Arial"/>
              </a:rPr>
              <a:t>ondersteuning</a:t>
            </a:r>
            <a:r>
              <a:rPr dirty="0" sz="1250" spc="6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45" b="1">
                <a:solidFill>
                  <a:srgbClr val="1A1A1A"/>
                </a:solidFill>
                <a:latin typeface="Arial"/>
                <a:cs typeface="Arial"/>
              </a:rPr>
              <a:t>bij </a:t>
            </a:r>
            <a:r>
              <a:rPr dirty="0" u="heavy" sz="1250" spc="60" b="1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Arial"/>
                <a:cs typeface="Arial"/>
              </a:rPr>
              <a:t>sport-</a:t>
            </a:r>
            <a:r>
              <a:rPr dirty="0" sz="1250" spc="6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75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250" spc="35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1A1A1A"/>
                </a:solidFill>
                <a:latin typeface="Arial"/>
                <a:cs typeface="Arial"/>
              </a:rPr>
              <a:t>bewegi</a:t>
            </a:r>
            <a:endParaRPr sz="1250">
              <a:latin typeface="Arial"/>
              <a:cs typeface="Arial"/>
            </a:endParaRPr>
          </a:p>
          <a:p>
            <a:pPr marL="94615" marR="6060440">
              <a:lnSpc>
                <a:spcPct val="191800"/>
              </a:lnSpc>
              <a:spcBef>
                <a:spcPts val="229"/>
              </a:spcBef>
            </a:pPr>
            <a:r>
              <a:rPr dirty="0" sz="950" spc="65" b="1">
                <a:solidFill>
                  <a:srgbClr val="1A1A1A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A1A1A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669" y="2744055"/>
            <a:ext cx="1140460" cy="623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635">
              <a:lnSpc>
                <a:spcPct val="100099"/>
              </a:lnSpc>
              <a:spcBef>
                <a:spcPts val="860"/>
              </a:spcBef>
            </a:pP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PO=Praktischeopdracht  </a:t>
            </a: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HD=Handelingsdeel  </a:t>
            </a:r>
            <a:r>
              <a:rPr dirty="0" sz="750" spc="25">
                <a:solidFill>
                  <a:srgbClr val="1A1A1A"/>
                </a:solidFill>
                <a:latin typeface="Arial"/>
                <a:cs typeface="Arial"/>
              </a:rPr>
              <a:t>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09097" y="2995294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A1A1A"/>
                </a:solidFill>
                <a:latin typeface="Arial"/>
                <a:cs typeface="Arial"/>
              </a:rPr>
              <a:t>S=Schriflelijk  </a:t>
            </a: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659119"/>
            <a:ext cx="0" cy="6628130"/>
          </a:xfrm>
          <a:custGeom>
            <a:avLst/>
            <a:gdLst/>
            <a:ahLst/>
            <a:cxnLst/>
            <a:rect l="l" t="t" r="r" b="b"/>
            <a:pathLst>
              <a:path w="0" h="6628130">
                <a:moveTo>
                  <a:pt x="0" y="6627809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66349" y="1493123"/>
          <a:ext cx="7021830" cy="297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185"/>
                <a:gridCol w="2822575"/>
                <a:gridCol w="1611630"/>
                <a:gridCol w="360679"/>
                <a:gridCol w="1069975"/>
                <a:gridCol w="815975"/>
              </a:tblGrid>
              <a:tr h="148571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</a:pPr>
                      <a:r>
                        <a:rPr dirty="0" sz="1000" spc="-20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SE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005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215">
                        <a:lnSpc>
                          <a:spcPts val="1005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005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005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8012">
                <a:tc>
                  <a:txBody>
                    <a:bodyPr/>
                    <a:lstStyle/>
                    <a:p>
                      <a:pPr marL="19685">
                        <a:lnSpc>
                          <a:spcPts val="980"/>
                        </a:lnSpc>
                        <a:spcBef>
                          <a:spcPts val="85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980"/>
                        </a:lnSpc>
                        <a:spcBef>
                          <a:spcPts val="85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Theorietoets: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tussentoets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02565">
                        <a:lnSpc>
                          <a:spcPts val="1065"/>
                        </a:lnSpc>
                      </a:pPr>
                      <a:r>
                        <a:rPr dirty="0" baseline="-12152" sz="2400" spc="-1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2152" sz="2400" spc="40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65"/>
                        </a:lnSpc>
                      </a:pPr>
                      <a:r>
                        <a:rPr dirty="0" sz="13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930"/>
                        </a:lnSpc>
                        <a:spcBef>
                          <a:spcPts val="13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955"/>
                        </a:lnSpc>
                        <a:spcBef>
                          <a:spcPts val="11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3723219" y="10201546"/>
            <a:ext cx="263525" cy="25400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72390">
              <a:lnSpc>
                <a:spcPct val="100000"/>
              </a:lnSpc>
              <a:spcBef>
                <a:spcPts val="530"/>
              </a:spcBef>
            </a:pPr>
            <a:r>
              <a:rPr dirty="0" sz="1050" spc="-40">
                <a:solidFill>
                  <a:srgbClr val="1F1F1F"/>
                </a:solidFill>
                <a:latin typeface="Courier New"/>
                <a:cs typeface="Courier New"/>
              </a:rPr>
              <a:t>33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432" y="124116"/>
            <a:ext cx="5536565" cy="7950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6205">
              <a:lnSpc>
                <a:spcPct val="100000"/>
              </a:lnSpc>
              <a:spcBef>
                <a:spcPts val="215"/>
              </a:spcBef>
            </a:pPr>
            <a:r>
              <a:rPr dirty="0" sz="1450" spc="11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229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772535" algn="l"/>
              </a:tabLst>
            </a:pPr>
            <a:r>
              <a:rPr dirty="0" sz="1400" spc="-420">
                <a:solidFill>
                  <a:srgbClr val="C8C8C8"/>
                </a:solidFill>
                <a:latin typeface="Courier New"/>
                <a:cs typeface="Courier New"/>
              </a:rPr>
              <a:t>,</a:t>
            </a:r>
            <a:r>
              <a:rPr dirty="0" sz="1400" spc="-495">
                <a:solidFill>
                  <a:srgbClr val="C8C8C8"/>
                </a:solidFill>
                <a:latin typeface="Courier New"/>
                <a:cs typeface="Courier New"/>
              </a:rPr>
              <a:t> </a:t>
            </a:r>
            <a:r>
              <a:rPr dirty="0" sz="1400" spc="-80" b="1">
                <a:solidFill>
                  <a:srgbClr val="1C1C1C"/>
                </a:solidFill>
                <a:latin typeface="Courier New"/>
                <a:cs typeface="Courier New"/>
              </a:rPr>
              <a:t>Studie:CK4	</a:t>
            </a:r>
            <a:r>
              <a:rPr dirty="0" u="heavy" sz="1400" spc="-80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Courier New"/>
                <a:cs typeface="Courier New"/>
              </a:rPr>
              <a:t>Vak:ongevallenehbo</a:t>
            </a:r>
            <a:endParaRPr sz="1400">
              <a:latin typeface="Courier New"/>
              <a:cs typeface="Courier New"/>
            </a:endParaRPr>
          </a:p>
          <a:p>
            <a:pPr marL="106680">
              <a:lnSpc>
                <a:spcPct val="100000"/>
              </a:lnSpc>
              <a:spcBef>
                <a:spcPts val="127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28075" y="0"/>
            <a:ext cx="89535" cy="643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035"/>
              </a:lnSpc>
              <a:spcBef>
                <a:spcPts val="100"/>
              </a:spcBef>
            </a:pPr>
            <a:r>
              <a:rPr dirty="0" sz="2700" spc="-295">
                <a:solidFill>
                  <a:srgbClr val="C8C8C8"/>
                </a:solidFill>
                <a:latin typeface="Times New Roman"/>
                <a:cs typeface="Times New Roman"/>
              </a:rPr>
              <a:t>l</a:t>
            </a:r>
            <a:endParaRPr sz="2700">
              <a:latin typeface="Times New Roman"/>
              <a:cs typeface="Times New Roman"/>
            </a:endParaRPr>
          </a:p>
          <a:p>
            <a:pPr marL="17145">
              <a:lnSpc>
                <a:spcPts val="1835"/>
              </a:lnSpc>
            </a:pPr>
            <a:r>
              <a:rPr dirty="0" sz="1700" spc="-385">
                <a:solidFill>
                  <a:srgbClr val="C8C8C8"/>
                </a:solidFill>
                <a:latin typeface="Arial"/>
                <a:cs typeface="Arial"/>
              </a:rPr>
              <a:t>J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991" y="1026074"/>
            <a:ext cx="101917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746" y="1765773"/>
            <a:ext cx="236220" cy="35623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900" spc="5" b="1">
                <a:solidFill>
                  <a:srgbClr val="1C1C1C"/>
                </a:solidFill>
                <a:latin typeface="Courier New"/>
                <a:cs typeface="Courier New"/>
              </a:rPr>
              <a:t>502</a:t>
            </a:r>
            <a:endParaRPr sz="900">
              <a:latin typeface="Courier New"/>
              <a:cs typeface="Courier New"/>
            </a:endParaRPr>
          </a:p>
          <a:p>
            <a:pPr marL="15240">
              <a:lnSpc>
                <a:spcPct val="100000"/>
              </a:lnSpc>
              <a:spcBef>
                <a:spcPts val="245"/>
              </a:spcBef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503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2153" y="1772668"/>
            <a:ext cx="2059305" cy="349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0"/>
              </a:spcBef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Theorietoets </a:t>
            </a:r>
            <a:r>
              <a:rPr dirty="0" sz="850" spc="10">
                <a:solidFill>
                  <a:srgbClr val="1C1C1C"/>
                </a:solidFill>
                <a:latin typeface="Arial"/>
                <a:cs typeface="Arial"/>
              </a:rPr>
              <a:t>: </a:t>
            </a: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tussentoets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blok </a:t>
            </a: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4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t/m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6  </a:t>
            </a:r>
            <a:r>
              <a:rPr dirty="0" sz="850" spc="25">
                <a:solidFill>
                  <a:srgbClr val="2D2D2D"/>
                </a:solidFill>
                <a:latin typeface="Arial"/>
                <a:cs typeface="Arial"/>
              </a:rPr>
              <a:t>Theorietoets:eindtoets </a:t>
            </a: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blok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1 </a:t>
            </a:r>
            <a:r>
              <a:rPr dirty="0" sz="850" spc="15">
                <a:solidFill>
                  <a:srgbClr val="2D2D2D"/>
                </a:solidFill>
                <a:latin typeface="Arial"/>
                <a:cs typeface="Arial"/>
              </a:rPr>
              <a:t>t/m</a:t>
            </a:r>
            <a:r>
              <a:rPr dirty="0" sz="850" spc="225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8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19387" y="1752071"/>
            <a:ext cx="151130" cy="43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ts val="1595"/>
              </a:lnSpc>
              <a:spcBef>
                <a:spcPts val="100"/>
              </a:spcBef>
            </a:pPr>
            <a:r>
              <a:rPr dirty="0" sz="1600" spc="-10">
                <a:solidFill>
                  <a:srgbClr val="2D2D2D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dirty="0" sz="1600" spc="20">
                <a:solidFill>
                  <a:srgbClr val="2D2D2D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45056" y="1747494"/>
            <a:ext cx="422275" cy="386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  <a:tabLst>
                <a:tab pos="339725" algn="l"/>
              </a:tabLst>
            </a:pPr>
            <a:r>
              <a:rPr dirty="0" sz="850" spc="-5">
                <a:solidFill>
                  <a:srgbClr val="1C1C1C"/>
                </a:solidFill>
                <a:latin typeface="Arial"/>
                <a:cs typeface="Arial"/>
              </a:rPr>
              <a:t>T</a:t>
            </a:r>
            <a:r>
              <a:rPr dirty="0" sz="850" spc="-5">
                <a:solidFill>
                  <a:srgbClr val="1C1C1C"/>
                </a:solidFill>
                <a:latin typeface="Arial"/>
                <a:cs typeface="Arial"/>
              </a:rPr>
              <a:t>	</a:t>
            </a:r>
            <a:r>
              <a:rPr dirty="0" sz="1300" spc="-5">
                <a:solidFill>
                  <a:srgbClr val="1C1C1C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  <a:p>
            <a:pPr marL="15240">
              <a:lnSpc>
                <a:spcPts val="1415"/>
              </a:lnSpc>
              <a:tabLst>
                <a:tab pos="339725" algn="l"/>
              </a:tabLst>
            </a:pP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T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	</a:t>
            </a:r>
            <a:r>
              <a:rPr dirty="0" sz="1300" spc="40">
                <a:solidFill>
                  <a:srgbClr val="1C1C1C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32145" y="1775719"/>
            <a:ext cx="89535" cy="34925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51073" y="1772668"/>
            <a:ext cx="662940" cy="34925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50 </a:t>
            </a:r>
            <a:r>
              <a:rPr dirty="0" sz="850" spc="35">
                <a:solidFill>
                  <a:srgbClr val="2D2D2D"/>
                </a:solidFill>
                <a:latin typeface="Arial"/>
                <a:cs typeface="Arial"/>
              </a:rPr>
              <a:t>minuten</a:t>
            </a:r>
            <a:r>
              <a:rPr dirty="0" sz="850" spc="-14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7E7E7E"/>
                </a:solidFill>
                <a:latin typeface="Arial"/>
                <a:cs typeface="Arial"/>
              </a:rPr>
              <a:t>: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50 </a:t>
            </a:r>
            <a:r>
              <a:rPr dirty="0" sz="850" spc="30">
                <a:solidFill>
                  <a:srgbClr val="2D2D2D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80868" y="2151103"/>
          <a:ext cx="7107555" cy="494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259"/>
                <a:gridCol w="3928110"/>
                <a:gridCol w="784860"/>
                <a:gridCol w="907414"/>
                <a:gridCol w="1056640"/>
              </a:tblGrid>
              <a:tr h="144481">
                <a:tc>
                  <a:txBody>
                    <a:bodyPr/>
                    <a:lstStyle/>
                    <a:p>
                      <a:pPr marL="102235">
                        <a:lnSpc>
                          <a:spcPts val="950"/>
                        </a:lnSpc>
                      </a:pPr>
                      <a:r>
                        <a:rPr dirty="0" sz="900" spc="10" b="1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504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940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1: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veiligheid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-1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risicopreventie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40"/>
                        </a:lnSpc>
                      </a:pPr>
                      <a:r>
                        <a:rPr dirty="0" baseline="-10416" sz="240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0416" sz="2400" spc="525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6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734">
                        <a:lnSpc>
                          <a:spcPts val="965"/>
                        </a:lnSpc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940"/>
                        </a:lnSpc>
                      </a:pPr>
                      <a:r>
                        <a:rPr dirty="0" sz="85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10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r>
                        <a:rPr dirty="0" sz="850" spc="-5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9170">
                <a:tc>
                  <a:txBody>
                    <a:bodyPr/>
                    <a:lstStyle/>
                    <a:p>
                      <a:pPr marL="95250">
                        <a:lnSpc>
                          <a:spcPts val="1130"/>
                        </a:lnSpc>
                      </a:pPr>
                      <a:r>
                        <a:rPr dirty="0" sz="1000" spc="-50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SOS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2: </a:t>
                      </a:r>
                      <a:r>
                        <a:rPr dirty="0" sz="850" spc="2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acute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situaties 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handelen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1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stappenplan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1210"/>
                        </a:lnSpc>
                      </a:pPr>
                      <a:r>
                        <a:rPr dirty="0" sz="1050" spc="60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050" spc="275">
                          <a:solidFill>
                            <a:srgbClr val="2D2D2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267" sz="1275" spc="-10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baseline="3267" sz="1275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734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algn="r" marR="425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</a:tr>
              <a:tr h="168669">
                <a:tc>
                  <a:txBody>
                    <a:bodyPr/>
                    <a:lstStyle/>
                    <a:p>
                      <a:pPr marL="99060">
                        <a:lnSpc>
                          <a:spcPts val="1050"/>
                        </a:lnSpc>
                      </a:pPr>
                      <a:r>
                        <a:rPr dirty="0" sz="900" spc="-5" b="1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506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50" spc="11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</a:pPr>
                      <a:r>
                        <a:rPr dirty="0" baseline="-12152" sz="2400" spc="-15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2152" sz="2400" spc="600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70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10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25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2D2D2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347881" y="2786776"/>
            <a:ext cx="1139190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88300"/>
              </a:lnSpc>
              <a:spcBef>
                <a:spcPts val="880"/>
              </a:spcBef>
            </a:pP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26747" y="3028351"/>
            <a:ext cx="625475" cy="27432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940"/>
              </a:lnSpc>
              <a:spcBef>
                <a:spcPts val="195"/>
              </a:spcBef>
            </a:pPr>
            <a:r>
              <a:rPr dirty="0" sz="850" spc="-25">
                <a:solidFill>
                  <a:srgbClr val="2D2D2D"/>
                </a:solidFill>
                <a:latin typeface="Arial"/>
                <a:cs typeface="Arial"/>
              </a:rPr>
              <a:t>S=Schriftelijk  </a:t>
            </a:r>
            <a:r>
              <a:rPr dirty="0" sz="850" spc="-40">
                <a:solidFill>
                  <a:srgbClr val="2D2D2D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341765"/>
            <a:ext cx="0" cy="3283585"/>
          </a:xfrm>
          <a:custGeom>
            <a:avLst/>
            <a:gdLst/>
            <a:ahLst/>
            <a:cxnLst/>
            <a:rect l="l" t="t" r="r" b="b"/>
            <a:pathLst>
              <a:path w="0" h="3283585">
                <a:moveTo>
                  <a:pt x="0" y="3283389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58614" y="88492"/>
            <a:ext cx="1123950" cy="0"/>
          </a:xfrm>
          <a:custGeom>
            <a:avLst/>
            <a:gdLst/>
            <a:ahLst/>
            <a:cxnLst/>
            <a:rect l="l" t="t" r="r" b="b"/>
            <a:pathLst>
              <a:path w="1123950" h="0">
                <a:moveTo>
                  <a:pt x="0" y="0"/>
                </a:moveTo>
                <a:lnTo>
                  <a:pt x="112347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823607" y="88492"/>
            <a:ext cx="415290" cy="0"/>
          </a:xfrm>
          <a:custGeom>
            <a:avLst/>
            <a:gdLst/>
            <a:ahLst/>
            <a:cxnLst/>
            <a:rect l="l" t="t" r="r" b="b"/>
            <a:pathLst>
              <a:path w="415289" h="0">
                <a:moveTo>
                  <a:pt x="0" y="0"/>
                </a:moveTo>
                <a:lnTo>
                  <a:pt x="415196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3079" y="2456439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36766" y="120294"/>
            <a:ext cx="392747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-360" i="1">
                <a:solidFill>
                  <a:srgbClr val="C3C3C3"/>
                </a:solidFill>
                <a:latin typeface="Arial"/>
                <a:cs typeface="Arial"/>
              </a:rPr>
              <a:t>(</a:t>
            </a:r>
            <a:r>
              <a:rPr dirty="0" sz="1450" spc="-320" i="1">
                <a:solidFill>
                  <a:srgbClr val="C3C3C3"/>
                </a:solidFill>
                <a:latin typeface="Arial"/>
                <a:cs typeface="Arial"/>
              </a:rPr>
              <a:t> </a:t>
            </a: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D1D1D"/>
                </a:solidFill>
                <a:latin typeface="Arial"/>
                <a:cs typeface="Arial"/>
              </a:rPr>
              <a:t>van </a:t>
            </a:r>
            <a:r>
              <a:rPr dirty="0" sz="1450" spc="114" b="1">
                <a:solidFill>
                  <a:srgbClr val="1D1D1D"/>
                </a:solidFill>
                <a:latin typeface="Arial"/>
                <a:cs typeface="Arial"/>
              </a:rPr>
              <a:t>t </a:t>
            </a:r>
            <a:r>
              <a:rPr dirty="0" sz="1450" spc="165" b="1">
                <a:solidFill>
                  <a:srgbClr val="1D1D1D"/>
                </a:solidFill>
                <a:latin typeface="Arial"/>
                <a:cs typeface="Arial"/>
              </a:rPr>
              <a:t>etsing </a:t>
            </a:r>
            <a:r>
              <a:rPr dirty="0" sz="1450" spc="200" b="1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1450" spc="-40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450" spc="85" b="1">
                <a:solidFill>
                  <a:srgbClr val="1D1D1D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23219" y="10201546"/>
            <a:ext cx="263525" cy="25400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72390">
              <a:lnSpc>
                <a:spcPct val="100000"/>
              </a:lnSpc>
              <a:spcBef>
                <a:spcPts val="530"/>
              </a:spcBef>
            </a:pPr>
            <a:r>
              <a:rPr dirty="0" sz="1050" spc="-40">
                <a:solidFill>
                  <a:srgbClr val="1F1F1F"/>
                </a:solidFill>
                <a:latin typeface="Courier New"/>
                <a:cs typeface="Courier New"/>
              </a:rPr>
              <a:t>34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79953" y="16288"/>
            <a:ext cx="13462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105">
                <a:solidFill>
                  <a:srgbClr val="C3C3C3"/>
                </a:solidFill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7942" y="380687"/>
            <a:ext cx="5319395" cy="526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65"/>
              </a:lnSpc>
              <a:spcBef>
                <a:spcPts val="100"/>
              </a:spcBef>
              <a:tabLst>
                <a:tab pos="3774440" algn="l"/>
              </a:tabLst>
            </a:pPr>
            <a:r>
              <a:rPr dirty="0" sz="700" spc="-300">
                <a:solidFill>
                  <a:srgbClr val="C3C3C3"/>
                </a:solidFill>
                <a:latin typeface="Arial"/>
                <a:cs typeface="Arial"/>
              </a:rPr>
              <a:t>1</a:t>
            </a:r>
            <a:r>
              <a:rPr dirty="0" sz="700" spc="585">
                <a:solidFill>
                  <a:srgbClr val="C3C3C3"/>
                </a:solidFill>
                <a:latin typeface="Arial"/>
                <a:cs typeface="Arial"/>
              </a:rPr>
              <a:t> </a:t>
            </a:r>
            <a:r>
              <a:rPr dirty="0" sz="1250" spc="60" b="1">
                <a:solidFill>
                  <a:srgbClr val="1D1D1D"/>
                </a:solidFill>
                <a:latin typeface="Arial"/>
                <a:cs typeface="Arial"/>
              </a:rPr>
              <a:t>Studie:CK4	</a:t>
            </a:r>
            <a:r>
              <a:rPr dirty="0" sz="1250" spc="75" b="1">
                <a:solidFill>
                  <a:srgbClr val="1D1D1D"/>
                </a:solidFill>
                <a:latin typeface="Arial"/>
                <a:cs typeface="Arial"/>
              </a:rPr>
              <a:t>Vak:</a:t>
            </a:r>
            <a:r>
              <a:rPr dirty="0" sz="1250" spc="-160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u="heavy" sz="1250" spc="8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welzkindjong</a:t>
            </a:r>
            <a:endParaRPr sz="1250">
              <a:latin typeface="Arial"/>
              <a:cs typeface="Arial"/>
            </a:endParaRPr>
          </a:p>
          <a:p>
            <a:pPr algn="ctr" marR="4561205">
              <a:lnSpc>
                <a:spcPts val="965"/>
              </a:lnSpc>
              <a:tabLst>
                <a:tab pos="203835" algn="l"/>
              </a:tabLst>
            </a:pPr>
            <a:r>
              <a:rPr dirty="0" sz="600" spc="20">
                <a:solidFill>
                  <a:srgbClr val="C3C3C3"/>
                </a:solidFill>
                <a:latin typeface="Times New Roman"/>
                <a:cs typeface="Times New Roman"/>
              </a:rPr>
              <a:t>-	</a:t>
            </a:r>
            <a:r>
              <a:rPr dirty="0" sz="1250" spc="40">
                <a:solidFill>
                  <a:srgbClr val="D4D4D4"/>
                </a:solidFill>
                <a:latin typeface="Times New Roman"/>
                <a:cs typeface="Times New Roman"/>
              </a:rPr>
              <a:t>--</a:t>
            </a:r>
            <a:endParaRPr sz="1250">
              <a:latin typeface="Times New Roman"/>
              <a:cs typeface="Times New Roman"/>
            </a:endParaRPr>
          </a:p>
          <a:p>
            <a:pPr algn="ctr" marR="4500245">
              <a:lnSpc>
                <a:spcPct val="100000"/>
              </a:lnSpc>
              <a:spcBef>
                <a:spcPts val="865"/>
              </a:spcBef>
            </a:pPr>
            <a:r>
              <a:rPr dirty="0" sz="950" spc="65" b="1">
                <a:solidFill>
                  <a:srgbClr val="1D1D1D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49026" y="450361"/>
            <a:ext cx="61594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30" i="1">
                <a:solidFill>
                  <a:srgbClr val="C3C3C3"/>
                </a:solidFill>
                <a:latin typeface="Times New Roman"/>
                <a:cs typeface="Times New Roman"/>
              </a:rPr>
              <a:t>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0150" y="1013868"/>
            <a:ext cx="101917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D1D1D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5" b="1">
                <a:solidFill>
                  <a:srgbClr val="1D1D1D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205" y="1757410"/>
            <a:ext cx="226060" cy="67564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350"/>
              </a:spcBef>
            </a:pPr>
            <a:r>
              <a:rPr dirty="0" sz="850" spc="35">
                <a:solidFill>
                  <a:srgbClr val="1D1D1D"/>
                </a:solidFill>
                <a:latin typeface="Arial"/>
                <a:cs typeface="Arial"/>
              </a:rPr>
              <a:t>502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54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503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80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504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850" spc="-95">
                <a:solidFill>
                  <a:srgbClr val="1D1D1D"/>
                </a:solidFill>
                <a:latin typeface="Arial"/>
                <a:cs typeface="Arial"/>
              </a:rPr>
              <a:t>SOS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5206" y="1757410"/>
            <a:ext cx="2230120" cy="67564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Theorietoets: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blok </a:t>
            </a: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5 </a:t>
            </a:r>
            <a:r>
              <a:rPr dirty="0" sz="850" spc="-10">
                <a:solidFill>
                  <a:srgbClr val="1D1D1D"/>
                </a:solidFill>
                <a:latin typeface="Arial"/>
                <a:cs typeface="Arial"/>
              </a:rPr>
              <a:t>t/m</a:t>
            </a:r>
            <a:r>
              <a:rPr dirty="0" sz="850" spc="8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8</a:t>
            </a:r>
            <a:endParaRPr sz="850">
              <a:latin typeface="Arial"/>
              <a:cs typeface="Arial"/>
            </a:endParaRPr>
          </a:p>
          <a:p>
            <a:pPr marL="15875" indent="2540">
              <a:lnSpc>
                <a:spcPct val="100000"/>
              </a:lnSpc>
              <a:spcBef>
                <a:spcPts val="254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Praktijktoets 1: </a:t>
            </a:r>
            <a:r>
              <a:rPr dirty="0" sz="850">
                <a:solidFill>
                  <a:srgbClr val="1D1D1D"/>
                </a:solidFill>
                <a:latin typeface="Arial"/>
                <a:cs typeface="Arial"/>
              </a:rPr>
              <a:t>Speelgoed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850" spc="1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ontwikkeling</a:t>
            </a:r>
            <a:endParaRPr sz="850">
              <a:latin typeface="Arial"/>
              <a:cs typeface="Arial"/>
            </a:endParaRPr>
          </a:p>
          <a:p>
            <a:pPr marL="15875" marR="55244">
              <a:lnSpc>
                <a:spcPct val="124800"/>
              </a:lnSpc>
              <a:spcBef>
                <a:spcPts val="25"/>
              </a:spcBef>
            </a:pP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Praktijktoets 2: </a:t>
            </a: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Activiteiten voor </a:t>
            </a: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kinderen  </a:t>
            </a:r>
            <a:r>
              <a:rPr dirty="0" sz="850" spc="5">
                <a:solidFill>
                  <a:srgbClr val="1D1D1D"/>
                </a:solidFill>
                <a:latin typeface="Arial"/>
                <a:cs typeface="Arial"/>
              </a:rPr>
              <a:t>Proeve </a:t>
            </a:r>
            <a:r>
              <a:rPr dirty="0" sz="850" spc="10">
                <a:solidFill>
                  <a:srgbClr val="1D1D1D"/>
                </a:solidFill>
                <a:latin typeface="Arial"/>
                <a:cs typeface="Arial"/>
              </a:rPr>
              <a:t>van</a:t>
            </a:r>
            <a:r>
              <a:rPr dirty="0" sz="850" spc="-7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1D1D1D"/>
                </a:solidFill>
                <a:latin typeface="Arial"/>
                <a:cs typeface="Arial"/>
              </a:rPr>
              <a:t>bekwaamheid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93079" y="1485880"/>
          <a:ext cx="7085965" cy="285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925"/>
                <a:gridCol w="2506980"/>
                <a:gridCol w="1614805"/>
                <a:gridCol w="314325"/>
                <a:gridCol w="362585"/>
                <a:gridCol w="1070610"/>
                <a:gridCol w="798830"/>
              </a:tblGrid>
              <a:tr h="146659">
                <a:tc>
                  <a:txBody>
                    <a:bodyPr/>
                    <a:lstStyle/>
                    <a:p>
                      <a:pPr algn="ctr" marR="71755">
                        <a:lnSpc>
                          <a:spcPts val="965"/>
                        </a:lnSpc>
                      </a:pPr>
                      <a:r>
                        <a:rPr dirty="0" sz="850" spc="-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65"/>
                        </a:lnSpc>
                      </a:pP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940"/>
                        </a:lnSpc>
                      </a:pPr>
                      <a:r>
                        <a:rPr dirty="0" sz="85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940"/>
                        </a:lnSpc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40"/>
                        </a:lnSpc>
                      </a:pPr>
                      <a:r>
                        <a:rPr dirty="0" sz="85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40"/>
                        </a:lnSpc>
                      </a:pPr>
                      <a:r>
                        <a:rPr dirty="0" sz="85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04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38858">
                <a:tc>
                  <a:txBody>
                    <a:bodyPr/>
                    <a:lstStyle/>
                    <a:p>
                      <a:pPr algn="ctr" marR="8890">
                        <a:lnSpc>
                          <a:spcPts val="930"/>
                        </a:lnSpc>
                        <a:spcBef>
                          <a:spcPts val="60"/>
                        </a:spcBef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930"/>
                        </a:lnSpc>
                        <a:spcBef>
                          <a:spcPts val="60"/>
                        </a:spcBef>
                      </a:pP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Theorietoets: </a:t>
                      </a: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50" spc="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50" spc="10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994"/>
                        </a:lnSpc>
                      </a:pPr>
                      <a:r>
                        <a:rPr dirty="0" sz="16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955"/>
                        </a:lnSpc>
                        <a:spcBef>
                          <a:spcPts val="40"/>
                        </a:spcBef>
                      </a:pPr>
                      <a:r>
                        <a:rPr dirty="0" sz="8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994"/>
                        </a:lnSpc>
                      </a:pPr>
                      <a:r>
                        <a:rPr dirty="0" sz="130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93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955"/>
                        </a:lnSpc>
                        <a:spcBef>
                          <a:spcPts val="40"/>
                        </a:spcBef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50" spc="-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4631636" y="1730457"/>
            <a:ext cx="125730" cy="607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</a:pPr>
            <a:r>
              <a:rPr dirty="0" sz="1650" spc="-10">
                <a:solidFill>
                  <a:srgbClr val="383838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295"/>
              </a:lnSpc>
            </a:pPr>
            <a:r>
              <a:rPr dirty="0" sz="1650" spc="-10">
                <a:solidFill>
                  <a:srgbClr val="383838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  <a:p>
            <a:pPr>
              <a:lnSpc>
                <a:spcPts val="1639"/>
              </a:lnSpc>
            </a:pPr>
            <a:r>
              <a:rPr dirty="0" sz="1650" spc="-10">
                <a:solidFill>
                  <a:srgbClr val="383838"/>
                </a:solidFill>
                <a:latin typeface="Arial"/>
                <a:cs typeface="Arial"/>
              </a:rPr>
              <a:t>□</a:t>
            </a:r>
            <a:endParaRPr sz="1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05763" y="2267770"/>
            <a:ext cx="781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55">
                <a:solidFill>
                  <a:srgbClr val="383838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54214" y="1700734"/>
            <a:ext cx="422275" cy="73215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  <a:tabLst>
                <a:tab pos="339725" algn="l"/>
              </a:tabLst>
            </a:pPr>
            <a:r>
              <a:rPr dirty="0" sz="850" spc="40">
                <a:solidFill>
                  <a:srgbClr val="383838"/>
                </a:solidFill>
                <a:latin typeface="Arial"/>
                <a:cs typeface="Arial"/>
              </a:rPr>
              <a:t>T</a:t>
            </a:r>
            <a:r>
              <a:rPr dirty="0" sz="850" spc="40">
                <a:solidFill>
                  <a:srgbClr val="383838"/>
                </a:solidFill>
                <a:latin typeface="Arial"/>
                <a:cs typeface="Arial"/>
              </a:rPr>
              <a:t>	</a:t>
            </a:r>
            <a:r>
              <a:rPr dirty="0" sz="1300" spc="40">
                <a:solidFill>
                  <a:srgbClr val="1D1D1D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160"/>
              </a:spcBef>
            </a:pPr>
            <a:r>
              <a:rPr dirty="0" sz="850" spc="-70">
                <a:solidFill>
                  <a:srgbClr val="383838"/>
                </a:solidFill>
                <a:latin typeface="Arial"/>
                <a:cs typeface="Arial"/>
              </a:rPr>
              <a:t>PO</a:t>
            </a:r>
            <a:endParaRPr sz="850">
              <a:latin typeface="Arial"/>
              <a:cs typeface="Arial"/>
            </a:endParaRPr>
          </a:p>
          <a:p>
            <a:pPr marL="12700" marR="257810" indent="2540">
              <a:lnSpc>
                <a:spcPct val="124800"/>
              </a:lnSpc>
              <a:spcBef>
                <a:spcPts val="25"/>
              </a:spcBef>
            </a:pPr>
            <a:r>
              <a:rPr dirty="0" sz="850" spc="-55">
                <a:solidFill>
                  <a:srgbClr val="383838"/>
                </a:solidFill>
                <a:latin typeface="Arial"/>
                <a:cs typeface="Arial"/>
              </a:rPr>
              <a:t>PO  PO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41305" y="1763514"/>
            <a:ext cx="90170" cy="66929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225"/>
              </a:spcBef>
            </a:pP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80"/>
              </a:spcBef>
            </a:pP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dirty="0" sz="850" spc="-5">
                <a:solidFill>
                  <a:srgbClr val="1D1D1D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57613" y="1716590"/>
            <a:ext cx="661670" cy="71374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850" spc="35">
                <a:solidFill>
                  <a:srgbClr val="383838"/>
                </a:solidFill>
                <a:latin typeface="Arial"/>
                <a:cs typeface="Arial"/>
              </a:rPr>
              <a:t>60 </a:t>
            </a:r>
            <a:r>
              <a:rPr dirty="0" sz="850" spc="30">
                <a:solidFill>
                  <a:srgbClr val="383838"/>
                </a:solidFill>
                <a:latin typeface="Arial"/>
                <a:cs typeface="Arial"/>
              </a:rPr>
              <a:t>minuten</a:t>
            </a:r>
            <a:r>
              <a:rPr dirty="0" sz="850" spc="-95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1200" spc="-30">
                <a:solidFill>
                  <a:srgbClr val="8E8E8E"/>
                </a:solidFill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60"/>
              </a:spcBef>
            </a:pPr>
            <a:r>
              <a:rPr dirty="0" sz="850" spc="20">
                <a:solidFill>
                  <a:srgbClr val="1D1D1D"/>
                </a:solidFill>
                <a:latin typeface="Arial"/>
                <a:cs typeface="Arial"/>
              </a:rPr>
              <a:t>60</a:t>
            </a:r>
            <a:r>
              <a:rPr dirty="0" sz="850" spc="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00"/>
              </a:spcBef>
            </a:pPr>
            <a:r>
              <a:rPr dirty="0" sz="850" spc="20">
                <a:solidFill>
                  <a:srgbClr val="383838"/>
                </a:solidFill>
                <a:latin typeface="Arial"/>
                <a:cs typeface="Arial"/>
              </a:rPr>
              <a:t>60 minuten</a:t>
            </a:r>
            <a:r>
              <a:rPr dirty="0" sz="85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707070"/>
                </a:solidFill>
                <a:latin typeface="Arial"/>
                <a:cs typeface="Arial"/>
              </a:rPr>
              <a:t>!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29"/>
              </a:spcBef>
            </a:pPr>
            <a:r>
              <a:rPr dirty="0" sz="850" spc="25">
                <a:solidFill>
                  <a:srgbClr val="1D1D1D"/>
                </a:solidFill>
                <a:latin typeface="Arial"/>
                <a:cs typeface="Arial"/>
              </a:rPr>
              <a:t>30</a:t>
            </a:r>
            <a:r>
              <a:rPr dirty="0" sz="850" spc="-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D1D1D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7039" y="2609791"/>
            <a:ext cx="1139190" cy="628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Arial"/>
              <a:cs typeface="Arial"/>
            </a:endParaRPr>
          </a:p>
          <a:p>
            <a:pPr marL="40005" marR="5080">
              <a:lnSpc>
                <a:spcPct val="88300"/>
              </a:lnSpc>
              <a:spcBef>
                <a:spcPts val="5"/>
              </a:spcBef>
            </a:pPr>
            <a:r>
              <a:rPr dirty="0" sz="850" spc="-30">
                <a:solidFill>
                  <a:srgbClr val="1D1D1D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50" spc="-25">
                <a:solidFill>
                  <a:srgbClr val="1D1D1D"/>
                </a:solidFill>
                <a:latin typeface="Arial"/>
                <a:cs typeface="Arial"/>
              </a:rPr>
              <a:t>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32853" y="2851365"/>
            <a:ext cx="625475" cy="27114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910"/>
              </a:lnSpc>
              <a:spcBef>
                <a:spcPts val="220"/>
              </a:spcBef>
            </a:pPr>
            <a:r>
              <a:rPr dirty="0" sz="850" spc="-25">
                <a:solidFill>
                  <a:srgbClr val="1D1D1D"/>
                </a:solidFill>
                <a:latin typeface="Arial"/>
                <a:cs typeface="Arial"/>
              </a:rPr>
              <a:t>S=Schriftelijk  </a:t>
            </a:r>
            <a:r>
              <a:rPr dirty="0" sz="850" spc="-40">
                <a:solidFill>
                  <a:srgbClr val="1D1D1D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69" y="231912"/>
            <a:ext cx="0" cy="3295650"/>
          </a:xfrm>
          <a:custGeom>
            <a:avLst/>
            <a:gdLst/>
            <a:ahLst/>
            <a:cxnLst/>
            <a:rect l="l" t="t" r="r" b="b"/>
            <a:pathLst>
              <a:path w="0" h="3295650">
                <a:moveTo>
                  <a:pt x="0" y="329559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42739" y="137316"/>
            <a:ext cx="537845" cy="0"/>
          </a:xfrm>
          <a:custGeom>
            <a:avLst/>
            <a:gdLst/>
            <a:ahLst/>
            <a:cxnLst/>
            <a:rect l="l" t="t" r="r" b="b"/>
            <a:pathLst>
              <a:path w="537845" h="0">
                <a:moveTo>
                  <a:pt x="0" y="0"/>
                </a:moveTo>
                <a:lnTo>
                  <a:pt x="537313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48981" y="134265"/>
            <a:ext cx="415290" cy="0"/>
          </a:xfrm>
          <a:custGeom>
            <a:avLst/>
            <a:gdLst/>
            <a:ahLst/>
            <a:cxnLst/>
            <a:rect l="l" t="t" r="r" b="b"/>
            <a:pathLst>
              <a:path w="415289" h="0">
                <a:moveTo>
                  <a:pt x="0" y="0"/>
                </a:moveTo>
                <a:lnTo>
                  <a:pt x="415196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374489" y="137316"/>
            <a:ext cx="415290" cy="0"/>
          </a:xfrm>
          <a:custGeom>
            <a:avLst/>
            <a:gdLst/>
            <a:ahLst/>
            <a:cxnLst/>
            <a:rect l="l" t="t" r="r" b="b"/>
            <a:pathLst>
              <a:path w="415290" h="0">
                <a:moveTo>
                  <a:pt x="0" y="0"/>
                </a:moveTo>
                <a:lnTo>
                  <a:pt x="415196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41926" y="1528601"/>
          <a:ext cx="7115175" cy="986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09"/>
                <a:gridCol w="1389380"/>
                <a:gridCol w="1109980"/>
                <a:gridCol w="1612900"/>
                <a:gridCol w="316864"/>
                <a:gridCol w="362585"/>
                <a:gridCol w="1070610"/>
                <a:gridCol w="831214"/>
              </a:tblGrid>
              <a:tr h="143608">
                <a:tc>
                  <a:txBody>
                    <a:bodyPr/>
                    <a:lstStyle/>
                    <a:p>
                      <a:pPr marL="104775">
                        <a:lnSpc>
                          <a:spcPts val="965"/>
                        </a:lnSpc>
                      </a:pPr>
                      <a:r>
                        <a:rPr dirty="0" sz="850" spc="-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965"/>
                        </a:lnSpc>
                      </a:pPr>
                      <a:r>
                        <a:rPr dirty="0" sz="85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965"/>
                        </a:lnSpc>
                      </a:pPr>
                      <a:r>
                        <a:rPr dirty="0" sz="85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65"/>
                        </a:lnSpc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965"/>
                        </a:lnSpc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961">
                <a:tc>
                  <a:txBody>
                    <a:bodyPr/>
                    <a:lstStyle/>
                    <a:p>
                      <a:pPr marL="102235">
                        <a:lnSpc>
                          <a:spcPts val="955"/>
                        </a:lnSpc>
                        <a:spcBef>
                          <a:spcPts val="85"/>
                        </a:spcBef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955"/>
                        </a:lnSpc>
                        <a:spcBef>
                          <a:spcPts val="85"/>
                        </a:spcBef>
                      </a:pP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Theorietoets: </a:t>
                      </a:r>
                      <a:r>
                        <a:rPr dirty="0" sz="85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t/m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955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040"/>
                        </a:lnSpc>
                      </a:pPr>
                      <a:r>
                        <a:rPr dirty="0" sz="16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930"/>
                        </a:lnSpc>
                        <a:spcBef>
                          <a:spcPts val="110"/>
                        </a:spcBef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040"/>
                        </a:lnSpc>
                      </a:pPr>
                      <a:r>
                        <a:rPr dirty="0" sz="130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ts val="955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955"/>
                        </a:lnSpc>
                        <a:spcBef>
                          <a:spcPts val="85"/>
                        </a:spcBef>
                      </a:pP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3409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9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 gridSpan="3">
                  <a:txBody>
                    <a:bodyPr/>
                    <a:lstStyle/>
                    <a:p>
                      <a:pPr marL="114935">
                        <a:lnSpc>
                          <a:spcPts val="1085"/>
                        </a:lnSpc>
                        <a:tabLst>
                          <a:tab pos="3919220" algn="l"/>
                        </a:tabLst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Theorietoets: </a:t>
                      </a:r>
                      <a:r>
                        <a:rPr dirty="0" sz="85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2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85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8	</a:t>
                      </a:r>
                      <a:r>
                        <a:rPr dirty="0" baseline="-12544" sz="2325" spc="-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baseline="-12544" sz="2325">
                        <a:latin typeface="Arial"/>
                        <a:cs typeface="Arial"/>
                      </a:endParaRPr>
                    </a:p>
                    <a:p>
                      <a:pPr marL="121285">
                        <a:lnSpc>
                          <a:spcPts val="1520"/>
                        </a:lnSpc>
                        <a:tabLst>
                          <a:tab pos="3919220" algn="l"/>
                        </a:tabLst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1:  </a:t>
                      </a:r>
                      <a:r>
                        <a:rPr dirty="0" sz="850" spc="-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50" spc="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eenvoudige</a:t>
                      </a:r>
                      <a:r>
                        <a:rPr dirty="0" sz="850" spc="9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handbehandeling</a:t>
                      </a:r>
                      <a:r>
                        <a:rPr dirty="0" sz="850" spc="9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uitvoeren	</a:t>
                      </a:r>
                      <a:r>
                        <a:rPr dirty="0" baseline="-14336" sz="2325" spc="-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baseline="-14336" sz="2325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 marR="201295">
                        <a:lnSpc>
                          <a:spcPts val="127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  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 gridSpan="2">
                  <a:txBody>
                    <a:bodyPr/>
                    <a:lstStyle/>
                    <a:p>
                      <a:pPr marL="43180">
                        <a:lnSpc>
                          <a:spcPts val="1210"/>
                        </a:lnSpc>
                        <a:tabLst>
                          <a:tab pos="701675" algn="l"/>
                        </a:tabLst>
                      </a:pPr>
                      <a:r>
                        <a:rPr dirty="0" sz="1300" spc="4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dirty="0" sz="85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43180">
                        <a:lnSpc>
                          <a:spcPts val="1395"/>
                        </a:lnSpc>
                        <a:tabLst>
                          <a:tab pos="704850" algn="l"/>
                        </a:tabLst>
                      </a:pPr>
                      <a:r>
                        <a:rPr dirty="0" sz="1300" spc="4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50 minuten</a:t>
                      </a:r>
                      <a:r>
                        <a:rPr dirty="0" sz="850" spc="-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45">
                          <a:solidFill>
                            <a:srgbClr val="696969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1911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 spc="-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7939"/>
                </a:tc>
              </a:tr>
              <a:tr h="164721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 gridSpan="3">
                  <a:txBody>
                    <a:bodyPr/>
                    <a:lstStyle/>
                    <a:p>
                      <a:pPr marL="118110">
                        <a:lnSpc>
                          <a:spcPts val="1195"/>
                        </a:lnSpc>
                        <a:tabLst>
                          <a:tab pos="3915410" algn="l"/>
                        </a:tabLst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Praktijktoets  </a:t>
                      </a: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85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Haren </a:t>
                      </a:r>
                      <a:r>
                        <a:rPr dirty="0" sz="85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wassen </a:t>
                      </a:r>
                      <a:r>
                        <a:rPr dirty="0" sz="850" spc="1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eri een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verzorgend </a:t>
                      </a:r>
                      <a:r>
                        <a:rPr dirty="0" sz="850" spc="2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product</a:t>
                      </a:r>
                      <a:r>
                        <a:rPr dirty="0" sz="850" spc="10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aanbrengen	</a:t>
                      </a:r>
                      <a:r>
                        <a:rPr dirty="0" baseline="-13468" sz="2475" spc="-6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baseline="-13468" sz="2475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-4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/>
                </a:tc>
                <a:tc gridSpan="2">
                  <a:txBody>
                    <a:bodyPr/>
                    <a:lstStyle/>
                    <a:p>
                      <a:pPr algn="ctr" marL="336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 spc="-4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</a:tr>
              <a:tr h="176909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 spc="-9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892550" algn="l"/>
                        </a:tabLst>
                      </a:pPr>
                      <a:r>
                        <a:rPr dirty="0" baseline="6535" sz="1275" spc="-7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Proeve</a:t>
                      </a:r>
                      <a:r>
                        <a:rPr dirty="0" baseline="6535" sz="1275" spc="179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6535" sz="1275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baseline="6535" sz="1275" spc="112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6535" sz="1275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bekwaamheid	</a:t>
                      </a:r>
                      <a:r>
                        <a:rPr dirty="0" sz="100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0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336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 spc="-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3723219" y="10201546"/>
            <a:ext cx="263525" cy="25400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72390">
              <a:lnSpc>
                <a:spcPct val="100000"/>
              </a:lnSpc>
              <a:spcBef>
                <a:spcPts val="530"/>
              </a:spcBef>
            </a:pPr>
            <a:r>
              <a:rPr dirty="0" sz="1050" spc="-40">
                <a:solidFill>
                  <a:srgbClr val="1F1F1F"/>
                </a:solidFill>
                <a:latin typeface="Courier New"/>
                <a:cs typeface="Courier New"/>
              </a:rPr>
              <a:t>35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561" y="169117"/>
            <a:ext cx="378841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D1D1D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D1D1D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1450" spc="33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D1D1D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2597" y="245404"/>
            <a:ext cx="4000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60">
                <a:solidFill>
                  <a:srgbClr val="CDCDCD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8996" y="426458"/>
            <a:ext cx="7063740" cy="1075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00"/>
              </a:spcBef>
              <a:tabLst>
                <a:tab pos="3669029" algn="l"/>
              </a:tabLst>
            </a:pPr>
            <a:r>
              <a:rPr dirty="0" sz="1250" spc="235" b="1">
                <a:solidFill>
                  <a:srgbClr val="1D1D1D"/>
                </a:solidFill>
                <a:latin typeface="Arial"/>
                <a:cs typeface="Arial"/>
              </a:rPr>
              <a:t>S</a:t>
            </a:r>
            <a:r>
              <a:rPr dirty="0" sz="1250" spc="9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215" b="1">
                <a:solidFill>
                  <a:srgbClr val="1D1D1D"/>
                </a:solidFill>
                <a:latin typeface="Arial"/>
                <a:cs typeface="Arial"/>
              </a:rPr>
              <a:t>u</a:t>
            </a:r>
            <a:r>
              <a:rPr dirty="0" sz="1250" spc="9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85" b="1">
                <a:solidFill>
                  <a:srgbClr val="1D1D1D"/>
                </a:solidFill>
                <a:latin typeface="Arial"/>
                <a:cs typeface="Arial"/>
              </a:rPr>
              <a:t>ie:CK4	</a:t>
            </a:r>
            <a:r>
              <a:rPr dirty="0" sz="1250" spc="75" b="1">
                <a:solidFill>
                  <a:srgbClr val="1D1D1D"/>
                </a:solidFill>
                <a:latin typeface="Arial"/>
                <a:cs typeface="Arial"/>
              </a:rPr>
              <a:t>Vak: </a:t>
            </a:r>
            <a:r>
              <a:rPr dirty="0" u="heavy" sz="1250" spc="8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kennismaki </a:t>
            </a:r>
            <a:r>
              <a:rPr dirty="0" u="heavy" sz="1250" spc="70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g </a:t>
            </a:r>
            <a:r>
              <a:rPr dirty="0" u="heavy" sz="1250" spc="-275" b="1">
                <a:solidFill>
                  <a:srgbClr val="CDCDC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_</a:t>
            </a:r>
            <a:r>
              <a:rPr dirty="0" u="heavy" sz="1250" spc="-275" b="1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met</a:t>
            </a:r>
            <a:r>
              <a:rPr dirty="0" sz="1250" spc="-27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50" b="1">
                <a:solidFill>
                  <a:srgbClr val="1D1D1D"/>
                </a:solidFill>
                <a:latin typeface="Arial"/>
                <a:cs typeface="Arial"/>
              </a:rPr>
              <a:t>uJterlijke</a:t>
            </a:r>
            <a:r>
              <a:rPr dirty="0" sz="1250" spc="-19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65" b="1">
                <a:solidFill>
                  <a:srgbClr val="1D1D1D"/>
                </a:solidFill>
                <a:latin typeface="Arial"/>
                <a:cs typeface="Arial"/>
              </a:rPr>
              <a:t>verzot</a:t>
            </a:r>
            <a:endParaRPr sz="1250">
              <a:latin typeface="Arial"/>
              <a:cs typeface="Arial"/>
            </a:endParaRPr>
          </a:p>
          <a:p>
            <a:pPr marL="12700" marR="6055360" indent="3175">
              <a:lnSpc>
                <a:spcPct val="190700"/>
              </a:lnSpc>
              <a:spcBef>
                <a:spcPts val="240"/>
              </a:spcBef>
            </a:pPr>
            <a:r>
              <a:rPr dirty="0" sz="950" spc="70" b="1">
                <a:solidFill>
                  <a:srgbClr val="1D1D1D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D1D1D"/>
                </a:solidFill>
                <a:latin typeface="Arial"/>
                <a:cs typeface="Arial"/>
              </a:rPr>
              <a:t>Schoolexamens  </a:t>
            </a:r>
            <a:r>
              <a:rPr dirty="0" sz="950" spc="50" b="1">
                <a:solidFill>
                  <a:srgbClr val="1D1D1D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8939" y="2652511"/>
            <a:ext cx="7493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3426" y="2916209"/>
            <a:ext cx="1109980" cy="3613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 indent="1905">
              <a:lnSpc>
                <a:spcPct val="96900"/>
              </a:lnSpc>
              <a:spcBef>
                <a:spcPts val="125"/>
              </a:spcBef>
            </a:pPr>
            <a:r>
              <a:rPr dirty="0" sz="700" spc="25">
                <a:solidFill>
                  <a:srgbClr val="1D1D1D"/>
                </a:solidFill>
                <a:latin typeface="Arial"/>
                <a:cs typeface="Arial"/>
              </a:rPr>
              <a:t>PO==Praktischeopdracht  </a:t>
            </a:r>
            <a:r>
              <a:rPr dirty="0" sz="850" spc="-30">
                <a:solidFill>
                  <a:srgbClr val="1D1D1D"/>
                </a:solidFill>
                <a:latin typeface="Arial"/>
                <a:cs typeface="Arial"/>
              </a:rPr>
              <a:t>HD=Handelingsdeel  </a:t>
            </a:r>
            <a:r>
              <a:rPr dirty="0" sz="700" spc="20">
                <a:solidFill>
                  <a:srgbClr val="1D1D1D"/>
                </a:solidFill>
                <a:latin typeface="Arial"/>
                <a:cs typeface="Arial"/>
              </a:rPr>
              <a:t>TO==Toetsopdracht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75594" y="2916209"/>
            <a:ext cx="632460" cy="252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ts val="800"/>
              </a:lnSpc>
              <a:spcBef>
                <a:spcPts val="100"/>
              </a:spcBef>
            </a:pPr>
            <a:r>
              <a:rPr dirty="0" sz="700" spc="10">
                <a:solidFill>
                  <a:srgbClr val="1D1D1D"/>
                </a:solidFill>
                <a:latin typeface="Arial"/>
                <a:cs typeface="Arial"/>
              </a:rPr>
              <a:t>S==Schriftelijk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980"/>
              </a:lnSpc>
            </a:pPr>
            <a:r>
              <a:rPr dirty="0" sz="850" spc="-35">
                <a:solidFill>
                  <a:srgbClr val="1D1D1D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" y="915443"/>
            <a:ext cx="0" cy="2172970"/>
          </a:xfrm>
          <a:custGeom>
            <a:avLst/>
            <a:gdLst/>
            <a:ahLst/>
            <a:cxnLst/>
            <a:rect l="l" t="t" r="r" b="b"/>
            <a:pathLst>
              <a:path w="0" h="2172970">
                <a:moveTo>
                  <a:pt x="0" y="2172652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582" y="12205"/>
            <a:ext cx="0" cy="537210"/>
          </a:xfrm>
          <a:custGeom>
            <a:avLst/>
            <a:gdLst/>
            <a:ahLst/>
            <a:cxnLst/>
            <a:rect l="l" t="t" r="r" b="b"/>
            <a:pathLst>
              <a:path w="0" h="537210">
                <a:moveTo>
                  <a:pt x="0" y="537060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3079" y="1602025"/>
            <a:ext cx="4897120" cy="0"/>
          </a:xfrm>
          <a:custGeom>
            <a:avLst/>
            <a:gdLst/>
            <a:ahLst/>
            <a:cxnLst/>
            <a:rect l="l" t="t" r="r" b="b"/>
            <a:pathLst>
              <a:path w="4897120" h="0">
                <a:moveTo>
                  <a:pt x="0" y="0"/>
                </a:moveTo>
                <a:lnTo>
                  <a:pt x="4896878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3079" y="2425924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312906" y="0"/>
            <a:ext cx="101600" cy="551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450" spc="-365">
                <a:solidFill>
                  <a:srgbClr val="CACACA"/>
                </a:solidFill>
                <a:latin typeface="Times New Roman"/>
                <a:cs typeface="Times New Roman"/>
              </a:rPr>
              <a:t>l</a:t>
            </a:r>
            <a:endParaRPr sz="3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54639" y="10197148"/>
            <a:ext cx="216535" cy="20574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25"/>
              </a:spcBef>
            </a:pPr>
            <a:r>
              <a:rPr dirty="0" sz="900" spc="25">
                <a:solidFill>
                  <a:srgbClr val="1C1C1C"/>
                </a:solidFill>
                <a:latin typeface="Arial"/>
                <a:cs typeface="Arial"/>
              </a:rPr>
              <a:t>36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6912" y="5332"/>
            <a:ext cx="7120890" cy="86804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315"/>
              </a:spcBef>
            </a:pPr>
            <a:r>
              <a:rPr dirty="0" baseline="14245" sz="2925" spc="127">
                <a:solidFill>
                  <a:srgbClr val="CACACA"/>
                </a:solidFill>
                <a:latin typeface="Times New Roman"/>
                <a:cs typeface="Times New Roman"/>
              </a:rPr>
              <a:t>1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-114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135"/>
              </a:spcBef>
              <a:tabLst>
                <a:tab pos="3705225" algn="l"/>
              </a:tabLst>
            </a:pPr>
            <a:r>
              <a:rPr dirty="0" sz="700" spc="-300">
                <a:solidFill>
                  <a:srgbClr val="CACACA"/>
                </a:solidFill>
                <a:latin typeface="Arial"/>
                <a:cs typeface="Arial"/>
              </a:rPr>
              <a:t>1</a:t>
            </a:r>
            <a:r>
              <a:rPr dirty="0" sz="700" spc="610">
                <a:solidFill>
                  <a:srgbClr val="CACACA"/>
                </a:solidFill>
                <a:latin typeface="Arial"/>
                <a:cs typeface="Arial"/>
              </a:rPr>
              <a:t> </a:t>
            </a:r>
            <a:r>
              <a:rPr dirty="0" sz="1250" spc="65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20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10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-370" b="1">
                <a:solidFill>
                  <a:srgbClr val="BABABA"/>
                </a:solidFill>
                <a:latin typeface="Arial"/>
                <a:cs typeface="Arial"/>
              </a:rPr>
              <a:t>_</a:t>
            </a:r>
            <a:r>
              <a:rPr dirty="0" sz="1250" spc="195" b="1">
                <a:solidFill>
                  <a:srgbClr val="BABABA"/>
                </a:solidFill>
                <a:latin typeface="Arial"/>
                <a:cs typeface="Arial"/>
              </a:rPr>
              <a:t> </a:t>
            </a:r>
            <a:r>
              <a:rPr dirty="0" sz="1250" spc="-10" b="1">
                <a:solidFill>
                  <a:srgbClr val="1C1C1C"/>
                </a:solidFill>
                <a:latin typeface="Arial"/>
                <a:cs typeface="Arial"/>
              </a:rPr>
              <a:t>Val5: </a:t>
            </a:r>
            <a:r>
              <a:rPr dirty="0" sz="1250" spc="55" b="1">
                <a:solidFill>
                  <a:srgbClr val="1C1C1C"/>
                </a:solidFill>
                <a:latin typeface="Arial"/>
                <a:cs typeface="Arial"/>
              </a:rPr>
              <a:t>assisteren </a:t>
            </a:r>
            <a:r>
              <a:rPr dirty="0" sz="1250" spc="50" b="1">
                <a:solidFill>
                  <a:srgbClr val="1C1C1C"/>
                </a:solidFill>
                <a:latin typeface="Arial"/>
                <a:cs typeface="Arial"/>
              </a:rPr>
              <a:t>in </a:t>
            </a:r>
            <a:r>
              <a:rPr dirty="0" sz="1250" spc="70" b="1">
                <a:solidFill>
                  <a:srgbClr val="1C1C1C"/>
                </a:solidFill>
                <a:latin typeface="Arial"/>
                <a:cs typeface="Arial"/>
              </a:rPr>
              <a:t>de</a:t>
            </a:r>
            <a:r>
              <a:rPr dirty="0" sz="1250" spc="10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1C1C1C"/>
                </a:solidFill>
                <a:latin typeface="Arial"/>
                <a:cs typeface="Arial"/>
              </a:rPr>
              <a:t>gezondheidszorg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Arial"/>
              <a:cs typeface="Arial"/>
            </a:endParaRPr>
          </a:p>
          <a:p>
            <a:pPr marL="166370">
              <a:lnSpc>
                <a:spcPct val="100000"/>
              </a:lnSpc>
            </a:pPr>
            <a:r>
              <a:rPr dirty="0" sz="950" spc="70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1631" y="980300"/>
            <a:ext cx="101790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150" y="1215408"/>
            <a:ext cx="1130935" cy="37084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  <a:p>
            <a:pPr marL="34925">
              <a:lnSpc>
                <a:spcPct val="100000"/>
              </a:lnSpc>
              <a:spcBef>
                <a:spcPts val="284"/>
              </a:spcBef>
              <a:tabLst>
                <a:tab pos="478790" algn="l"/>
              </a:tabLst>
            </a:pPr>
            <a:r>
              <a:rPr dirty="0" sz="800" spc="10">
                <a:solidFill>
                  <a:srgbClr val="1C1C1C"/>
                </a:solidFill>
                <a:latin typeface="Arial"/>
                <a:cs typeface="Arial"/>
              </a:rPr>
              <a:t>SE	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omschrijving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6504" y="1438786"/>
            <a:ext cx="89090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5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r>
              <a:rPr dirty="0" sz="800" spc="28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type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637" y="1603566"/>
            <a:ext cx="4013835" cy="797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0850" indent="-435609">
              <a:lnSpc>
                <a:spcPts val="790"/>
              </a:lnSpc>
              <a:spcBef>
                <a:spcPts val="100"/>
              </a:spcBef>
              <a:buClr>
                <a:srgbClr val="1C1C1C"/>
              </a:buClr>
              <a:buAutoNum type="arabicPlain" startAt="501"/>
              <a:tabLst>
                <a:tab pos="450850" algn="l"/>
                <a:tab pos="451484" algn="l"/>
              </a:tabLst>
            </a:pPr>
            <a:r>
              <a:rPr dirty="0" sz="800" spc="40">
                <a:solidFill>
                  <a:srgbClr val="3A3A3A"/>
                </a:solidFill>
                <a:latin typeface="Arial"/>
                <a:cs typeface="Arial"/>
              </a:rPr>
              <a:t>Theorietoets </a:t>
            </a:r>
            <a:r>
              <a:rPr dirty="0" sz="800" spc="35">
                <a:solidFill>
                  <a:srgbClr val="3A3A3A"/>
                </a:solidFill>
                <a:latin typeface="Arial"/>
                <a:cs typeface="Arial"/>
              </a:rPr>
              <a:t>1: Blok </a:t>
            </a:r>
            <a:r>
              <a:rPr dirty="0" sz="800" spc="40">
                <a:solidFill>
                  <a:srgbClr val="3A3A3A"/>
                </a:solidFill>
                <a:latin typeface="Arial"/>
                <a:cs typeface="Arial"/>
              </a:rPr>
              <a:t>1 </a:t>
            </a:r>
            <a:r>
              <a:rPr dirty="0" sz="800" spc="30">
                <a:solidFill>
                  <a:srgbClr val="3A3A3A"/>
                </a:solidFill>
                <a:latin typeface="Arial"/>
                <a:cs typeface="Arial"/>
              </a:rPr>
              <a:t>t/m</a:t>
            </a:r>
            <a:r>
              <a:rPr dirty="0" sz="800" spc="135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3A3A3A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  <a:p>
            <a:pPr marL="440055" indent="-425450">
              <a:lnSpc>
                <a:spcPts val="1570"/>
              </a:lnSpc>
              <a:buClr>
                <a:srgbClr val="1C1C1C"/>
              </a:buClr>
              <a:buSzPct val="106250"/>
              <a:buAutoNum type="arabicPlain" startAt="501"/>
              <a:tabLst>
                <a:tab pos="439420" algn="l"/>
                <a:tab pos="440690" algn="l"/>
              </a:tabLst>
            </a:pPr>
            <a:r>
              <a:rPr dirty="0" sz="800" spc="50">
                <a:solidFill>
                  <a:srgbClr val="3A3A3A"/>
                </a:solidFill>
                <a:latin typeface="Arial"/>
                <a:cs typeface="Arial"/>
              </a:rPr>
              <a:t>'fheorietoets </a:t>
            </a:r>
            <a:r>
              <a:rPr dirty="0" sz="850" spc="55">
                <a:solidFill>
                  <a:srgbClr val="3A3A3A"/>
                </a:solidFill>
                <a:latin typeface="Arial"/>
                <a:cs typeface="Arial"/>
              </a:rPr>
              <a:t>2: </a:t>
            </a:r>
            <a:r>
              <a:rPr dirty="0" sz="800" spc="35">
                <a:solidFill>
                  <a:srgbClr val="3A3A3A"/>
                </a:solidFill>
                <a:latin typeface="Arial"/>
                <a:cs typeface="Arial"/>
              </a:rPr>
              <a:t>Blok </a:t>
            </a:r>
            <a:r>
              <a:rPr dirty="0" sz="850" spc="45">
                <a:solidFill>
                  <a:srgbClr val="3A3A3A"/>
                </a:solidFill>
                <a:latin typeface="Arial"/>
                <a:cs typeface="Arial"/>
              </a:rPr>
              <a:t>5 </a:t>
            </a:r>
            <a:r>
              <a:rPr dirty="0" sz="1450" spc="-200">
                <a:solidFill>
                  <a:srgbClr val="3A3A3A"/>
                </a:solidFill>
                <a:latin typeface="Arial"/>
                <a:cs typeface="Arial"/>
              </a:rPr>
              <a:t>t/m</a:t>
            </a:r>
            <a:r>
              <a:rPr dirty="0" sz="1450" spc="-175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z="850" spc="-140">
                <a:solidFill>
                  <a:srgbClr val="3A3A3A"/>
                </a:solidFill>
                <a:latin typeface="Arial"/>
                <a:cs typeface="Arial"/>
              </a:rPr>
              <a:t>8</a:t>
            </a:r>
            <a:endParaRPr sz="850">
              <a:latin typeface="Arial"/>
              <a:cs typeface="Arial"/>
            </a:endParaRPr>
          </a:p>
          <a:p>
            <a:pPr marL="457834" indent="-442595">
              <a:lnSpc>
                <a:spcPct val="100000"/>
              </a:lnSpc>
              <a:spcBef>
                <a:spcPts val="185"/>
              </a:spcBef>
              <a:buClr>
                <a:srgbClr val="1C1C1C"/>
              </a:buClr>
              <a:buAutoNum type="arabicPlain" startAt="501"/>
              <a:tabLst>
                <a:tab pos="457834" algn="l"/>
                <a:tab pos="458470" algn="l"/>
              </a:tabLst>
            </a:pPr>
            <a:r>
              <a:rPr dirty="0" sz="800" spc="45">
                <a:solidFill>
                  <a:srgbClr val="3A3A3A"/>
                </a:solidFill>
                <a:latin typeface="Arial"/>
                <a:cs typeface="Arial"/>
              </a:rPr>
              <a:t>Praktijktoets 1: </a:t>
            </a:r>
            <a:r>
              <a:rPr dirty="0" sz="800" spc="30">
                <a:solidFill>
                  <a:srgbClr val="3A3A3A"/>
                </a:solidFill>
                <a:latin typeface="Arial"/>
                <a:cs typeface="Arial"/>
              </a:rPr>
              <a:t>Assisteren </a:t>
            </a:r>
            <a:r>
              <a:rPr dirty="0" sz="800" spc="20">
                <a:solidFill>
                  <a:srgbClr val="3A3A3A"/>
                </a:solidFill>
                <a:latin typeface="Arial"/>
                <a:cs typeface="Arial"/>
              </a:rPr>
              <a:t>bij </a:t>
            </a:r>
            <a:r>
              <a:rPr dirty="0" sz="800" spc="30">
                <a:solidFill>
                  <a:srgbClr val="3A3A3A"/>
                </a:solidFill>
                <a:latin typeface="Arial"/>
                <a:cs typeface="Arial"/>
              </a:rPr>
              <a:t>het </a:t>
            </a:r>
            <a:r>
              <a:rPr dirty="0" sz="800" spc="40">
                <a:solidFill>
                  <a:srgbClr val="3A3A3A"/>
                </a:solidFill>
                <a:latin typeface="Arial"/>
                <a:cs typeface="Arial"/>
              </a:rPr>
              <a:t>gebruik </a:t>
            </a:r>
            <a:r>
              <a:rPr dirty="0" sz="800" spc="50">
                <a:solidFill>
                  <a:srgbClr val="3A3A3A"/>
                </a:solidFill>
                <a:latin typeface="Arial"/>
                <a:cs typeface="Arial"/>
              </a:rPr>
              <a:t>van</a:t>
            </a:r>
            <a:r>
              <a:rPr dirty="0" sz="800" spc="-5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z="800" spc="40">
                <a:solidFill>
                  <a:srgbClr val="3A3A3A"/>
                </a:solidFill>
                <a:latin typeface="Arial"/>
                <a:cs typeface="Arial"/>
              </a:rPr>
              <a:t>thuiszorghulpmiddelen</a:t>
            </a:r>
            <a:endParaRPr sz="800">
              <a:latin typeface="Arial"/>
              <a:cs typeface="Arial"/>
            </a:endParaRPr>
          </a:p>
          <a:p>
            <a:pPr marL="455295" indent="-443230">
              <a:lnSpc>
                <a:spcPct val="100000"/>
              </a:lnSpc>
              <a:spcBef>
                <a:spcPts val="285"/>
              </a:spcBef>
              <a:buClr>
                <a:srgbClr val="1C1C1C"/>
              </a:buClr>
              <a:buSzPct val="106250"/>
              <a:buFont typeface="Arial"/>
              <a:buAutoNum type="arabicPlain" startAt="501"/>
              <a:tabLst>
                <a:tab pos="455295" algn="l"/>
                <a:tab pos="455930" algn="l"/>
              </a:tabLst>
            </a:pPr>
            <a:r>
              <a:rPr dirty="0" sz="800" spc="-5" b="1">
                <a:solidFill>
                  <a:srgbClr val="3A3A3A"/>
                </a:solidFill>
                <a:latin typeface="Arial"/>
                <a:cs typeface="Arial"/>
              </a:rPr>
              <a:t>PraktlJktoets 2: </a:t>
            </a:r>
            <a:r>
              <a:rPr dirty="0" sz="800" spc="20" b="1">
                <a:solidFill>
                  <a:srgbClr val="3A3A3A"/>
                </a:solidFill>
                <a:latin typeface="Arial"/>
                <a:cs typeface="Arial"/>
              </a:rPr>
              <a:t>instructie geven </a:t>
            </a:r>
            <a:r>
              <a:rPr dirty="0" sz="800" spc="15" b="1">
                <a:solidFill>
                  <a:srgbClr val="3A3A3A"/>
                </a:solidFill>
                <a:latin typeface="Arial"/>
                <a:cs typeface="Arial"/>
              </a:rPr>
              <a:t>over </a:t>
            </a:r>
            <a:r>
              <a:rPr dirty="0" sz="800" spc="5" b="1">
                <a:solidFill>
                  <a:srgbClr val="3A3A3A"/>
                </a:solidFill>
                <a:latin typeface="Arial"/>
                <a:cs typeface="Arial"/>
              </a:rPr>
              <a:t>gezonde</a:t>
            </a:r>
            <a:r>
              <a:rPr dirty="0" sz="800" spc="-70" b="1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z="800" spc="5" b="1">
                <a:solidFill>
                  <a:srgbClr val="3A3A3A"/>
                </a:solidFill>
                <a:latin typeface="Arial"/>
                <a:cs typeface="Arial"/>
              </a:rPr>
              <a:t>leefstijl</a:t>
            </a:r>
            <a:endParaRPr sz="800">
              <a:latin typeface="Arial"/>
              <a:cs typeface="Arial"/>
            </a:endParaRPr>
          </a:p>
          <a:p>
            <a:pPr marL="454659" indent="-442595">
              <a:lnSpc>
                <a:spcPct val="100000"/>
              </a:lnSpc>
              <a:spcBef>
                <a:spcPts val="305"/>
              </a:spcBef>
              <a:buClr>
                <a:srgbClr val="1C1C1C"/>
              </a:buClr>
              <a:buAutoNum type="arabicPlain" startAt="501"/>
              <a:tabLst>
                <a:tab pos="454659" algn="l"/>
                <a:tab pos="455295" algn="l"/>
              </a:tabLst>
            </a:pPr>
            <a:r>
              <a:rPr dirty="0" sz="800" spc="25">
                <a:solidFill>
                  <a:srgbClr val="3A3A3A"/>
                </a:solidFill>
                <a:latin typeface="Arial"/>
                <a:cs typeface="Arial"/>
              </a:rPr>
              <a:t>Proeve </a:t>
            </a:r>
            <a:r>
              <a:rPr dirty="0" sz="800" spc="30">
                <a:solidFill>
                  <a:srgbClr val="3A3A3A"/>
                </a:solidFill>
                <a:latin typeface="Arial"/>
                <a:cs typeface="Arial"/>
              </a:rPr>
              <a:t>van</a:t>
            </a:r>
            <a:r>
              <a:rPr dirty="0" sz="800" spc="195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z="800" spc="45">
                <a:solidFill>
                  <a:srgbClr val="3A3A3A"/>
                </a:solidFill>
                <a:latin typeface="Arial"/>
                <a:cs typeface="Arial"/>
              </a:rPr>
              <a:t>bekwaamheid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16334" y="1520159"/>
            <a:ext cx="33210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20">
                <a:solidFill>
                  <a:srgbClr val="3A3A3A"/>
                </a:solidFill>
                <a:latin typeface="Arial"/>
                <a:cs typeface="Arial"/>
              </a:rPr>
              <a:t>□</a:t>
            </a:r>
            <a:r>
              <a:rPr dirty="0" sz="1600" spc="32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3A3A3A"/>
                </a:solidFill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16334" y="1681887"/>
            <a:ext cx="33210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20">
                <a:solidFill>
                  <a:srgbClr val="3A3A3A"/>
                </a:solidFill>
                <a:latin typeface="Arial"/>
                <a:cs typeface="Arial"/>
              </a:rPr>
              <a:t>□</a:t>
            </a:r>
            <a:r>
              <a:rPr dirty="0" sz="1600" spc="30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z="900" spc="40">
                <a:solidFill>
                  <a:srgbClr val="3A3A3A"/>
                </a:solidFill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16334" y="1837512"/>
            <a:ext cx="40513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20">
                <a:solidFill>
                  <a:srgbClr val="3A3A3A"/>
                </a:solidFill>
                <a:latin typeface="Arial"/>
                <a:cs typeface="Arial"/>
              </a:rPr>
              <a:t>□</a:t>
            </a:r>
            <a:r>
              <a:rPr dirty="0" sz="1600" spc="36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3A3A3A"/>
                </a:solidFill>
                <a:latin typeface="Arial"/>
                <a:cs typeface="Arial"/>
              </a:rPr>
              <a:t>PO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86956" y="2021364"/>
            <a:ext cx="441325" cy="384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00"/>
              </a:lnSpc>
            </a:pPr>
            <a:r>
              <a:rPr dirty="0" sz="1600" spc="20">
                <a:solidFill>
                  <a:srgbClr val="3A3A3A"/>
                </a:solidFill>
                <a:latin typeface="Arial"/>
                <a:cs typeface="Arial"/>
              </a:rPr>
              <a:t>□</a:t>
            </a:r>
            <a:r>
              <a:rPr dirty="0" sz="1600" spc="29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z="1450" spc="-185">
                <a:solidFill>
                  <a:srgbClr val="3A3A3A"/>
                </a:solidFill>
                <a:latin typeface="Arial"/>
                <a:cs typeface="Arial"/>
              </a:rPr>
              <a:t>i:ïo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130"/>
              </a:lnSpc>
              <a:tabLst>
                <a:tab pos="277495" algn="l"/>
              </a:tabLst>
            </a:pPr>
            <a:r>
              <a:rPr dirty="0" sz="1000" spc="-210">
                <a:solidFill>
                  <a:srgbClr val="3A3A3A"/>
                </a:solidFill>
                <a:latin typeface="Arial"/>
                <a:cs typeface="Arial"/>
              </a:rPr>
              <a:t>0	</a:t>
            </a:r>
            <a:r>
              <a:rPr dirty="0" sz="800" spc="-20">
                <a:solidFill>
                  <a:srgbClr val="3A3A3A"/>
                </a:solidFill>
                <a:latin typeface="Arial"/>
                <a:cs typeface="Arial"/>
              </a:rPr>
              <a:t>PO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79222" y="1438786"/>
            <a:ext cx="1223645" cy="960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 sz="800" spc="60">
                <a:solidFill>
                  <a:srgbClr val="1C1C1C"/>
                </a:solidFill>
                <a:latin typeface="Arial"/>
                <a:cs typeface="Arial"/>
              </a:rPr>
              <a:t>vorm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weging</a:t>
            </a:r>
            <a:r>
              <a:rPr dirty="0" sz="800" spc="19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65">
                <a:solidFill>
                  <a:srgbClr val="1C1C1C"/>
                </a:solidFill>
                <a:latin typeface="Arial"/>
                <a:cs typeface="Arial"/>
              </a:rPr>
              <a:t>moment</a:t>
            </a: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5"/>
              </a:spcBef>
              <a:tabLst>
                <a:tab pos="665480" algn="l"/>
              </a:tabLst>
            </a:pPr>
            <a:r>
              <a:rPr dirty="0" sz="1100" spc="-5">
                <a:solidFill>
                  <a:srgbClr val="1C1C1C"/>
                </a:solidFill>
                <a:latin typeface="Arial"/>
                <a:cs typeface="Arial"/>
              </a:rPr>
              <a:t>s	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665480" algn="l"/>
              </a:tabLst>
            </a:pPr>
            <a:r>
              <a:rPr dirty="0" sz="1050" spc="45">
                <a:solidFill>
                  <a:srgbClr val="1C1C1C"/>
                </a:solidFill>
                <a:latin typeface="Arial"/>
                <a:cs typeface="Arial"/>
              </a:rPr>
              <a:t>s	</a:t>
            </a:r>
            <a:r>
              <a:rPr dirty="0" sz="800" spc="40">
                <a:solidFill>
                  <a:srgbClr val="1C1C1C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  <a:p>
            <a:pPr algn="ctr" marL="170815">
              <a:lnSpc>
                <a:spcPct val="100000"/>
              </a:lnSpc>
              <a:spcBef>
                <a:spcPts val="190"/>
              </a:spcBef>
            </a:pPr>
            <a:r>
              <a:rPr dirty="0" sz="850" spc="35">
                <a:solidFill>
                  <a:srgbClr val="1C1C1C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algn="ctr" marL="170815">
              <a:lnSpc>
                <a:spcPct val="100000"/>
              </a:lnSpc>
              <a:spcBef>
                <a:spcPts val="275"/>
              </a:spcBef>
            </a:pPr>
            <a:r>
              <a:rPr dirty="0" sz="850" spc="35">
                <a:solidFill>
                  <a:srgbClr val="1C1C1C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algn="ctr" marL="170815">
              <a:lnSpc>
                <a:spcPct val="100000"/>
              </a:lnSpc>
              <a:spcBef>
                <a:spcPts val="254"/>
              </a:spcBef>
            </a:pPr>
            <a:r>
              <a:rPr dirty="0" sz="850" spc="35">
                <a:solidFill>
                  <a:srgbClr val="1C1C1C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55310" y="1413178"/>
            <a:ext cx="605790" cy="98298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800" spc="45">
                <a:solidFill>
                  <a:srgbClr val="1C1C1C"/>
                </a:solidFill>
                <a:latin typeface="Arial"/>
                <a:cs typeface="Arial"/>
              </a:rPr>
              <a:t>duur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15"/>
              </a:spcBef>
            </a:pPr>
            <a:r>
              <a:rPr dirty="0" sz="850" spc="25">
                <a:solidFill>
                  <a:srgbClr val="1C1C1C"/>
                </a:solidFill>
                <a:latin typeface="Times New Roman"/>
                <a:cs typeface="Times New Roman"/>
              </a:rPr>
              <a:t>60</a:t>
            </a:r>
            <a:r>
              <a:rPr dirty="0" sz="850" spc="1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800" spc="25">
                <a:solidFill>
                  <a:srgbClr val="1C1C1C"/>
                </a:solidFill>
                <a:latin typeface="Arial"/>
                <a:cs typeface="Arial"/>
              </a:rPr>
              <a:t>m</a:t>
            </a:r>
            <a:r>
              <a:rPr dirty="0" sz="800" spc="25">
                <a:solidFill>
                  <a:srgbClr val="3A3A3A"/>
                </a:solidFill>
                <a:latin typeface="Arial"/>
                <a:cs typeface="Arial"/>
              </a:rPr>
              <a:t>inuten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80"/>
              </a:spcBef>
            </a:pPr>
            <a:r>
              <a:rPr dirty="0" sz="850" spc="35">
                <a:solidFill>
                  <a:srgbClr val="1C1C1C"/>
                </a:solidFill>
                <a:latin typeface="Times New Roman"/>
                <a:cs typeface="Times New Roman"/>
              </a:rPr>
              <a:t>60</a:t>
            </a:r>
            <a:r>
              <a:rPr dirty="0" sz="850" spc="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mi</a:t>
            </a:r>
            <a:r>
              <a:rPr dirty="0" sz="800" spc="50">
                <a:solidFill>
                  <a:srgbClr val="3A3A3A"/>
                </a:solidFill>
                <a:latin typeface="Arial"/>
                <a:cs typeface="Arial"/>
              </a:rPr>
              <a:t>nu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t</a:t>
            </a:r>
            <a:r>
              <a:rPr dirty="0" sz="800" spc="50">
                <a:solidFill>
                  <a:srgbClr val="3A3A3A"/>
                </a:solidFill>
                <a:latin typeface="Arial"/>
                <a:cs typeface="Arial"/>
              </a:rPr>
              <a:t>e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50"/>
              </a:spcBef>
            </a:pPr>
            <a:r>
              <a:rPr dirty="0" sz="850" spc="35">
                <a:solidFill>
                  <a:srgbClr val="1C1C1C"/>
                </a:solidFill>
                <a:latin typeface="Times New Roman"/>
                <a:cs typeface="Times New Roman"/>
              </a:rPr>
              <a:t>60</a:t>
            </a:r>
            <a:r>
              <a:rPr dirty="0" sz="850" spc="1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800" spc="30">
                <a:solidFill>
                  <a:srgbClr val="1C1C1C"/>
                </a:solidFill>
                <a:latin typeface="Arial"/>
                <a:cs typeface="Arial"/>
              </a:rPr>
              <a:t>m</a:t>
            </a:r>
            <a:r>
              <a:rPr dirty="0" sz="800" spc="30">
                <a:solidFill>
                  <a:srgbClr val="4F4F4F"/>
                </a:solidFill>
                <a:latin typeface="Arial"/>
                <a:cs typeface="Arial"/>
              </a:rPr>
              <a:t>inuten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80"/>
              </a:spcBef>
            </a:pPr>
            <a:r>
              <a:rPr dirty="0" sz="850" spc="35">
                <a:solidFill>
                  <a:srgbClr val="1C1C1C"/>
                </a:solidFill>
                <a:latin typeface="Times New Roman"/>
                <a:cs typeface="Times New Roman"/>
              </a:rPr>
              <a:t>60</a:t>
            </a:r>
            <a:r>
              <a:rPr dirty="0" sz="850" spc="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m</a:t>
            </a:r>
            <a:r>
              <a:rPr dirty="0" sz="800" spc="50">
                <a:solidFill>
                  <a:srgbClr val="3A3A3A"/>
                </a:solidFill>
                <a:latin typeface="Arial"/>
                <a:cs typeface="Arial"/>
              </a:rPr>
              <a:t>i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n</a:t>
            </a:r>
            <a:r>
              <a:rPr dirty="0" sz="800" spc="50">
                <a:solidFill>
                  <a:srgbClr val="3A3A3A"/>
                </a:solidFill>
                <a:latin typeface="Arial"/>
                <a:cs typeface="Arial"/>
              </a:rPr>
              <a:t>ut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en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dirty="0" sz="850" spc="35">
                <a:solidFill>
                  <a:srgbClr val="1C1C1C"/>
                </a:solidFill>
                <a:latin typeface="Times New Roman"/>
                <a:cs typeface="Times New Roman"/>
              </a:rPr>
              <a:t>60</a:t>
            </a:r>
            <a:r>
              <a:rPr dirty="0" sz="850" spc="7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m</a:t>
            </a:r>
            <a:r>
              <a:rPr dirty="0" sz="800" spc="50">
                <a:solidFill>
                  <a:srgbClr val="3A3A3A"/>
                </a:solidFill>
                <a:latin typeface="Arial"/>
                <a:cs typeface="Arial"/>
              </a:rPr>
              <a:t>inu</a:t>
            </a:r>
            <a:r>
              <a:rPr dirty="0" sz="800" spc="50">
                <a:solidFill>
                  <a:srgbClr val="1C1C1C"/>
                </a:solidFill>
                <a:latin typeface="Arial"/>
                <a:cs typeface="Arial"/>
              </a:rPr>
              <a:t>t</a:t>
            </a:r>
            <a:r>
              <a:rPr dirty="0" sz="800" spc="50">
                <a:solidFill>
                  <a:srgbClr val="3A3A3A"/>
                </a:solidFill>
                <a:latin typeface="Arial"/>
                <a:cs typeface="Arial"/>
              </a:rPr>
              <a:t>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7039" y="2579275"/>
            <a:ext cx="1140460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ts val="910"/>
              </a:lnSpc>
              <a:spcBef>
                <a:spcPts val="885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27122" y="2827209"/>
            <a:ext cx="63373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87" y="0"/>
            <a:ext cx="0" cy="2063114"/>
          </a:xfrm>
          <a:custGeom>
            <a:avLst/>
            <a:gdLst/>
            <a:ahLst/>
            <a:cxnLst/>
            <a:rect l="l" t="t" r="r" b="b"/>
            <a:pathLst>
              <a:path w="0" h="2063114">
                <a:moveTo>
                  <a:pt x="0" y="2062798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291" y="1647797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5291" y="2474748"/>
            <a:ext cx="7095490" cy="0"/>
          </a:xfrm>
          <a:custGeom>
            <a:avLst/>
            <a:gdLst/>
            <a:ahLst/>
            <a:cxnLst/>
            <a:rect l="l" t="t" r="r" b="b"/>
            <a:pathLst>
              <a:path w="7095490" h="0">
                <a:moveTo>
                  <a:pt x="0" y="0"/>
                </a:moveTo>
                <a:lnTo>
                  <a:pt x="7094977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89843" y="93175"/>
            <a:ext cx="5248275" cy="110363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05410">
              <a:lnSpc>
                <a:spcPct val="100000"/>
              </a:lnSpc>
              <a:spcBef>
                <a:spcPts val="459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35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  <a:tabLst>
                <a:tab pos="3739515" algn="l"/>
              </a:tabLst>
            </a:pPr>
            <a:r>
              <a:rPr dirty="0" sz="600" spc="35">
                <a:solidFill>
                  <a:srgbClr val="C4C4C4"/>
                </a:solidFill>
                <a:latin typeface="Times New Roman"/>
                <a:cs typeface="Times New Roman"/>
              </a:rPr>
              <a:t>1  </a:t>
            </a:r>
            <a:r>
              <a:rPr dirty="0" sz="1250" spc="120" b="1">
                <a:solidFill>
                  <a:srgbClr val="1C1C1C"/>
                </a:solidFill>
                <a:latin typeface="Arial"/>
                <a:cs typeface="Arial"/>
              </a:rPr>
              <a:t>Studi</a:t>
            </a:r>
            <a:r>
              <a:rPr dirty="0" sz="1250" spc="6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80" b="1">
                <a:solidFill>
                  <a:srgbClr val="1C1C1C"/>
                </a:solidFill>
                <a:latin typeface="Arial"/>
                <a:cs typeface="Arial"/>
              </a:rPr>
              <a:t>:</a:t>
            </a:r>
            <a:r>
              <a:rPr dirty="0" sz="1250" spc="-21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35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2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u="heavy" sz="1250" spc="70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welzvolwoud</a:t>
            </a:r>
            <a:endParaRPr sz="1250">
              <a:latin typeface="Arial"/>
              <a:cs typeface="Arial"/>
            </a:endParaRPr>
          </a:p>
          <a:p>
            <a:pPr marL="96520" marR="4160520" indent="-1270">
              <a:lnSpc>
                <a:spcPct val="191800"/>
              </a:lnSpc>
              <a:spcBef>
                <a:spcPts val="200"/>
              </a:spcBef>
            </a:pPr>
            <a:r>
              <a:rPr dirty="0" sz="950" spc="55" b="1">
                <a:solidFill>
                  <a:srgbClr val="1C1C1C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54639" y="10197148"/>
            <a:ext cx="216535" cy="20574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25"/>
              </a:spcBef>
            </a:pPr>
            <a:r>
              <a:rPr dirty="0" sz="900" spc="25">
                <a:solidFill>
                  <a:srgbClr val="1C1C1C"/>
                </a:solidFill>
                <a:latin typeface="Arial"/>
                <a:cs typeface="Arial"/>
              </a:rPr>
              <a:t>37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2361" y="1270787"/>
            <a:ext cx="1128395" cy="36258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234"/>
              </a:spcBef>
              <a:tabLst>
                <a:tab pos="466090" algn="l"/>
              </a:tabLst>
            </a:pPr>
            <a:r>
              <a:rPr dirty="0" sz="800" spc="-15">
                <a:solidFill>
                  <a:srgbClr val="1C1C1C"/>
                </a:solidFill>
                <a:latin typeface="Arial"/>
                <a:cs typeface="Arial"/>
              </a:rPr>
              <a:t>SE	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omschrijving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8796" y="1610940"/>
            <a:ext cx="224154" cy="836294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50"/>
              </a:spcBef>
            </a:pP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501</a:t>
            </a:r>
            <a:endParaRPr sz="850">
              <a:latin typeface="Arial"/>
              <a:cs typeface="Arial"/>
            </a:endParaRPr>
          </a:p>
          <a:p>
            <a:pPr marL="15240" marR="5080" indent="-635">
              <a:lnSpc>
                <a:spcPct val="124800"/>
              </a:lnSpc>
            </a:pPr>
            <a:r>
              <a:rPr dirty="0" sz="850">
                <a:solidFill>
                  <a:srgbClr val="1C1C1C"/>
                </a:solidFill>
                <a:latin typeface="Arial"/>
                <a:cs typeface="Arial"/>
              </a:rPr>
              <a:t>S02 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503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504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05"/>
              </a:spcBef>
            </a:pPr>
            <a:r>
              <a:rPr dirty="0" sz="800" spc="-70">
                <a:solidFill>
                  <a:srgbClr val="1C1C1C"/>
                </a:solidFill>
                <a:latin typeface="Arial"/>
                <a:cs typeface="Arial"/>
              </a:rPr>
              <a:t>SOS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1312" y="1610940"/>
            <a:ext cx="2421890" cy="83756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Theorietoets  1:  </a:t>
            </a:r>
            <a:r>
              <a:rPr dirty="0" sz="850">
                <a:solidFill>
                  <a:srgbClr val="1C1C1C"/>
                </a:solidFill>
                <a:latin typeface="Arial"/>
                <a:cs typeface="Arial"/>
              </a:rPr>
              <a:t>Blok 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1 </a:t>
            </a:r>
            <a:r>
              <a:rPr dirty="0" sz="850">
                <a:solidFill>
                  <a:srgbClr val="1C1C1C"/>
                </a:solidFill>
                <a:latin typeface="Arial"/>
                <a:cs typeface="Arial"/>
              </a:rPr>
              <a:t>t/m </a:t>
            </a:r>
            <a:r>
              <a:rPr dirty="0" sz="850" spc="1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Theorietoets  2:  </a:t>
            </a:r>
            <a:r>
              <a:rPr dirty="0" sz="850">
                <a:solidFill>
                  <a:srgbClr val="1C1C1C"/>
                </a:solidFill>
                <a:latin typeface="Arial"/>
                <a:cs typeface="Arial"/>
              </a:rPr>
              <a:t>Blok  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5 </a:t>
            </a:r>
            <a:r>
              <a:rPr dirty="0" sz="850">
                <a:solidFill>
                  <a:srgbClr val="1C1C1C"/>
                </a:solidFill>
                <a:latin typeface="Arial"/>
                <a:cs typeface="Arial"/>
              </a:rPr>
              <a:t>t/m</a:t>
            </a:r>
            <a:r>
              <a:rPr dirty="0" sz="850" spc="-1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8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Praktijktoets 1: 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Voeding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850" spc="-10">
                <a:solidFill>
                  <a:srgbClr val="1C1C1C"/>
                </a:solidFill>
                <a:latin typeface="Arial"/>
                <a:cs typeface="Arial"/>
              </a:rPr>
              <a:t>de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schijf 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van</a:t>
            </a:r>
            <a:r>
              <a:rPr dirty="0" sz="850" spc="25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5</a:t>
            </a:r>
            <a:endParaRPr sz="850">
              <a:latin typeface="Arial"/>
              <a:cs typeface="Arial"/>
            </a:endParaRPr>
          </a:p>
          <a:p>
            <a:pPr marL="12700" marR="5080">
              <a:lnSpc>
                <a:spcPct val="124800"/>
              </a:lnSpc>
              <a:spcBef>
                <a:spcPts val="25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Praktijktoets 2: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Zorgvrager </a:t>
            </a: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ondersteunen </a:t>
            </a:r>
            <a:r>
              <a:rPr dirty="0" sz="850" spc="-15">
                <a:solidFill>
                  <a:srgbClr val="1C1C1C"/>
                </a:solidFill>
                <a:latin typeface="Arial"/>
                <a:cs typeface="Arial"/>
              </a:rPr>
              <a:t>ADL  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Proeve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bekwaamheid</a:t>
            </a:r>
            <a:r>
              <a:rPr dirty="0" sz="850" spc="-2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(project)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22095" y="1481251"/>
            <a:ext cx="88582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10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r>
              <a:rPr dirty="0" sz="850" spc="5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type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60664" y="1452261"/>
            <a:ext cx="666115" cy="99314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duur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25"/>
              </a:spcBef>
            </a:pPr>
            <a:r>
              <a:rPr dirty="0" sz="850" spc="20">
                <a:solidFill>
                  <a:srgbClr val="2B2B2B"/>
                </a:solidFill>
                <a:latin typeface="Arial"/>
                <a:cs typeface="Arial"/>
              </a:rPr>
              <a:t>60</a:t>
            </a:r>
            <a:r>
              <a:rPr dirty="0" sz="850" spc="-25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2B2B2B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4"/>
              </a:spcBef>
            </a:pPr>
            <a:r>
              <a:rPr dirty="0" sz="850" spc="20">
                <a:solidFill>
                  <a:srgbClr val="1C1C1C"/>
                </a:solidFill>
                <a:latin typeface="Arial"/>
                <a:cs typeface="Arial"/>
              </a:rPr>
              <a:t>60</a:t>
            </a: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4"/>
              </a:spcBef>
            </a:pPr>
            <a:r>
              <a:rPr dirty="0" sz="850" spc="20">
                <a:solidFill>
                  <a:srgbClr val="2B2B2B"/>
                </a:solidFill>
                <a:latin typeface="Arial"/>
                <a:cs typeface="Arial"/>
              </a:rPr>
              <a:t>60</a:t>
            </a:r>
            <a:r>
              <a:rPr dirty="0" sz="850" spc="-55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2B2B2B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60</a:t>
            </a:r>
            <a:r>
              <a:rPr dirty="0" sz="850" spc="-6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2B2B2B"/>
                </a:solidFill>
                <a:latin typeface="Arial"/>
                <a:cs typeface="Arial"/>
              </a:rPr>
              <a:t>minuten</a:t>
            </a:r>
            <a:endParaRPr sz="85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254"/>
              </a:spcBef>
            </a:pPr>
            <a:r>
              <a:rPr dirty="0" sz="850" spc="20">
                <a:solidFill>
                  <a:srgbClr val="414141"/>
                </a:solidFill>
                <a:latin typeface="Arial"/>
                <a:cs typeface="Arial"/>
              </a:rPr>
              <a:t>1000</a:t>
            </a:r>
            <a:r>
              <a:rPr dirty="0" sz="850" spc="-5">
                <a:solidFill>
                  <a:srgbClr val="414141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B2B2B"/>
                </a:solidFill>
                <a:latin typeface="Arial"/>
                <a:cs typeface="Arial"/>
              </a:rPr>
              <a:t>minute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24590" y="1742408"/>
            <a:ext cx="15113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4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24590" y="1904136"/>
            <a:ext cx="15494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37290" y="2068916"/>
            <a:ext cx="12573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700" spc="-40">
                <a:solidFill>
                  <a:srgbClr val="1C1C1C"/>
                </a:solidFill>
                <a:latin typeface="Arial"/>
                <a:cs typeface="Arial"/>
              </a:rPr>
              <a:t>□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11869" y="2286079"/>
            <a:ext cx="781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55">
                <a:solidFill>
                  <a:srgbClr val="1C1C1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86490" y="1481251"/>
            <a:ext cx="1843405" cy="97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10870">
              <a:lnSpc>
                <a:spcPts val="735"/>
              </a:lnSpc>
              <a:spcBef>
                <a:spcPts val="100"/>
              </a:spcBef>
            </a:pP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vorm </a:t>
            </a:r>
            <a:r>
              <a:rPr dirty="0" sz="850" spc="10">
                <a:solidFill>
                  <a:srgbClr val="1C1C1C"/>
                </a:solidFill>
                <a:latin typeface="Arial"/>
                <a:cs typeface="Arial"/>
              </a:rPr>
              <a:t>weging</a:t>
            </a:r>
            <a:r>
              <a:rPr dirty="0" sz="850" spc="19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moment</a:t>
            </a:r>
            <a:endParaRPr sz="850">
              <a:latin typeface="Arial"/>
              <a:cs typeface="Arial"/>
            </a:endParaRPr>
          </a:p>
          <a:p>
            <a:pPr marL="50800">
              <a:lnSpc>
                <a:spcPts val="1605"/>
              </a:lnSpc>
              <a:tabLst>
                <a:tab pos="604520" algn="l"/>
                <a:tab pos="1266825" algn="l"/>
              </a:tabLst>
            </a:pPr>
            <a:r>
              <a:rPr dirty="0" baseline="-11437" sz="2550" spc="-60">
                <a:solidFill>
                  <a:srgbClr val="1C1C1C"/>
                </a:solidFill>
                <a:latin typeface="Arial"/>
                <a:cs typeface="Arial"/>
              </a:rPr>
              <a:t>□  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T	</a:t>
            </a:r>
            <a:r>
              <a:rPr dirty="0" sz="1250" spc="35">
                <a:solidFill>
                  <a:srgbClr val="1C1C1C"/>
                </a:solidFill>
                <a:latin typeface="Times New Roman"/>
                <a:cs typeface="Times New Roman"/>
              </a:rPr>
              <a:t>s	</a:t>
            </a:r>
            <a:r>
              <a:rPr dirty="0" sz="850">
                <a:solidFill>
                  <a:srgbClr val="2B2B2B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  <a:p>
            <a:pPr marL="285115">
              <a:lnSpc>
                <a:spcPts val="1355"/>
              </a:lnSpc>
              <a:tabLst>
                <a:tab pos="604520" algn="l"/>
                <a:tab pos="1266825" algn="l"/>
              </a:tabLst>
            </a:pPr>
            <a:r>
              <a:rPr dirty="0" baseline="3472" sz="1200" spc="67" b="1">
                <a:solidFill>
                  <a:srgbClr val="1C1C1C"/>
                </a:solidFill>
                <a:latin typeface="Times New Roman"/>
                <a:cs typeface="Times New Roman"/>
              </a:rPr>
              <a:t>T	</a:t>
            </a:r>
            <a:r>
              <a:rPr dirty="0" sz="1250" spc="40">
                <a:solidFill>
                  <a:srgbClr val="1C1C1C"/>
                </a:solidFill>
                <a:latin typeface="Times New Roman"/>
                <a:cs typeface="Times New Roman"/>
              </a:rPr>
              <a:t>s	</a:t>
            </a:r>
            <a:r>
              <a:rPr dirty="0" sz="850" spc="25">
                <a:solidFill>
                  <a:srgbClr val="414141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150"/>
              </a:spcBef>
              <a:tabLst>
                <a:tab pos="1268730" algn="l"/>
              </a:tabLst>
            </a:pPr>
            <a:r>
              <a:rPr dirty="0" sz="850" spc="-80">
                <a:solidFill>
                  <a:srgbClr val="1C1C1C"/>
                </a:solidFill>
                <a:latin typeface="Arial"/>
                <a:cs typeface="Arial"/>
              </a:rPr>
              <a:t>PO	</a:t>
            </a:r>
            <a:r>
              <a:rPr dirty="0" sz="750" spc="-50">
                <a:solidFill>
                  <a:srgbClr val="414141"/>
                </a:solidFill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  <a:p>
            <a:pPr marL="292100">
              <a:lnSpc>
                <a:spcPct val="100000"/>
              </a:lnSpc>
              <a:spcBef>
                <a:spcPts val="225"/>
              </a:spcBef>
              <a:tabLst>
                <a:tab pos="1269365" algn="l"/>
              </a:tabLst>
            </a:pPr>
            <a:r>
              <a:rPr dirty="0" sz="900" spc="-114" b="1">
                <a:solidFill>
                  <a:srgbClr val="1C1C1C"/>
                </a:solidFill>
                <a:latin typeface="Times New Roman"/>
                <a:cs typeface="Times New Roman"/>
              </a:rPr>
              <a:t>PO	</a:t>
            </a:r>
            <a:r>
              <a:rPr dirty="0" sz="850" spc="30">
                <a:solidFill>
                  <a:srgbClr val="414141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  <a:spcBef>
                <a:spcPts val="245"/>
              </a:spcBef>
              <a:tabLst>
                <a:tab pos="1269365" algn="l"/>
              </a:tabLst>
            </a:pPr>
            <a:r>
              <a:rPr dirty="0" sz="850" spc="-80">
                <a:solidFill>
                  <a:srgbClr val="1C1C1C"/>
                </a:solidFill>
                <a:latin typeface="Arial"/>
                <a:cs typeface="Arial"/>
              </a:rPr>
              <a:t>PO	</a:t>
            </a:r>
            <a:r>
              <a:rPr dirty="0" sz="850" spc="-55">
                <a:solidFill>
                  <a:srgbClr val="414141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6198" y="2625047"/>
            <a:ext cx="7429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4196" y="2879338"/>
            <a:ext cx="110553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0099"/>
              </a:lnSpc>
              <a:spcBef>
                <a:spcPts val="100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36573" y="2882388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2205"/>
            <a:ext cx="0" cy="6100445"/>
          </a:xfrm>
          <a:custGeom>
            <a:avLst/>
            <a:gdLst/>
            <a:ahLst/>
            <a:cxnLst/>
            <a:rect l="l" t="t" r="r" b="b"/>
            <a:pathLst>
              <a:path w="0" h="6100445">
                <a:moveTo>
                  <a:pt x="0" y="6099903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8656" y="3048426"/>
            <a:ext cx="7104380" cy="0"/>
          </a:xfrm>
          <a:custGeom>
            <a:avLst/>
            <a:gdLst/>
            <a:ahLst/>
            <a:cxnLst/>
            <a:rect l="l" t="t" r="r" b="b"/>
            <a:pathLst>
              <a:path w="7104380" h="0">
                <a:moveTo>
                  <a:pt x="0" y="0"/>
                </a:moveTo>
                <a:lnTo>
                  <a:pt x="7104136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58023" y="173000"/>
            <a:ext cx="5217160" cy="94488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09855">
              <a:lnSpc>
                <a:spcPct val="100000"/>
              </a:lnSpc>
              <a:spcBef>
                <a:spcPts val="430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26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3743960" algn="l"/>
              </a:tabLst>
            </a:pPr>
            <a:r>
              <a:rPr dirty="0" baseline="2222" sz="1875" spc="30">
                <a:solidFill>
                  <a:srgbClr val="BCBCBC"/>
                </a:solidFill>
                <a:latin typeface="Arial"/>
                <a:cs typeface="Arial"/>
              </a:rPr>
              <a:t>, </a:t>
            </a:r>
            <a:r>
              <a:rPr dirty="0" baseline="2222" sz="1875" spc="89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baseline="2222" sz="1875" spc="-27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baseline="2222" sz="1875" spc="15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8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5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1C1C1C"/>
                </a:solidFill>
                <a:latin typeface="Arial"/>
                <a:cs typeface="Arial"/>
              </a:rPr>
              <a:t>ondernemen</a:t>
            </a:r>
            <a:endParaRPr sz="1250">
              <a:latin typeface="Arial"/>
              <a:cs typeface="Arial"/>
            </a:endParaRPr>
          </a:p>
          <a:p>
            <a:pPr marL="99695">
              <a:lnSpc>
                <a:spcPts val="1125"/>
              </a:lnSpc>
              <a:spcBef>
                <a:spcPts val="125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99695">
              <a:lnSpc>
                <a:spcPts val="1005"/>
              </a:lnSpc>
            </a:pPr>
            <a:r>
              <a:rPr dirty="0" sz="850" spc="-40">
                <a:solidFill>
                  <a:srgbClr val="1C1C1C"/>
                </a:solidFill>
                <a:latin typeface="Arial"/>
                <a:cs typeface="Arial"/>
              </a:rPr>
              <a:t>Proeve </a:t>
            </a:r>
            <a:r>
              <a:rPr dirty="0" sz="850">
                <a:solidFill>
                  <a:srgbClr val="1C1C1C"/>
                </a:solidFill>
                <a:latin typeface="Arial"/>
                <a:cs typeface="Arial"/>
              </a:rPr>
              <a:t>van</a:t>
            </a:r>
            <a:r>
              <a:rPr dirty="0" sz="850" spc="-17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bekwaarrheid:</a:t>
            </a:r>
            <a:endParaRPr sz="8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24365" y="10324872"/>
            <a:ext cx="224790" cy="18669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210"/>
              </a:spcBef>
            </a:pPr>
            <a:r>
              <a:rPr dirty="0" sz="950" spc="20">
                <a:solidFill>
                  <a:srgbClr val="1C1C1C"/>
                </a:solidFill>
                <a:latin typeface="Times New Roman"/>
                <a:cs typeface="Times New Roman"/>
              </a:rPr>
              <a:t>38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07325" y="0"/>
            <a:ext cx="196850" cy="8572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450" spc="-165">
                <a:solidFill>
                  <a:srgbClr val="CDCDCD"/>
                </a:solidFill>
                <a:latin typeface="Times New Roman"/>
                <a:cs typeface="Times New Roman"/>
              </a:rPr>
              <a:t>l</a:t>
            </a:r>
            <a:endParaRPr sz="5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832" y="1209671"/>
            <a:ext cx="2511425" cy="83566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5875" marR="5080">
              <a:lnSpc>
                <a:spcPts val="990"/>
              </a:lnSpc>
              <a:spcBef>
                <a:spcPts val="155"/>
              </a:spcBef>
            </a:pPr>
            <a:r>
              <a:rPr dirty="0" sz="850" spc="-45">
                <a:solidFill>
                  <a:srgbClr val="1C1C1C"/>
                </a:solidFill>
                <a:latin typeface="Arial"/>
                <a:cs typeface="Arial"/>
              </a:rPr>
              <a:t>Deel </a:t>
            </a:r>
            <a:r>
              <a:rPr dirty="0" sz="850" spc="-15">
                <a:solidFill>
                  <a:srgbClr val="1C1C1C"/>
                </a:solidFill>
                <a:latin typeface="Arial"/>
                <a:cs typeface="Arial"/>
              </a:rPr>
              <a:t>1</a:t>
            </a:r>
            <a:r>
              <a:rPr dirty="0" sz="850" spc="-15">
                <a:solidFill>
                  <a:srgbClr val="3B3B3B"/>
                </a:solidFill>
                <a:latin typeface="Arial"/>
                <a:cs typeface="Arial"/>
              </a:rPr>
              <a:t>: </a:t>
            </a:r>
            <a:r>
              <a:rPr dirty="0" sz="850" spc="-20">
                <a:solidFill>
                  <a:srgbClr val="1C1C1C"/>
                </a:solidFill>
                <a:latin typeface="Arial"/>
                <a:cs typeface="Arial"/>
              </a:rPr>
              <a:t>Eindgesprek+ </a:t>
            </a: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Portfolio </a:t>
            </a:r>
            <a:r>
              <a:rPr dirty="0" sz="850" spc="-45">
                <a:solidFill>
                  <a:srgbClr val="1C1C1C"/>
                </a:solidFill>
                <a:latin typeface="Arial"/>
                <a:cs typeface="Arial"/>
              </a:rPr>
              <a:t>deze </a:t>
            </a:r>
            <a:r>
              <a:rPr dirty="0" sz="850" spc="-20">
                <a:solidFill>
                  <a:srgbClr val="1C1C1C"/>
                </a:solidFill>
                <a:latin typeface="Arial"/>
                <a:cs typeface="Arial"/>
              </a:rPr>
              <a:t>bestaat 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uit Pl-P4  </a:t>
            </a:r>
            <a:r>
              <a:rPr dirty="0" sz="850" spc="-50">
                <a:solidFill>
                  <a:srgbClr val="1C1C1C"/>
                </a:solidFill>
                <a:latin typeface="Arial"/>
                <a:cs typeface="Arial"/>
              </a:rPr>
              <a:t>Deel </a:t>
            </a:r>
            <a:r>
              <a:rPr dirty="0" sz="850" spc="-5">
                <a:solidFill>
                  <a:srgbClr val="1C1C1C"/>
                </a:solidFill>
                <a:latin typeface="Arial"/>
                <a:cs typeface="Arial"/>
              </a:rPr>
              <a:t>2: </a:t>
            </a:r>
            <a:r>
              <a:rPr dirty="0" sz="850" spc="-65">
                <a:solidFill>
                  <a:srgbClr val="1C1C1C"/>
                </a:solidFill>
                <a:latin typeface="Arial"/>
                <a:cs typeface="Arial"/>
              </a:rPr>
              <a:t>Business </a:t>
            </a: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market + </a:t>
            </a:r>
            <a:r>
              <a:rPr dirty="0" sz="850" spc="-65">
                <a:solidFill>
                  <a:srgbClr val="1C1C1C"/>
                </a:solidFill>
                <a:latin typeface="Arial"/>
                <a:cs typeface="Arial"/>
              </a:rPr>
              <a:t>Business</a:t>
            </a:r>
            <a:r>
              <a:rPr dirty="0" sz="850" spc="-1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presentatie</a:t>
            </a:r>
            <a:endParaRPr sz="850">
              <a:latin typeface="Arial"/>
              <a:cs typeface="Arial"/>
            </a:endParaRPr>
          </a:p>
          <a:p>
            <a:pPr marL="12700" marR="1506220" indent="1270">
              <a:lnSpc>
                <a:spcPts val="2190"/>
              </a:lnSpc>
              <a:spcBef>
                <a:spcPts val="21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0887" y="2313360"/>
            <a:ext cx="3344545" cy="708660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360"/>
              </a:spcBef>
              <a:tabLst>
                <a:tab pos="445134" algn="l"/>
              </a:tabLst>
            </a:pPr>
            <a:r>
              <a:rPr dirty="0" sz="1100" spc="-75">
                <a:solidFill>
                  <a:srgbClr val="1C1C1C"/>
                </a:solidFill>
                <a:latin typeface="Arial"/>
                <a:cs typeface="Arial"/>
              </a:rPr>
              <a:t>so2	</a:t>
            </a:r>
            <a:r>
              <a:rPr dirty="0" sz="850" spc="15">
                <a:solidFill>
                  <a:srgbClr val="3B3B3B"/>
                </a:solidFill>
                <a:latin typeface="Arial"/>
                <a:cs typeface="Arial"/>
              </a:rPr>
              <a:t>Theorietóets  1:</a:t>
            </a:r>
            <a:r>
              <a:rPr dirty="0" sz="850" spc="6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3B3B3B"/>
                </a:solidFill>
                <a:latin typeface="Arial"/>
                <a:cs typeface="Arial"/>
              </a:rPr>
              <a:t>marketingplän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  <a:tabLst>
                <a:tab pos="445134" algn="l"/>
              </a:tabLst>
            </a:pPr>
            <a:r>
              <a:rPr dirty="0" sz="850" spc="35">
                <a:solidFill>
                  <a:srgbClr val="1C1C1C"/>
                </a:solidFill>
                <a:latin typeface="Arial"/>
                <a:cs typeface="Arial"/>
              </a:rPr>
              <a:t>503	</a:t>
            </a:r>
            <a:r>
              <a:rPr dirty="0" sz="850" spc="15">
                <a:solidFill>
                  <a:srgbClr val="3B3B3B"/>
                </a:solidFill>
                <a:latin typeface="Arial"/>
                <a:cs typeface="Arial"/>
              </a:rPr>
              <a:t>Theorietoets  2:  </a:t>
            </a:r>
            <a:r>
              <a:rPr dirty="0" sz="850" spc="5">
                <a:solidFill>
                  <a:srgbClr val="3B3B3B"/>
                </a:solidFill>
                <a:latin typeface="Arial"/>
                <a:cs typeface="Arial"/>
              </a:rPr>
              <a:t>financieel</a:t>
            </a:r>
            <a:r>
              <a:rPr dirty="0" sz="850" spc="-14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3B3B3B"/>
                </a:solidFill>
                <a:latin typeface="Arial"/>
                <a:cs typeface="Arial"/>
              </a:rPr>
              <a:t>plan</a:t>
            </a:r>
            <a:endParaRPr sz="850">
              <a:latin typeface="Arial"/>
              <a:cs typeface="Arial"/>
            </a:endParaRPr>
          </a:p>
          <a:p>
            <a:pPr marL="12700" marR="5080">
              <a:lnSpc>
                <a:spcPct val="124800"/>
              </a:lnSpc>
              <a:spcBef>
                <a:spcPts val="25"/>
              </a:spcBef>
              <a:tabLst>
                <a:tab pos="448309" algn="l"/>
              </a:tabLst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504	</a:t>
            </a:r>
            <a:r>
              <a:rPr dirty="0" sz="850" spc="25">
                <a:solidFill>
                  <a:srgbClr val="3B3B3B"/>
                </a:solidFill>
                <a:latin typeface="Arial"/>
                <a:cs typeface="Arial"/>
              </a:rPr>
              <a:t>Praktijktoets 2: Ondernemingsplan; </a:t>
            </a:r>
            <a:r>
              <a:rPr dirty="0" sz="850" spc="30">
                <a:solidFill>
                  <a:srgbClr val="3B3B3B"/>
                </a:solidFill>
                <a:latin typeface="Arial"/>
                <a:cs typeface="Arial"/>
              </a:rPr>
              <a:t>uitvoer </a:t>
            </a:r>
            <a:r>
              <a:rPr dirty="0" sz="850" spc="20">
                <a:solidFill>
                  <a:srgbClr val="3B3B3B"/>
                </a:solidFill>
                <a:latin typeface="Arial"/>
                <a:cs typeface="Arial"/>
              </a:rPr>
              <a:t>en </a:t>
            </a:r>
            <a:r>
              <a:rPr dirty="0" sz="850" spc="25">
                <a:solidFill>
                  <a:srgbClr val="3B3B3B"/>
                </a:solidFill>
                <a:latin typeface="Arial"/>
                <a:cs typeface="Arial"/>
              </a:rPr>
              <a:t>resultaat </a:t>
            </a: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-95">
                <a:solidFill>
                  <a:srgbClr val="1C1C1C"/>
                </a:solidFill>
                <a:latin typeface="Arial"/>
                <a:cs typeface="Arial"/>
              </a:rPr>
              <a:t>SOS	</a:t>
            </a:r>
            <a:r>
              <a:rPr dirty="0" sz="850" spc="-5">
                <a:solidFill>
                  <a:srgbClr val="3B3B3B"/>
                </a:solidFill>
                <a:latin typeface="Arial"/>
                <a:cs typeface="Arial"/>
              </a:rPr>
              <a:t>Proeve </a:t>
            </a:r>
            <a:r>
              <a:rPr dirty="0" sz="850" spc="40">
                <a:solidFill>
                  <a:srgbClr val="3B3B3B"/>
                </a:solidFill>
                <a:latin typeface="Arial"/>
                <a:cs typeface="Arial"/>
              </a:rPr>
              <a:t>van</a:t>
            </a:r>
            <a:r>
              <a:rPr dirty="0" sz="850" spc="-10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3B3B3B"/>
                </a:solidFill>
                <a:latin typeface="Arial"/>
                <a:cs typeface="Arial"/>
              </a:rPr>
              <a:t>bekwaamheid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80868" y="2071765"/>
          <a:ext cx="6814184" cy="288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70"/>
                <a:gridCol w="3146425"/>
                <a:gridCol w="974725"/>
                <a:gridCol w="306704"/>
                <a:gridCol w="363220"/>
                <a:gridCol w="1071245"/>
                <a:gridCol w="543559"/>
              </a:tblGrid>
              <a:tr h="146659">
                <a:tc>
                  <a:txBody>
                    <a:bodyPr/>
                    <a:lstStyle/>
                    <a:p>
                      <a:pPr marL="92710">
                        <a:lnSpc>
                          <a:spcPts val="940"/>
                        </a:lnSpc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990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99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90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90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010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1909">
                <a:tc>
                  <a:txBody>
                    <a:bodyPr/>
                    <a:lstStyle/>
                    <a:p>
                      <a:pPr marL="92710">
                        <a:lnSpc>
                          <a:spcPts val="955"/>
                        </a:lnSpc>
                        <a:spcBef>
                          <a:spcPts val="6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955"/>
                        </a:lnSpc>
                        <a:spcBef>
                          <a:spcPts val="60"/>
                        </a:spcBef>
                      </a:pPr>
                      <a:r>
                        <a:rPr dirty="0" sz="850" spc="2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Praktijktoets 1: </a:t>
                      </a:r>
                      <a:r>
                        <a:rPr dirty="0" sz="850" spc="1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1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ondernemer - </a:t>
                      </a:r>
                      <a:r>
                        <a:rPr dirty="0" sz="850" spc="2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jezelf</a:t>
                      </a:r>
                      <a:r>
                        <a:rPr dirty="0" sz="850" spc="5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presenteren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ts val="1015"/>
                        </a:lnSpc>
                      </a:pPr>
                      <a:r>
                        <a:rPr dirty="0" sz="160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930"/>
                        </a:lnSpc>
                        <a:spcBef>
                          <a:spcPts val="85"/>
                        </a:spcBef>
                      </a:pPr>
                      <a:r>
                        <a:rPr dirty="0" sz="850" spc="-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15"/>
                        </a:lnSpc>
                      </a:pPr>
                      <a:r>
                        <a:rPr dirty="0" sz="1300">
                          <a:solidFill>
                            <a:srgbClr val="50505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93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930"/>
                        </a:lnSpc>
                        <a:spcBef>
                          <a:spcPts val="85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4601070" y="2331853"/>
            <a:ext cx="147320" cy="758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5"/>
              </a:lnSpc>
              <a:spcBef>
                <a:spcPts val="100"/>
              </a:spcBef>
            </a:pPr>
            <a:r>
              <a:rPr dirty="0" sz="1600" spc="-1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275"/>
              </a:lnSpc>
            </a:pPr>
            <a:r>
              <a:rPr dirty="0" sz="1600" spc="-1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285"/>
              </a:lnSpc>
            </a:pPr>
            <a:r>
              <a:rPr dirty="0" sz="1600" spc="-1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dirty="0" sz="1600" spc="-40">
                <a:solidFill>
                  <a:srgbClr val="3B3B3B"/>
                </a:solidFill>
                <a:latin typeface="Arial"/>
                <a:cs typeface="Arial"/>
              </a:rPr>
              <a:t>□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29790" y="2324222"/>
            <a:ext cx="416559" cy="704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  <a:tabLst>
                <a:tab pos="330200" algn="l"/>
              </a:tabLst>
            </a:pP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T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	</a:t>
            </a:r>
            <a:r>
              <a:rPr dirty="0" sz="1300" spc="40">
                <a:solidFill>
                  <a:srgbClr val="505050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30"/>
              </a:lnSpc>
              <a:tabLst>
                <a:tab pos="333375" algn="l"/>
              </a:tabLst>
            </a:pP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T</a:t>
            </a: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	</a:t>
            </a:r>
            <a:r>
              <a:rPr dirty="0" sz="1300" spc="40">
                <a:solidFill>
                  <a:srgbClr val="505050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165"/>
              </a:spcBef>
            </a:pPr>
            <a:r>
              <a:rPr dirty="0" sz="850" spc="-70">
                <a:solidFill>
                  <a:srgbClr val="1C1C1C"/>
                </a:solidFill>
                <a:latin typeface="Arial"/>
                <a:cs typeface="Arial"/>
              </a:rPr>
              <a:t>PO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75"/>
              </a:spcBef>
            </a:pPr>
            <a:r>
              <a:rPr dirty="0" sz="850" spc="-80">
                <a:solidFill>
                  <a:srgbClr val="1C1C1C"/>
                </a:solidFill>
                <a:latin typeface="Arial"/>
                <a:cs typeface="Arial"/>
              </a:rPr>
              <a:t>PO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10775" y="2349397"/>
            <a:ext cx="92710" cy="6788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350"/>
              </a:spcBef>
            </a:pPr>
            <a:r>
              <a:rPr dirty="0" sz="850" spc="35">
                <a:solidFill>
                  <a:srgbClr val="3B3B3B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254"/>
              </a:spcBef>
            </a:pPr>
            <a:r>
              <a:rPr dirty="0" sz="850" spc="35">
                <a:solidFill>
                  <a:srgbClr val="3B3B3B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330"/>
              </a:spcBef>
            </a:pPr>
            <a:r>
              <a:rPr dirty="0" sz="800" spc="-45">
                <a:solidFill>
                  <a:srgbClr val="3B3B3B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850" spc="25">
                <a:solidFill>
                  <a:srgbClr val="3B3B3B"/>
                </a:solidFill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25620" y="2346344"/>
            <a:ext cx="362585" cy="67881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 spc="40">
                <a:solidFill>
                  <a:srgbClr val="1C1C1C"/>
                </a:solidFill>
                <a:latin typeface="Arial"/>
                <a:cs typeface="Arial"/>
              </a:rPr>
              <a:t>15</a:t>
            </a:r>
            <a:r>
              <a:rPr dirty="0" sz="850" spc="-5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1C1C1C"/>
                </a:solidFill>
                <a:latin typeface="Arial"/>
                <a:cs typeface="Arial"/>
              </a:rPr>
              <a:t>uur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15</a:t>
            </a:r>
            <a:r>
              <a:rPr dirty="0" sz="850" spc="-1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uur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850" spc="25">
                <a:solidFill>
                  <a:srgbClr val="1C1C1C"/>
                </a:solidFill>
                <a:latin typeface="Arial"/>
                <a:cs typeface="Arial"/>
              </a:rPr>
              <a:t>15</a:t>
            </a:r>
            <a:r>
              <a:rPr dirty="0" sz="850" spc="-1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uur</a:t>
            </a:r>
            <a:endParaRPr sz="8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254"/>
              </a:spcBef>
            </a:pP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20</a:t>
            </a: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C1C1C"/>
                </a:solidFill>
                <a:latin typeface="Arial"/>
                <a:cs typeface="Arial"/>
              </a:rPr>
              <a:t>uur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8722" y="3198726"/>
            <a:ext cx="1130300" cy="623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635">
              <a:lnSpc>
                <a:spcPct val="100099"/>
              </a:lnSpc>
              <a:spcBef>
                <a:spcPts val="860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06331" y="3456067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540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1647797"/>
            <a:ext cx="0" cy="2759075"/>
          </a:xfrm>
          <a:custGeom>
            <a:avLst/>
            <a:gdLst/>
            <a:ahLst/>
            <a:cxnLst/>
            <a:rect l="l" t="t" r="r" b="b"/>
            <a:pathLst>
              <a:path w="0" h="2759075">
                <a:moveTo>
                  <a:pt x="0" y="275853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6634" y="134265"/>
            <a:ext cx="0" cy="1245235"/>
          </a:xfrm>
          <a:custGeom>
            <a:avLst/>
            <a:gdLst/>
            <a:ahLst/>
            <a:cxnLst/>
            <a:rect l="l" t="t" r="r" b="b"/>
            <a:pathLst>
              <a:path w="0" h="1245235">
                <a:moveTo>
                  <a:pt x="0" y="1245002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48067" y="2819324"/>
            <a:ext cx="5580380" cy="1087755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marL="12700" marR="5080" indent="1483995">
              <a:lnSpc>
                <a:spcPts val="2760"/>
              </a:lnSpc>
              <a:spcBef>
                <a:spcPts val="244"/>
              </a:spcBef>
            </a:pPr>
            <a:r>
              <a:rPr dirty="0" sz="2350" spc="110">
                <a:solidFill>
                  <a:srgbClr val="1C1C1C"/>
                </a:solidFill>
                <a:latin typeface="Arial"/>
                <a:cs typeface="Arial"/>
              </a:rPr>
              <a:t>Toelichting </a:t>
            </a:r>
            <a:r>
              <a:rPr dirty="0" sz="2350" spc="140">
                <a:solidFill>
                  <a:srgbClr val="1C1C1C"/>
                </a:solidFill>
                <a:latin typeface="Arial"/>
                <a:cs typeface="Arial"/>
              </a:rPr>
              <a:t>op </a:t>
            </a:r>
            <a:r>
              <a:rPr dirty="0" sz="2350" spc="80">
                <a:solidFill>
                  <a:srgbClr val="1C1C1C"/>
                </a:solidFill>
                <a:latin typeface="Arial"/>
                <a:cs typeface="Arial"/>
              </a:rPr>
              <a:t>het  </a:t>
            </a:r>
            <a:r>
              <a:rPr dirty="0" sz="2350" spc="90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2350" spc="100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2350" spc="95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2350" spc="75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2350" spc="114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2350" spc="130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2350">
              <a:latin typeface="Arial"/>
              <a:cs typeface="Arial"/>
            </a:endParaRPr>
          </a:p>
          <a:p>
            <a:pPr algn="ctr" marL="17780">
              <a:lnSpc>
                <a:spcPts val="2700"/>
              </a:lnSpc>
            </a:pPr>
            <a:r>
              <a:rPr dirty="0" sz="2300" spc="20" b="1">
                <a:solidFill>
                  <a:srgbClr val="1C1C1C"/>
                </a:solidFill>
                <a:latin typeface="Arial"/>
                <a:cs typeface="Arial"/>
              </a:rPr>
              <a:t>(PTA)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390589"/>
            <a:ext cx="0" cy="5578475"/>
          </a:xfrm>
          <a:custGeom>
            <a:avLst/>
            <a:gdLst/>
            <a:ahLst/>
            <a:cxnLst/>
            <a:rect l="l" t="t" r="r" b="b"/>
            <a:pathLst>
              <a:path w="0" h="5578475">
                <a:moveTo>
                  <a:pt x="0" y="5578101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0868" y="1603804"/>
          <a:ext cx="6739255" cy="288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115"/>
                <a:gridCol w="2541905"/>
                <a:gridCol w="1582420"/>
                <a:gridCol w="314325"/>
                <a:gridCol w="360679"/>
                <a:gridCol w="1070610"/>
                <a:gridCol w="455930"/>
              </a:tblGrid>
              <a:tr h="147743">
                <a:tc>
                  <a:txBody>
                    <a:bodyPr/>
                    <a:lstStyle/>
                    <a:p>
                      <a:pPr marL="96520">
                        <a:lnSpc>
                          <a:spcPts val="985"/>
                        </a:lnSpc>
                      </a:pPr>
                      <a:r>
                        <a:rPr dirty="0" sz="900" spc="-1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975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209">
                        <a:lnSpc>
                          <a:spcPts val="950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950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975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950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950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0707">
                <a:tc>
                  <a:txBody>
                    <a:bodyPr/>
                    <a:lstStyle/>
                    <a:p>
                      <a:pPr marL="93345">
                        <a:lnSpc>
                          <a:spcPts val="994"/>
                        </a:lnSpc>
                        <a:spcBef>
                          <a:spcPts val="10"/>
                        </a:spcBef>
                      </a:pPr>
                      <a:r>
                        <a:rPr dirty="0" sz="900" spc="3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994"/>
                        </a:lnSpc>
                        <a:spcBef>
                          <a:spcPts val="1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4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00" spc="22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3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K/EO/07.01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01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944"/>
                        </a:lnSpc>
                        <a:spcBef>
                          <a:spcPts val="60"/>
                        </a:spcBef>
                      </a:pPr>
                      <a:r>
                        <a:rPr dirty="0" sz="85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ts val="1010"/>
                        </a:lnSpc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724365" y="10324872"/>
            <a:ext cx="224790" cy="18669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210"/>
              </a:spcBef>
            </a:pPr>
            <a:r>
              <a:rPr dirty="0" sz="950" spc="20">
                <a:solidFill>
                  <a:srgbClr val="1C1C1C"/>
                </a:solidFill>
                <a:latin typeface="Times New Roman"/>
                <a:cs typeface="Times New Roman"/>
              </a:rPr>
              <a:t>39</a:t>
            </a:r>
            <a:endParaRPr sz="95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0868" y="1746970"/>
          <a:ext cx="7107555" cy="84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290"/>
                <a:gridCol w="2932430"/>
                <a:gridCol w="1170939"/>
                <a:gridCol w="616585"/>
                <a:gridCol w="914400"/>
                <a:gridCol w="1060450"/>
              </a:tblGrid>
              <a:tr h="3346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3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001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3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900" spc="19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3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K/EO/07.01.1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49530">
                        <a:lnSpc>
                          <a:spcPts val="1625"/>
                        </a:lnSpc>
                        <a:spcBef>
                          <a:spcPts val="905"/>
                        </a:spcBef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1149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216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779">
                <a:tc>
                  <a:txBody>
                    <a:bodyPr/>
                    <a:lstStyle/>
                    <a:p>
                      <a:pPr marL="95250">
                        <a:lnSpc>
                          <a:spcPts val="1065"/>
                        </a:lnSpc>
                      </a:pPr>
                      <a:r>
                        <a:rPr dirty="0" sz="900" spc="4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503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065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4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900" spc="2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2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K/EO/07.01.2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19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421640">
                        <a:lnSpc>
                          <a:spcPts val="1015"/>
                        </a:lnSpc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9053">
                <a:tc>
                  <a:txBody>
                    <a:bodyPr/>
                    <a:lstStyle/>
                    <a:p>
                      <a:pPr marL="90170">
                        <a:lnSpc>
                          <a:spcPts val="1065"/>
                        </a:lnSpc>
                      </a:pPr>
                      <a:r>
                        <a:rPr dirty="0" sz="900" spc="3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 spc="-3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SOS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065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4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900" spc="18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2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K/EO/07.01.3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900" spc="1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K/EO/07.</a:t>
                      </a:r>
                      <a:r>
                        <a:rPr dirty="0" sz="900" spc="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1235">
                        <a:lnSpc>
                          <a:spcPts val="139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  <a:p>
                      <a:pPr marL="968375">
                        <a:lnSpc>
                          <a:spcPts val="1040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1015"/>
                        </a:lnSpc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7355">
                        <a:lnSpc>
                          <a:spcPct val="100000"/>
                        </a:lnSpc>
                      </a:pPr>
                      <a:r>
                        <a:rPr dirty="0" sz="7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750" spc="1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875" y="108850"/>
            <a:ext cx="3910329" cy="4070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55" b="0">
                <a:solidFill>
                  <a:srgbClr val="CCCCCC"/>
                </a:solidFill>
                <a:latin typeface="Arial"/>
                <a:cs typeface="Arial"/>
              </a:rPr>
              <a:t>1</a:t>
            </a:r>
            <a:r>
              <a:rPr dirty="0" spc="55">
                <a:solidFill>
                  <a:srgbClr val="1C1C1C"/>
                </a:solidFill>
              </a:rPr>
              <a:t>Programma </a:t>
            </a:r>
            <a:r>
              <a:rPr dirty="0" spc="105">
                <a:solidFill>
                  <a:srgbClr val="1C1C1C"/>
                </a:solidFill>
              </a:rPr>
              <a:t>van </a:t>
            </a:r>
            <a:r>
              <a:rPr dirty="0" spc="90">
                <a:solidFill>
                  <a:srgbClr val="1C1C1C"/>
                </a:solidFill>
              </a:rPr>
              <a:t>toetsing </a:t>
            </a:r>
            <a:r>
              <a:rPr dirty="0" spc="105">
                <a:solidFill>
                  <a:srgbClr val="1C1C1C"/>
                </a:solidFill>
              </a:rPr>
              <a:t>en</a:t>
            </a:r>
            <a:r>
              <a:rPr dirty="0" spc="260">
                <a:solidFill>
                  <a:srgbClr val="1C1C1C"/>
                </a:solidFill>
              </a:rPr>
              <a:t> </a:t>
            </a:r>
            <a:r>
              <a:rPr dirty="0" spc="75">
                <a:solidFill>
                  <a:srgbClr val="1C1C1C"/>
                </a:solidFill>
              </a:rPr>
              <a:t>afsluiting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4885" y="499693"/>
            <a:ext cx="5946140" cy="1081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  <a:tabLst>
                <a:tab pos="3666490" algn="l"/>
              </a:tabLst>
            </a:pP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Studie:CK4	</a:t>
            </a:r>
            <a:r>
              <a:rPr dirty="0" sz="1250" spc="85" b="1">
                <a:solidFill>
                  <a:srgbClr val="1C1C1C"/>
                </a:solidFill>
                <a:latin typeface="Arial"/>
                <a:cs typeface="Arial"/>
              </a:rPr>
              <a:t>Vak: 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Presentatie </a:t>
            </a:r>
            <a:r>
              <a:rPr dirty="0" sz="1250" spc="9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250" spc="-10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50" b="1">
                <a:solidFill>
                  <a:srgbClr val="1C1C1C"/>
                </a:solidFill>
                <a:latin typeface="Arial"/>
                <a:cs typeface="Arial"/>
              </a:rPr>
              <a:t>styling</a:t>
            </a:r>
            <a:endParaRPr sz="1250">
              <a:latin typeface="Arial"/>
              <a:cs typeface="Arial"/>
            </a:endParaRPr>
          </a:p>
          <a:p>
            <a:pPr marL="12700" marR="4931410">
              <a:lnSpc>
                <a:spcPct val="191800"/>
              </a:lnSpc>
              <a:spcBef>
                <a:spcPts val="250"/>
              </a:spcBef>
            </a:pPr>
            <a:r>
              <a:rPr dirty="0" sz="950" spc="70" b="1">
                <a:solidFill>
                  <a:srgbClr val="1C1C1C"/>
                </a:solidFill>
                <a:latin typeface="Arial"/>
                <a:cs typeface="Arial"/>
              </a:rPr>
              <a:t>Inleiding  </a:t>
            </a:r>
            <a:r>
              <a:rPr dirty="0" sz="950" spc="35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1775" y="2728798"/>
            <a:ext cx="1143635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640" marR="5080" indent="635">
              <a:lnSpc>
                <a:spcPct val="100099"/>
              </a:lnSpc>
              <a:spcBef>
                <a:spcPts val="885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</a:t>
            </a:r>
            <a:r>
              <a:rPr dirty="0" sz="750" spc="25">
                <a:solidFill>
                  <a:srgbClr val="1C1C1C"/>
                </a:solidFill>
                <a:latin typeface="Arial"/>
                <a:cs typeface="Arial"/>
              </a:rPr>
              <a:t>HD=Handelingsdeel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1309" y="2986138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99"/>
              </a:lnSpc>
              <a:spcBef>
                <a:spcPts val="85"/>
              </a:spcBef>
            </a:pP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854413"/>
            <a:ext cx="0" cy="4674870"/>
          </a:xfrm>
          <a:custGeom>
            <a:avLst/>
            <a:gdLst/>
            <a:ahLst/>
            <a:cxnLst/>
            <a:rect l="l" t="t" r="r" b="b"/>
            <a:pathLst>
              <a:path w="0" h="4674870">
                <a:moveTo>
                  <a:pt x="0" y="4674863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582" y="12205"/>
            <a:ext cx="0" cy="683895"/>
          </a:xfrm>
          <a:custGeom>
            <a:avLst/>
            <a:gdLst/>
            <a:ahLst/>
            <a:cxnLst/>
            <a:rect l="l" t="t" r="r" b="b"/>
            <a:pathLst>
              <a:path w="0" h="683895">
                <a:moveTo>
                  <a:pt x="0" y="683530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99185" y="1537755"/>
          <a:ext cx="7101205" cy="1800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020"/>
                <a:gridCol w="3166110"/>
                <a:gridCol w="956944"/>
                <a:gridCol w="304164"/>
                <a:gridCol w="368300"/>
                <a:gridCol w="1069339"/>
                <a:gridCol w="818515"/>
              </a:tblGrid>
              <a:tr h="146660">
                <a:tc>
                  <a:txBody>
                    <a:bodyPr/>
                    <a:lstStyle/>
                    <a:p>
                      <a:pPr marL="101600">
                        <a:lnSpc>
                          <a:spcPts val="965"/>
                        </a:lnSpc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965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965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965"/>
                        </a:lnSpc>
                      </a:pP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965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8590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1: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2400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4942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1:</a:t>
                      </a:r>
                      <a:r>
                        <a:rPr dirty="0" sz="850" spc="1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Standaardcouvert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120"/>
                        </a:lnSpc>
                      </a:pPr>
                      <a:r>
                        <a:rPr dirty="0" sz="16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7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065"/>
                        </a:lnSpc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2566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2: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8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149860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2647">
                <a:tc>
                  <a:txBody>
                    <a:bodyPr/>
                    <a:lstStyle/>
                    <a:p>
                      <a:pPr marL="102235">
                        <a:lnSpc>
                          <a:spcPts val="944"/>
                        </a:lnSpc>
                        <a:spcBef>
                          <a:spcPts val="80"/>
                        </a:spcBef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44"/>
                        </a:lnSpc>
                        <a:spcBef>
                          <a:spcPts val="8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2: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Koffiebereidingen en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tafel</a:t>
                      </a:r>
                      <a:r>
                        <a:rPr dirty="0" sz="8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opdekken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025"/>
                        </a:lnSpc>
                      </a:pPr>
                      <a:r>
                        <a:rPr dirty="0" sz="16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944"/>
                        </a:lnSpc>
                        <a:spcBef>
                          <a:spcPts val="80"/>
                        </a:spcBef>
                      </a:pPr>
                      <a:r>
                        <a:rPr dirty="0" sz="850" spc="-7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ts val="919"/>
                        </a:lnSpc>
                        <a:spcBef>
                          <a:spcPts val="10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7294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3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1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30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355"/>
                        </a:lnSpc>
                      </a:pPr>
                      <a:r>
                        <a:rPr dirty="0" sz="125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7087">
                <a:tc>
                  <a:txBody>
                    <a:bodyPr/>
                    <a:lstStyle/>
                    <a:p>
                      <a:pPr marL="99060">
                        <a:lnSpc>
                          <a:spcPts val="925"/>
                        </a:lnSpc>
                        <a:spcBef>
                          <a:spcPts val="50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925"/>
                        </a:lnSpc>
                        <a:spcBef>
                          <a:spcPts val="5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4: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Draagmethodes,</a:t>
                      </a:r>
                      <a:r>
                        <a:rPr dirty="0" sz="850" spc="-8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dranken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ts val="980"/>
                        </a:lnSpc>
                      </a:pPr>
                      <a:r>
                        <a:rPr dirty="0" sz="16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925"/>
                        </a:lnSpc>
                        <a:spcBef>
                          <a:spcPts val="50"/>
                        </a:spcBef>
                      </a:pPr>
                      <a:r>
                        <a:rPr dirty="0" sz="850" spc="-8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975"/>
                        </a:lnSpc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7894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509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5: Hfst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285"/>
                        </a:lnSpc>
                        <a:spcBef>
                          <a:spcPts val="90"/>
                        </a:spcBef>
                      </a:pPr>
                      <a:r>
                        <a:rPr dirty="0" sz="110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345"/>
                        </a:lnSpc>
                      </a:pPr>
                      <a:r>
                        <a:rPr dirty="0" sz="125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508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510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5: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Tafel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dekken,</a:t>
                      </a: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koffie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65"/>
                        </a:lnSpc>
                      </a:pPr>
                      <a:r>
                        <a:rPr dirty="0" sz="16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50" spc="-8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498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511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6: Basiskennistoets</a:t>
                      </a:r>
                      <a:r>
                        <a:rPr dirty="0" sz="850" spc="-1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165"/>
                        </a:lnSpc>
                      </a:pPr>
                      <a:r>
                        <a:rPr dirty="0" sz="110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9664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512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6: </a:t>
                      </a: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Aanpassen</a:t>
                      </a:r>
                      <a:r>
                        <a:rPr dirty="0" sz="85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standaardcouvert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315"/>
                        </a:lnSpc>
                      </a:pPr>
                      <a:r>
                        <a:rPr dirty="0" sz="16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850" spc="-8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434"/>
              </a:spcBef>
            </a:pPr>
            <a:r>
              <a:rPr dirty="0" spc="30"/>
              <a:t>40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9855" y="136382"/>
            <a:ext cx="5313045" cy="82232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30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-19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85"/>
              </a:spcBef>
              <a:tabLst>
                <a:tab pos="3665854" algn="l"/>
              </a:tabLst>
            </a:pP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Studie:CK4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 </a:t>
            </a:r>
            <a:r>
              <a:rPr dirty="0" sz="1250" spc="100" b="1">
                <a:solidFill>
                  <a:srgbClr val="1C1C1C"/>
                </a:solidFill>
                <a:latin typeface="Arial"/>
                <a:cs typeface="Arial"/>
              </a:rPr>
              <a:t>ga</a:t>
            </a:r>
            <a:r>
              <a:rPr dirty="0" sz="1250" spc="-18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90" b="1">
                <a:solidFill>
                  <a:srgbClr val="1C1C1C"/>
                </a:solidFill>
                <a:latin typeface="Arial"/>
                <a:cs typeface="Arial"/>
              </a:rPr>
              <a:t>theerschap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00459" y="6116"/>
            <a:ext cx="168910" cy="742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700" spc="85">
                <a:solidFill>
                  <a:srgbClr val="CDCDCD"/>
                </a:solidFill>
                <a:latin typeface="Arial"/>
                <a:cs typeface="Arial"/>
              </a:rPr>
              <a:t>l</a:t>
            </a:r>
            <a:endParaRPr sz="4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9308" y="1065742"/>
            <a:ext cx="101028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145" y="3479461"/>
            <a:ext cx="1194435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6830" marR="5080" indent="3175">
              <a:lnSpc>
                <a:spcPct val="88300"/>
              </a:lnSpc>
              <a:spcBef>
                <a:spcPts val="880"/>
              </a:spcBef>
            </a:pP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PO=Prak</a:t>
            </a:r>
            <a:r>
              <a:rPr dirty="0" sz="850" spc="-80">
                <a:solidFill>
                  <a:srgbClr val="1C1C1C"/>
                </a:solidFill>
                <a:latin typeface="Arial"/>
                <a:cs typeface="Arial"/>
              </a:rPr>
              <a:t>t</a:t>
            </a:r>
            <a:r>
              <a:rPr dirty="0" sz="850" spc="25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dirty="0" sz="850" spc="10">
                <a:solidFill>
                  <a:srgbClr val="1C1C1C"/>
                </a:solidFill>
                <a:latin typeface="Arial"/>
                <a:cs typeface="Arial"/>
              </a:rPr>
              <a:t>scheopdracht  </a:t>
            </a: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HD=Handelingsdeel  </a:t>
            </a: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5905" y="3721037"/>
            <a:ext cx="632460" cy="27114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 indent="2540">
              <a:lnSpc>
                <a:spcPts val="910"/>
              </a:lnSpc>
              <a:spcBef>
                <a:spcPts val="220"/>
              </a:spcBef>
            </a:pP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50" spc="-3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428" y="1574562"/>
            <a:ext cx="0" cy="2514600"/>
          </a:xfrm>
          <a:custGeom>
            <a:avLst/>
            <a:gdLst/>
            <a:ahLst/>
            <a:cxnLst/>
            <a:rect l="l" t="t" r="r" b="b"/>
            <a:pathLst>
              <a:path w="0" h="2514600">
                <a:moveTo>
                  <a:pt x="0" y="2514417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6852" y="768972"/>
            <a:ext cx="0" cy="561975"/>
          </a:xfrm>
          <a:custGeom>
            <a:avLst/>
            <a:gdLst/>
            <a:ahLst/>
            <a:cxnLst/>
            <a:rect l="l" t="t" r="r" b="b"/>
            <a:pathLst>
              <a:path w="0" h="561975">
                <a:moveTo>
                  <a:pt x="0" y="561471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9063" y="12205"/>
            <a:ext cx="0" cy="439420"/>
          </a:xfrm>
          <a:custGeom>
            <a:avLst/>
            <a:gdLst/>
            <a:ahLst/>
            <a:cxnLst/>
            <a:rect l="l" t="t" r="r" b="b"/>
            <a:pathLst>
              <a:path w="0" h="439420">
                <a:moveTo>
                  <a:pt x="0" y="439412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97828" y="137316"/>
            <a:ext cx="696595" cy="0"/>
          </a:xfrm>
          <a:custGeom>
            <a:avLst/>
            <a:gdLst/>
            <a:ahLst/>
            <a:cxnLst/>
            <a:rect l="l" t="t" r="r" b="b"/>
            <a:pathLst>
              <a:path w="696595" h="0">
                <a:moveTo>
                  <a:pt x="0" y="0"/>
                </a:moveTo>
                <a:lnTo>
                  <a:pt x="696064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0773" y="1675261"/>
            <a:ext cx="4335145" cy="0"/>
          </a:xfrm>
          <a:custGeom>
            <a:avLst/>
            <a:gdLst/>
            <a:ahLst/>
            <a:cxnLst/>
            <a:rect l="l" t="t" r="r" b="b"/>
            <a:pathLst>
              <a:path w="4335145" h="0">
                <a:moveTo>
                  <a:pt x="0" y="0"/>
                </a:moveTo>
                <a:lnTo>
                  <a:pt x="433514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8561" y="3316956"/>
            <a:ext cx="7107555" cy="0"/>
          </a:xfrm>
          <a:custGeom>
            <a:avLst/>
            <a:gdLst/>
            <a:ahLst/>
            <a:cxnLst/>
            <a:rect l="l" t="t" r="r" b="b"/>
            <a:pathLst>
              <a:path w="7107555" h="0">
                <a:moveTo>
                  <a:pt x="0" y="0"/>
                </a:moveTo>
                <a:lnTo>
                  <a:pt x="7107189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50" spc="-440" b="0">
                <a:solidFill>
                  <a:srgbClr val="CCCCCC"/>
                </a:solidFill>
                <a:latin typeface="Arial"/>
                <a:cs typeface="Arial"/>
              </a:rPr>
              <a:t>1</a:t>
            </a:r>
            <a:r>
              <a:rPr dirty="0" spc="-440">
                <a:solidFill>
                  <a:srgbClr val="363636"/>
                </a:solidFill>
              </a:rPr>
              <a:t>P;</a:t>
            </a:r>
            <a:r>
              <a:rPr dirty="0" spc="515">
                <a:solidFill>
                  <a:srgbClr val="363636"/>
                </a:solidFill>
              </a:rPr>
              <a:t> </a:t>
            </a:r>
            <a:r>
              <a:rPr dirty="0" spc="-85"/>
              <a:t>og </a:t>
            </a:r>
            <a:r>
              <a:rPr dirty="0" spc="140"/>
              <a:t>ramma </a:t>
            </a:r>
            <a:r>
              <a:rPr dirty="0" spc="80"/>
              <a:t>van </a:t>
            </a:r>
            <a:r>
              <a:rPr dirty="0" spc="90"/>
              <a:t>toetsing </a:t>
            </a:r>
            <a:r>
              <a:rPr dirty="0" spc="-204"/>
              <a:t>en</a:t>
            </a:r>
            <a:r>
              <a:rPr dirty="0" spc="-204">
                <a:solidFill>
                  <a:srgbClr val="CCCCCC"/>
                </a:solidFill>
              </a:rPr>
              <a:t>- </a:t>
            </a:r>
            <a:r>
              <a:rPr dirty="0" spc="50"/>
              <a:t>afsluit </a:t>
            </a:r>
            <a:r>
              <a:rPr dirty="0" spc="25"/>
              <a:t>ing</a:t>
            </a:r>
            <a:endParaRPr sz="28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434"/>
              </a:spcBef>
            </a:pPr>
            <a:r>
              <a:rPr dirty="0" spc="30"/>
              <a:t>41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4790" y="426458"/>
            <a:ext cx="4780280" cy="1075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  <a:tabLst>
                <a:tab pos="3663315" algn="l"/>
              </a:tabLst>
            </a:pPr>
            <a:r>
              <a:rPr dirty="0" sz="1250" spc="60" b="1">
                <a:solidFill>
                  <a:srgbClr val="1A1A1A"/>
                </a:solidFill>
                <a:latin typeface="Arial"/>
                <a:cs typeface="Arial"/>
              </a:rPr>
              <a:t>Studie:CK4	</a:t>
            </a:r>
            <a:r>
              <a:rPr dirty="0" sz="1250" spc="75" b="1">
                <a:solidFill>
                  <a:srgbClr val="1A1A1A"/>
                </a:solidFill>
                <a:latin typeface="Arial"/>
                <a:cs typeface="Arial"/>
              </a:rPr>
              <a:t>Vak:</a:t>
            </a:r>
            <a:r>
              <a:rPr dirty="0" sz="1250" spc="-15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250" spc="90" b="1">
                <a:solidFill>
                  <a:srgbClr val="1A1A1A"/>
                </a:solidFill>
                <a:latin typeface="Arial"/>
                <a:cs typeface="Arial"/>
              </a:rPr>
              <a:t>bakkerij</a:t>
            </a:r>
            <a:endParaRPr sz="1250">
              <a:latin typeface="Arial"/>
              <a:cs typeface="Arial"/>
            </a:endParaRPr>
          </a:p>
          <a:p>
            <a:pPr marL="12700" marR="3775075">
              <a:lnSpc>
                <a:spcPct val="191800"/>
              </a:lnSpc>
              <a:spcBef>
                <a:spcPts val="204"/>
              </a:spcBef>
            </a:pPr>
            <a:r>
              <a:rPr dirty="0" sz="950" spc="70" b="1">
                <a:solidFill>
                  <a:srgbClr val="1A1A1A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A1A1A"/>
                </a:solidFill>
                <a:latin typeface="Arial"/>
                <a:cs typeface="Arial"/>
              </a:rPr>
              <a:t>Schoolexamens  </a:t>
            </a:r>
            <a:r>
              <a:rPr dirty="0" sz="950" spc="50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14536" y="0"/>
            <a:ext cx="106045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0" spc="-480">
                <a:solidFill>
                  <a:srgbClr val="CCCCCC"/>
                </a:solidFill>
                <a:latin typeface="Arial"/>
                <a:cs typeface="Arial"/>
              </a:rPr>
              <a:t>]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6898" y="1508715"/>
            <a:ext cx="110934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3390" algn="l"/>
              </a:tabLst>
            </a:pPr>
            <a:r>
              <a:rPr dirty="0" sz="850" spc="-50">
                <a:solidFill>
                  <a:srgbClr val="1A1A1A"/>
                </a:solidFill>
                <a:latin typeface="Arial"/>
                <a:cs typeface="Arial"/>
              </a:rPr>
              <a:t>SE	</a:t>
            </a:r>
            <a:r>
              <a:rPr dirty="0" sz="850" spc="20">
                <a:solidFill>
                  <a:srgbClr val="1A1A1A"/>
                </a:solidFill>
                <a:latin typeface="Arial"/>
                <a:cs typeface="Arial"/>
              </a:rPr>
              <a:t>omschrijving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1225" y="1638401"/>
            <a:ext cx="221615" cy="51117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50"/>
              </a:spcBef>
            </a:pPr>
            <a:r>
              <a:rPr dirty="0" sz="850" spc="25">
                <a:solidFill>
                  <a:srgbClr val="1A1A1A"/>
                </a:solidFill>
                <a:latin typeface="Arial"/>
                <a:cs typeface="Arial"/>
              </a:rPr>
              <a:t>501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4"/>
              </a:spcBef>
            </a:pPr>
            <a:r>
              <a:rPr dirty="0" sz="850" spc="15">
                <a:solidFill>
                  <a:srgbClr val="1A1A1A"/>
                </a:solidFill>
                <a:latin typeface="Arial"/>
                <a:cs typeface="Arial"/>
              </a:rPr>
              <a:t>502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850" spc="5">
                <a:solidFill>
                  <a:srgbClr val="1A1A1A"/>
                </a:solidFill>
                <a:latin typeface="Arial"/>
                <a:cs typeface="Arial"/>
              </a:rPr>
              <a:t>503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9846" y="1638401"/>
            <a:ext cx="1869439" cy="511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40">
              <a:lnSpc>
                <a:spcPct val="124800"/>
              </a:lnSpc>
              <a:spcBef>
                <a:spcPts val="100"/>
              </a:spcBef>
            </a:pPr>
            <a:r>
              <a:rPr dirty="0" sz="850" spc="15">
                <a:solidFill>
                  <a:srgbClr val="363636"/>
                </a:solidFill>
                <a:latin typeface="Arial"/>
                <a:cs typeface="Arial"/>
              </a:rPr>
              <a:t>Theorietoets 1: </a:t>
            </a:r>
            <a:r>
              <a:rPr dirty="0" sz="850" spc="25">
                <a:solidFill>
                  <a:srgbClr val="363636"/>
                </a:solidFill>
                <a:latin typeface="Arial"/>
                <a:cs typeface="Arial"/>
              </a:rPr>
              <a:t>Hfst </a:t>
            </a:r>
            <a:r>
              <a:rPr dirty="0" sz="850" spc="35">
                <a:solidFill>
                  <a:srgbClr val="363636"/>
                </a:solidFill>
                <a:latin typeface="Arial"/>
                <a:cs typeface="Arial"/>
              </a:rPr>
              <a:t>1 </a:t>
            </a:r>
            <a:r>
              <a:rPr dirty="0" sz="850" spc="5">
                <a:solidFill>
                  <a:srgbClr val="363636"/>
                </a:solidFill>
                <a:latin typeface="Arial"/>
                <a:cs typeface="Arial"/>
              </a:rPr>
              <a:t>en 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Hfst 2  </a:t>
            </a:r>
            <a:r>
              <a:rPr dirty="0" sz="850" spc="-5">
                <a:solidFill>
                  <a:srgbClr val="363636"/>
                </a:solidFill>
                <a:latin typeface="Arial"/>
                <a:cs typeface="Arial"/>
              </a:rPr>
              <a:t>PrëÎktlJktoets 1: 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Koekje </a:t>
            </a:r>
            <a:r>
              <a:rPr dirty="0" sz="850" spc="30">
                <a:solidFill>
                  <a:srgbClr val="363636"/>
                </a:solidFill>
                <a:latin typeface="Arial"/>
                <a:cs typeface="Arial"/>
              </a:rPr>
              <a:t>van </a:t>
            </a:r>
            <a:r>
              <a:rPr dirty="0" sz="850" spc="10">
                <a:solidFill>
                  <a:srgbClr val="363636"/>
                </a:solidFill>
                <a:latin typeface="Arial"/>
                <a:cs typeface="Arial"/>
              </a:rPr>
              <a:t>zetdèeg  </a:t>
            </a:r>
            <a:r>
              <a:rPr dirty="0" sz="850" spc="15">
                <a:solidFill>
                  <a:srgbClr val="363636"/>
                </a:solidFill>
                <a:latin typeface="Arial"/>
                <a:cs typeface="Arial"/>
              </a:rPr>
              <a:t>Theorletoets 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2 </a:t>
            </a:r>
            <a:r>
              <a:rPr dirty="0" sz="850" spc="25">
                <a:solidFill>
                  <a:srgbClr val="363636"/>
                </a:solidFill>
                <a:latin typeface="Arial"/>
                <a:cs typeface="Arial"/>
              </a:rPr>
              <a:t>Hfst </a:t>
            </a:r>
            <a:r>
              <a:rPr dirty="0" sz="850">
                <a:solidFill>
                  <a:srgbClr val="363636"/>
                </a:solidFill>
                <a:latin typeface="Arial"/>
                <a:cs typeface="Arial"/>
              </a:rPr>
              <a:t>3 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en Hfst</a:t>
            </a:r>
            <a:r>
              <a:rPr dirty="0" sz="850" spc="7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363636"/>
                </a:solidFill>
                <a:latin typeface="Arial"/>
                <a:cs typeface="Arial"/>
              </a:rPr>
              <a:t>4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16974" y="3062426"/>
            <a:ext cx="55244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0">
                <a:solidFill>
                  <a:srgbClr val="959595"/>
                </a:solidFill>
                <a:latin typeface="Arial"/>
                <a:cs typeface="Arial"/>
              </a:rPr>
              <a:t>-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89257" y="3081498"/>
            <a:ext cx="92646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5190" algn="l"/>
              </a:tabLst>
            </a:pPr>
            <a:r>
              <a:rPr dirty="0" sz="600" spc="-20">
                <a:solidFill>
                  <a:srgbClr val="626262"/>
                </a:solidFill>
                <a:latin typeface="Times New Roman"/>
                <a:cs typeface="Times New Roman"/>
              </a:rPr>
              <a:t>-</a:t>
            </a:r>
            <a:r>
              <a:rPr dirty="0" sz="600" spc="-20">
                <a:solidFill>
                  <a:srgbClr val="626262"/>
                </a:solidFill>
                <a:latin typeface="Times New Roman"/>
                <a:cs typeface="Times New Roman"/>
              </a:rPr>
              <a:t>	</a:t>
            </a:r>
            <a:r>
              <a:rPr dirty="0" sz="600" spc="15">
                <a:solidFill>
                  <a:srgbClr val="959595"/>
                </a:solidFill>
                <a:latin typeface="Times New Roman"/>
                <a:cs typeface="Times New Roman"/>
              </a:rPr>
              <a:t>-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7740" y="3135153"/>
            <a:ext cx="195326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7834" algn="l"/>
              </a:tabLst>
            </a:pPr>
            <a:r>
              <a:rPr dirty="0" sz="850" spc="-10">
                <a:solidFill>
                  <a:srgbClr val="1A1A1A"/>
                </a:solidFill>
                <a:latin typeface="Arial"/>
                <a:cs typeface="Arial"/>
              </a:rPr>
              <a:t>S10	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Praktijktoets </a:t>
            </a:r>
            <a:r>
              <a:rPr dirty="0" sz="850" spc="25">
                <a:solidFill>
                  <a:srgbClr val="363636"/>
                </a:solidFill>
                <a:latin typeface="Arial"/>
                <a:cs typeface="Arial"/>
              </a:rPr>
              <a:t>5:</a:t>
            </a:r>
            <a:r>
              <a:rPr dirty="0" sz="850" spc="-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Korstproduct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43633" y="1511767"/>
            <a:ext cx="2552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solidFill>
                  <a:srgbClr val="1A1A1A"/>
                </a:solidFill>
                <a:latin typeface="Arial"/>
                <a:cs typeface="Arial"/>
              </a:rPr>
              <a:t>duur</a:t>
            </a:r>
            <a:endParaRPr sz="8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81597" y="1651372"/>
            <a:ext cx="158750" cy="51689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000" spc="30">
                <a:solidFill>
                  <a:srgbClr val="626262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 marR="5080" indent="33655">
              <a:lnSpc>
                <a:spcPct val="106100"/>
              </a:lnSpc>
              <a:spcBef>
                <a:spcPts val="25"/>
              </a:spcBef>
            </a:pPr>
            <a:r>
              <a:rPr dirty="0" sz="1000" spc="30">
                <a:solidFill>
                  <a:srgbClr val="626262"/>
                </a:solidFill>
                <a:latin typeface="Arial"/>
                <a:cs typeface="Arial"/>
              </a:rPr>
              <a:t>D  </a:t>
            </a:r>
            <a:r>
              <a:rPr dirty="0" sz="1000" spc="-45">
                <a:solidFill>
                  <a:srgbClr val="626262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446959" y="2149158"/>
          <a:ext cx="4684395" cy="971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"/>
                <a:gridCol w="2940050"/>
                <a:gridCol w="1150620"/>
                <a:gridCol w="241935"/>
              </a:tblGrid>
              <a:tr h="182337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225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55"/>
                        </a:lnSpc>
                      </a:pPr>
                      <a:r>
                        <a:rPr dirty="0" sz="8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-Praktijktoets</a:t>
                      </a:r>
                      <a:r>
                        <a:rPr dirty="0" sz="850" spc="-7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25">
                          <a:solidFill>
                            <a:srgbClr val="363636"/>
                          </a:solidFill>
                          <a:latin typeface="Times New Roman"/>
                          <a:cs typeface="Times New Roman"/>
                        </a:rPr>
                        <a:t>2:</a:t>
                      </a:r>
                      <a:r>
                        <a:rPr dirty="0" sz="1150" spc="-95">
                          <a:solidFill>
                            <a:srgbClr val="36363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114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iacht</a:t>
                      </a:r>
                      <a:r>
                        <a:rPr dirty="0" sz="8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klelnbrood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3670">
                        <a:lnSpc>
                          <a:spcPts val="320"/>
                        </a:lnSpc>
                      </a:pPr>
                      <a:r>
                        <a:rPr dirty="0" sz="600" spc="15">
                          <a:solidFill>
                            <a:srgbClr val="858585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600" spc="114">
                          <a:solidFill>
                            <a:srgbClr val="85858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2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algn="r" marR="76200">
                        <a:lnSpc>
                          <a:spcPts val="1015"/>
                        </a:lnSpc>
                      </a:pPr>
                      <a:r>
                        <a:rPr dirty="0" sz="100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950" spc="-13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PÖ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</a:tr>
              <a:tr h="161728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SOS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1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Theorletoets 3: </a:t>
                      </a:r>
                      <a:r>
                        <a:rPr dirty="0" sz="8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9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ts val="1175"/>
                        </a:lnSpc>
                      </a:pPr>
                      <a:r>
                        <a:rPr dirty="0" sz="100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9209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  <a:tr h="161728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1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2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Práktijktoets </a:t>
                      </a:r>
                      <a:r>
                        <a:rPr dirty="0" sz="850" spc="2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3:Gevuld</a:t>
                      </a:r>
                      <a:r>
                        <a:rPr dirty="0" sz="850" spc="-6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kleinbrooèl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55880">
                        <a:lnSpc>
                          <a:spcPts val="1175"/>
                        </a:lnSpc>
                      </a:pPr>
                      <a:r>
                        <a:rPr dirty="0" sz="100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49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-5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</a:tr>
              <a:tr h="164779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1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Theorietoets 4: </a:t>
                      </a:r>
                      <a:r>
                        <a:rPr dirty="0" sz="8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9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ts val="1185"/>
                        </a:lnSpc>
                      </a:pPr>
                      <a:r>
                        <a:rPr dirty="0" sz="100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74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</a:tr>
              <a:tr h="165783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Prakti]ktoets 4: </a:t>
                      </a:r>
                      <a:r>
                        <a:rPr dirty="0" sz="850" spc="3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Stukwerk</a:t>
                      </a: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>
                          <a:solidFill>
                            <a:srgbClr val="959595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850" spc="-1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boterdeeg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00"/>
                        </a:lnSpc>
                        <a:spcBef>
                          <a:spcPts val="5"/>
                        </a:spcBef>
                      </a:pPr>
                      <a:r>
                        <a:rPr dirty="0" sz="100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 marL="349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-5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</a:tr>
              <a:tr h="134635">
                <a:tc>
                  <a:txBody>
                    <a:bodyPr/>
                    <a:lstStyle/>
                    <a:p>
                      <a:pPr marL="31750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50" spc="3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S09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50" spc="1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Theorletoets 5: </a:t>
                      </a:r>
                      <a:r>
                        <a:rPr dirty="0" sz="850" spc="2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4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960"/>
                        </a:lnSpc>
                      </a:pPr>
                      <a:r>
                        <a:rPr dirty="0" sz="100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5560">
                        <a:lnSpc>
                          <a:spcPts val="930"/>
                        </a:lnSpc>
                        <a:spcBef>
                          <a:spcPts val="30"/>
                        </a:spcBef>
                      </a:pPr>
                      <a:r>
                        <a:rPr dirty="0" sz="8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4712579" y="3131338"/>
            <a:ext cx="12509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55">
                <a:solidFill>
                  <a:srgbClr val="626262"/>
                </a:solidFill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43016" y="3138204"/>
            <a:ext cx="16954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55">
                <a:solidFill>
                  <a:srgbClr val="626262"/>
                </a:solidFill>
                <a:latin typeface="Arial"/>
                <a:cs typeface="Arial"/>
              </a:rPr>
              <a:t>PO</a:t>
            </a:r>
            <a:endParaRPr sz="8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07576" y="1511767"/>
            <a:ext cx="2185670" cy="17849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647700" marR="5080" indent="-635635">
              <a:lnSpc>
                <a:spcPct val="93000"/>
              </a:lnSpc>
              <a:spcBef>
                <a:spcPts val="170"/>
              </a:spcBef>
              <a:tabLst>
                <a:tab pos="972185" algn="l"/>
                <a:tab pos="1630680" algn="l"/>
              </a:tabLst>
            </a:pPr>
            <a:r>
              <a:rPr dirty="0" sz="850" spc="10">
                <a:solidFill>
                  <a:srgbClr val="1A1A1A"/>
                </a:solidFill>
                <a:latin typeface="Arial"/>
                <a:cs typeface="Arial"/>
              </a:rPr>
              <a:t>Herkansing </a:t>
            </a:r>
            <a:r>
              <a:rPr dirty="0" sz="850" spc="30">
                <a:solidFill>
                  <a:srgbClr val="1A1A1A"/>
                </a:solidFill>
                <a:latin typeface="Arial"/>
                <a:cs typeface="Arial"/>
              </a:rPr>
              <a:t>type </a:t>
            </a:r>
            <a:r>
              <a:rPr dirty="0" sz="850" spc="35">
                <a:solidFill>
                  <a:srgbClr val="1A1A1A"/>
                </a:solidFill>
                <a:latin typeface="Arial"/>
                <a:cs typeface="Arial"/>
              </a:rPr>
              <a:t>vorm </a:t>
            </a:r>
            <a:r>
              <a:rPr dirty="0" sz="850" spc="5">
                <a:solidFill>
                  <a:srgbClr val="1A1A1A"/>
                </a:solidFill>
                <a:latin typeface="Arial"/>
                <a:cs typeface="Arial"/>
              </a:rPr>
              <a:t>weging </a:t>
            </a:r>
            <a:r>
              <a:rPr dirty="0" sz="850" spc="35">
                <a:solidFill>
                  <a:srgbClr val="1A1A1A"/>
                </a:solidFill>
                <a:latin typeface="Arial"/>
                <a:cs typeface="Arial"/>
              </a:rPr>
              <a:t>moment  </a:t>
            </a:r>
            <a:r>
              <a:rPr dirty="0" sz="850" spc="40">
                <a:solidFill>
                  <a:srgbClr val="626262"/>
                </a:solidFill>
                <a:latin typeface="Arial"/>
                <a:cs typeface="Arial"/>
              </a:rPr>
              <a:t>T	</a:t>
            </a:r>
            <a:r>
              <a:rPr dirty="0" sz="1200" spc="35">
                <a:solidFill>
                  <a:srgbClr val="1A1A1A"/>
                </a:solidFill>
                <a:latin typeface="Times New Roman"/>
                <a:cs typeface="Times New Roman"/>
              </a:rPr>
              <a:t>s	</a:t>
            </a:r>
            <a:r>
              <a:rPr dirty="0" sz="850" spc="35">
                <a:solidFill>
                  <a:srgbClr val="363636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647700">
              <a:lnSpc>
                <a:spcPts val="910"/>
              </a:lnSpc>
              <a:spcBef>
                <a:spcPts val="209"/>
              </a:spcBef>
              <a:tabLst>
                <a:tab pos="1633220" algn="l"/>
              </a:tabLst>
            </a:pPr>
            <a:r>
              <a:rPr dirty="0" sz="850" spc="-55">
                <a:solidFill>
                  <a:srgbClr val="626262"/>
                </a:solidFill>
                <a:latin typeface="Arial"/>
                <a:cs typeface="Arial"/>
              </a:rPr>
              <a:t>PO	</a:t>
            </a:r>
            <a:r>
              <a:rPr dirty="0" sz="850" spc="-40">
                <a:solidFill>
                  <a:srgbClr val="363636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  <a:p>
            <a:pPr marL="647700">
              <a:lnSpc>
                <a:spcPts val="1450"/>
              </a:lnSpc>
              <a:tabLst>
                <a:tab pos="974725" algn="l"/>
                <a:tab pos="1630680" algn="l"/>
              </a:tabLst>
            </a:pPr>
            <a:r>
              <a:rPr dirty="0" sz="850" spc="40">
                <a:solidFill>
                  <a:srgbClr val="626262"/>
                </a:solidFill>
                <a:latin typeface="Arial"/>
                <a:cs typeface="Arial"/>
              </a:rPr>
              <a:t>T	</a:t>
            </a:r>
            <a:r>
              <a:rPr dirty="0" sz="1300" spc="40">
                <a:solidFill>
                  <a:srgbClr val="363636"/>
                </a:solidFill>
                <a:latin typeface="Times New Roman"/>
                <a:cs typeface="Times New Roman"/>
              </a:rPr>
              <a:t>s	</a:t>
            </a:r>
            <a:r>
              <a:rPr dirty="0" sz="850" spc="35">
                <a:solidFill>
                  <a:srgbClr val="363636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algn="r" marR="480695">
              <a:lnSpc>
                <a:spcPts val="969"/>
              </a:lnSpc>
              <a:spcBef>
                <a:spcPts val="185"/>
              </a:spcBef>
            </a:pP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  <a:p>
            <a:pPr marL="972185">
              <a:lnSpc>
                <a:spcPts val="1390"/>
              </a:lnSpc>
              <a:tabLst>
                <a:tab pos="1627505" algn="l"/>
              </a:tabLst>
            </a:pPr>
            <a:r>
              <a:rPr dirty="0" sz="1200" spc="35">
                <a:solidFill>
                  <a:srgbClr val="1A1A1A"/>
                </a:solidFill>
                <a:latin typeface="Times New Roman"/>
                <a:cs typeface="Times New Roman"/>
              </a:rPr>
              <a:t>s	</a:t>
            </a:r>
            <a:r>
              <a:rPr dirty="0" sz="850" spc="35">
                <a:solidFill>
                  <a:srgbClr val="363636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algn="r" marR="480695">
              <a:lnSpc>
                <a:spcPts val="919"/>
              </a:lnSpc>
              <a:spcBef>
                <a:spcPts val="209"/>
              </a:spcBef>
            </a:pP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  <a:p>
            <a:pPr marL="974725">
              <a:lnSpc>
                <a:spcPts val="1460"/>
              </a:lnSpc>
              <a:tabLst>
                <a:tab pos="1627505" algn="l"/>
              </a:tabLst>
            </a:pPr>
            <a:r>
              <a:rPr dirty="0" sz="1300" spc="25">
                <a:solidFill>
                  <a:srgbClr val="363636"/>
                </a:solidFill>
                <a:latin typeface="Times New Roman"/>
                <a:cs typeface="Times New Roman"/>
              </a:rPr>
              <a:t>s	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algn="r" marR="491490">
              <a:lnSpc>
                <a:spcPts val="969"/>
              </a:lnSpc>
              <a:spcBef>
                <a:spcPts val="185"/>
              </a:spcBef>
            </a:pPr>
            <a:r>
              <a:rPr dirty="0" sz="850" spc="-40">
                <a:solidFill>
                  <a:srgbClr val="363636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  <a:p>
            <a:pPr marL="972185">
              <a:lnSpc>
                <a:spcPts val="1390"/>
              </a:lnSpc>
              <a:tabLst>
                <a:tab pos="1627505" algn="l"/>
              </a:tabLst>
            </a:pPr>
            <a:r>
              <a:rPr dirty="0" sz="1200" spc="35">
                <a:solidFill>
                  <a:srgbClr val="1A1A1A"/>
                </a:solidFill>
                <a:latin typeface="Times New Roman"/>
                <a:cs typeface="Times New Roman"/>
              </a:rPr>
              <a:t>s	</a:t>
            </a:r>
            <a:r>
              <a:rPr dirty="0" sz="850" spc="35">
                <a:solidFill>
                  <a:srgbClr val="363636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algn="r" marR="491490">
              <a:lnSpc>
                <a:spcPct val="100000"/>
              </a:lnSpc>
              <a:spcBef>
                <a:spcPts val="209"/>
              </a:spcBef>
            </a:pPr>
            <a:r>
              <a:rPr dirty="0" sz="850" spc="-40">
                <a:solidFill>
                  <a:srgbClr val="363636"/>
                </a:solidFill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5574" y="3470307"/>
            <a:ext cx="75628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1091" y="3721544"/>
            <a:ext cx="111823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175">
              <a:lnSpc>
                <a:spcPct val="100099"/>
              </a:lnSpc>
              <a:spcBef>
                <a:spcPts val="100"/>
              </a:spcBef>
            </a:pP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PO=Praktischeopdracht  </a:t>
            </a:r>
            <a:r>
              <a:rPr dirty="0" sz="750" spc="25">
                <a:solidFill>
                  <a:srgbClr val="1A1A1A"/>
                </a:solidFill>
                <a:latin typeface="Arial"/>
                <a:cs typeface="Arial"/>
              </a:rPr>
              <a:t>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16235" y="3724596"/>
            <a:ext cx="635635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540">
              <a:lnSpc>
                <a:spcPct val="101400"/>
              </a:lnSpc>
              <a:spcBef>
                <a:spcPts val="85"/>
              </a:spcBef>
            </a:pP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87" y="524854"/>
            <a:ext cx="0" cy="2759075"/>
          </a:xfrm>
          <a:custGeom>
            <a:avLst/>
            <a:gdLst/>
            <a:ahLst/>
            <a:cxnLst/>
            <a:rect l="l" t="t" r="r" b="b"/>
            <a:pathLst>
              <a:path w="0" h="2759075">
                <a:moveTo>
                  <a:pt x="0" y="275853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1397" y="1485880"/>
          <a:ext cx="7101205" cy="1471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545"/>
                <a:gridCol w="2825750"/>
                <a:gridCol w="1287780"/>
                <a:gridCol w="312420"/>
                <a:gridCol w="364489"/>
                <a:gridCol w="1073785"/>
                <a:gridCol w="816609"/>
              </a:tblGrid>
              <a:tr h="139056">
                <a:tc>
                  <a:txBody>
                    <a:bodyPr/>
                    <a:lstStyle/>
                    <a:p>
                      <a:pPr algn="ctr" marR="60960">
                        <a:lnSpc>
                          <a:spcPts val="940"/>
                        </a:lnSpc>
                      </a:pPr>
                      <a:r>
                        <a:rPr dirty="0" sz="850" spc="-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965"/>
                        </a:lnSpc>
                      </a:pPr>
                      <a:r>
                        <a:rPr dirty="0" sz="8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965"/>
                        </a:lnSpc>
                      </a:pPr>
                      <a:r>
                        <a:rPr dirty="0" sz="8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65"/>
                        </a:lnSpc>
                      </a:pPr>
                      <a:r>
                        <a:rPr dirty="0" sz="8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965"/>
                        </a:lnSpc>
                      </a:pP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1487">
                <a:tc>
                  <a:txBody>
                    <a:bodyPr/>
                    <a:lstStyle/>
                    <a:p>
                      <a:pPr algn="ctr" marR="16510">
                        <a:lnSpc>
                          <a:spcPts val="1070"/>
                        </a:lnSpc>
                      </a:pPr>
                      <a:r>
                        <a:rPr dirty="0" sz="900" spc="3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501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070"/>
                        </a:lnSpc>
                      </a:pP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1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1: </a:t>
                      </a: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900" spc="2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1, </a:t>
                      </a: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50" spc="-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-114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40970">
                        <a:lnSpc>
                          <a:spcPts val="1180"/>
                        </a:lnSpc>
                        <a:spcBef>
                          <a:spcPts val="10"/>
                        </a:spcBef>
                      </a:pPr>
                      <a:r>
                        <a:rPr dirty="0" sz="100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15"/>
                        </a:lnSpc>
                      </a:pPr>
                      <a:r>
                        <a:rPr dirty="0" sz="11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9279">
                <a:tc>
                  <a:txBody>
                    <a:bodyPr/>
                    <a:lstStyle/>
                    <a:p>
                      <a:pPr algn="ctr" marR="28575">
                        <a:lnSpc>
                          <a:spcPts val="994"/>
                        </a:lnSpc>
                      </a:pPr>
                      <a:r>
                        <a:rPr dirty="0" sz="9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502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Praktijktoets 1:</a:t>
                      </a:r>
                      <a:r>
                        <a:rPr dirty="0" sz="850" spc="16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Salades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994"/>
                        </a:lnSpc>
                      </a:pPr>
                      <a:r>
                        <a:rPr dirty="0" sz="16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950"/>
                        </a:lnSpc>
                        <a:spcBef>
                          <a:spcPts val="45"/>
                        </a:spcBef>
                      </a:pPr>
                      <a:r>
                        <a:rPr dirty="0" sz="850" spc="-50" b="1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90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7629">
                <a:tc>
                  <a:txBody>
                    <a:bodyPr/>
                    <a:lstStyle/>
                    <a:p>
                      <a:pPr algn="ctr" marR="31115">
                        <a:lnSpc>
                          <a:spcPts val="1070"/>
                        </a:lnSpc>
                        <a:spcBef>
                          <a:spcPts val="145"/>
                        </a:spcBef>
                      </a:pPr>
                      <a:r>
                        <a:rPr dirty="0" sz="900" spc="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503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50" spc="1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Theorietoets 2: </a:t>
                      </a:r>
                      <a:r>
                        <a:rPr dirty="0" sz="850" spc="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50" spc="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-10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algn="r" marR="15494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994"/>
                        </a:lnSpc>
                        <a:spcBef>
                          <a:spcPts val="220"/>
                        </a:spcBef>
                      </a:pPr>
                      <a:r>
                        <a:rPr dirty="0" sz="8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20"/>
                        </a:lnSpc>
                      </a:pPr>
                      <a:r>
                        <a:rPr dirty="0" sz="12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ts val="1025"/>
                        </a:lnSpc>
                        <a:spcBef>
                          <a:spcPts val="195"/>
                        </a:spcBef>
                      </a:pPr>
                      <a:r>
                        <a:rPr dirty="0" sz="90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9794">
                <a:tc>
                  <a:txBody>
                    <a:bodyPr/>
                    <a:lstStyle/>
                    <a:p>
                      <a:pPr algn="ctr" marR="469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spc="-3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504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210"/>
                        </a:lnSpc>
                      </a:pPr>
                      <a:r>
                        <a:rPr dirty="0" sz="850" spc="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Prákti]któèts </a:t>
                      </a:r>
                      <a:r>
                        <a:rPr dirty="0" sz="1150" spc="2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i: </a:t>
                      </a:r>
                      <a:r>
                        <a:rPr dirty="0" sz="850" spc="-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Bouil</a:t>
                      </a:r>
                      <a:r>
                        <a:rPr dirty="0" sz="850" spc="-20">
                          <a:solidFill>
                            <a:srgbClr val="A3A3A3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fon </a:t>
                      </a:r>
                      <a:r>
                        <a:rPr dirty="0" sz="850" spc="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trekken </a:t>
                      </a:r>
                      <a:r>
                        <a:rPr dirty="0" sz="850" spc="-85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8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-85">
                          <a:solidFill>
                            <a:srgbClr val="A3A3A3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8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50" spc="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soep</a:t>
                      </a:r>
                      <a:r>
                        <a:rPr dirty="0" sz="850" spc="-5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make</a:t>
                      </a:r>
                      <a:r>
                        <a:rPr dirty="0" sz="850" spc="-70">
                          <a:solidFill>
                            <a:srgbClr val="A3A3A3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50" spc="-70">
                          <a:solidFill>
                            <a:srgbClr val="A3A3A3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310">
                        <a:lnSpc>
                          <a:spcPts val="1235"/>
                        </a:lnSpc>
                      </a:pPr>
                      <a:r>
                        <a:rPr dirty="0" sz="16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1235"/>
                        </a:lnSpc>
                      </a:pPr>
                      <a:r>
                        <a:rPr dirty="0" sz="1300" spc="-195">
                          <a:solidFill>
                            <a:srgbClr val="4D4D4D"/>
                          </a:solidFill>
                          <a:latin typeface="Courier New"/>
                          <a:cs typeface="Courier New"/>
                        </a:rPr>
                        <a:t>Pó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1065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2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927"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50" spc="-8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50" spc="1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Theorietoets 3: </a:t>
                      </a:r>
                      <a:r>
                        <a:rPr dirty="0" sz="850" spc="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5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algn="r" marR="154940">
                        <a:lnSpc>
                          <a:spcPts val="1270"/>
                        </a:lnSpc>
                      </a:pPr>
                      <a:r>
                        <a:rPr dirty="0" sz="110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260"/>
                        </a:lnSpc>
                      </a:pPr>
                      <a:r>
                        <a:rPr dirty="0" sz="12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0139">
                <a:tc>
                  <a:txBody>
                    <a:bodyPr/>
                    <a:lstStyle/>
                    <a:p>
                      <a:pPr algn="ctr" marR="26034">
                        <a:lnSpc>
                          <a:spcPts val="1005"/>
                        </a:lnSpc>
                      </a:pPr>
                      <a:r>
                        <a:rPr dirty="0" sz="900" spc="2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506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65"/>
                        </a:lnSpc>
                        <a:spcBef>
                          <a:spcPts val="40"/>
                        </a:spcBef>
                      </a:pPr>
                      <a:r>
                        <a:rPr dirty="0" sz="850" spc="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3:</a:t>
                      </a:r>
                      <a:r>
                        <a:rPr dirty="0" sz="850" spc="114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Tussengerecht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005"/>
                        </a:lnSpc>
                      </a:pPr>
                      <a:r>
                        <a:rPr dirty="0" sz="16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940"/>
                        </a:lnSpc>
                        <a:spcBef>
                          <a:spcPts val="65"/>
                        </a:spcBef>
                      </a:pPr>
                      <a:r>
                        <a:rPr dirty="0" sz="850" spc="-60" b="1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99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6368">
                <a:tc>
                  <a:txBody>
                    <a:bodyPr/>
                    <a:lstStyle/>
                    <a:p>
                      <a:pPr algn="ctr" marR="273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Theorietoets 4: </a:t>
                      </a: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154940">
                        <a:lnSpc>
                          <a:spcPts val="1285"/>
                        </a:lnSpc>
                        <a:spcBef>
                          <a:spcPts val="80"/>
                        </a:spcBef>
                      </a:pPr>
                      <a:r>
                        <a:rPr dirty="0" sz="110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8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360"/>
                        </a:lnSpc>
                      </a:pPr>
                      <a:r>
                        <a:rPr dirty="0" sz="12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900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1112">
                <a:tc>
                  <a:txBody>
                    <a:bodyPr/>
                    <a:lstStyle/>
                    <a:p>
                      <a:pPr algn="ctr" marR="27305">
                        <a:lnSpc>
                          <a:spcPts val="1070"/>
                        </a:lnSpc>
                      </a:pPr>
                      <a:r>
                        <a:rPr dirty="0" sz="900" spc="3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508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Praktijktoets 4:</a:t>
                      </a:r>
                      <a:r>
                        <a:rPr dirty="0" sz="850" spc="1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Hoofdgerecht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245"/>
                        </a:lnSpc>
                      </a:pPr>
                      <a:r>
                        <a:rPr dirty="0" sz="16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80" b="1">
                          <a:solidFill>
                            <a:srgbClr val="4D4D4D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434"/>
              </a:spcBef>
            </a:pPr>
            <a:r>
              <a:rPr dirty="0" spc="30"/>
              <a:t>42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8173" y="81459"/>
            <a:ext cx="4684395" cy="82232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430"/>
              </a:spcBef>
            </a:pPr>
            <a:r>
              <a:rPr dirty="0" sz="1450" spc="100" b="1">
                <a:solidFill>
                  <a:srgbClr val="1A1A1A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A1A1A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A1A1A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1450" spc="26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A1A1A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20955">
              <a:lnSpc>
                <a:spcPct val="100000"/>
              </a:lnSpc>
              <a:spcBef>
                <a:spcPts val="285"/>
              </a:spcBef>
              <a:tabLst>
                <a:tab pos="3656329" algn="l"/>
              </a:tabLst>
            </a:pPr>
            <a:r>
              <a:rPr dirty="0" sz="1250" spc="55" b="1">
                <a:solidFill>
                  <a:srgbClr val="1A1A1A"/>
                </a:solidFill>
                <a:latin typeface="Arial"/>
                <a:cs typeface="Arial"/>
              </a:rPr>
              <a:t>Studie:CK</a:t>
            </a:r>
            <a:r>
              <a:rPr dirty="0" sz="1250" spc="60" b="1">
                <a:solidFill>
                  <a:srgbClr val="1A1A1A"/>
                </a:solidFill>
                <a:latin typeface="Arial"/>
                <a:cs typeface="Arial"/>
              </a:rPr>
              <a:t>4</a:t>
            </a:r>
            <a:r>
              <a:rPr dirty="0" sz="1250" b="1">
                <a:solidFill>
                  <a:srgbClr val="1A1A1A"/>
                </a:solidFill>
                <a:latin typeface="Arial"/>
                <a:cs typeface="Arial"/>
              </a:rPr>
              <a:t>	</a:t>
            </a:r>
            <a:r>
              <a:rPr dirty="0" sz="1250" spc="100" b="1">
                <a:solidFill>
                  <a:srgbClr val="1A1A1A"/>
                </a:solidFill>
                <a:latin typeface="Arial"/>
                <a:cs typeface="Arial"/>
              </a:rPr>
              <a:t>Vak:keuken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65" b="1">
                <a:solidFill>
                  <a:srgbClr val="1A1A1A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22440" y="0"/>
            <a:ext cx="139065" cy="788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spc="-225">
                <a:solidFill>
                  <a:srgbClr val="C1C1C1"/>
                </a:solidFill>
                <a:latin typeface="Arial"/>
                <a:cs typeface="Arial"/>
              </a:rPr>
              <a:t>l</a:t>
            </a:r>
            <a:endParaRPr sz="5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573" y="1010816"/>
            <a:ext cx="101282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A1A1A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5" b="1">
                <a:solidFill>
                  <a:srgbClr val="1A1A1A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8410" y="3098026"/>
            <a:ext cx="1146810" cy="623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A1A1A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640" marR="5080" indent="3810">
              <a:lnSpc>
                <a:spcPct val="100099"/>
              </a:lnSpc>
              <a:spcBef>
                <a:spcPts val="860"/>
              </a:spcBef>
            </a:pP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PO=Praktischeopdracht  </a:t>
            </a: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HD=Handelingsdeel  </a:t>
            </a:r>
            <a:r>
              <a:rPr dirty="0" sz="750" spc="25">
                <a:solidFill>
                  <a:srgbClr val="1A1A1A"/>
                </a:solidFill>
                <a:latin typeface="Arial"/>
                <a:cs typeface="Arial"/>
              </a:rPr>
              <a:t>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46018" y="3355368"/>
            <a:ext cx="635635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540">
              <a:lnSpc>
                <a:spcPct val="101400"/>
              </a:lnSpc>
              <a:spcBef>
                <a:spcPts val="85"/>
              </a:spcBef>
            </a:pP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A1A1A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99" y="1025296"/>
            <a:ext cx="0" cy="2649220"/>
          </a:xfrm>
          <a:custGeom>
            <a:avLst/>
            <a:gdLst/>
            <a:ahLst/>
            <a:cxnLst/>
            <a:rect l="l" t="t" r="r" b="b"/>
            <a:pathLst>
              <a:path w="0" h="2649220">
                <a:moveTo>
                  <a:pt x="0" y="2648682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0217" y="12205"/>
            <a:ext cx="0" cy="781685"/>
          </a:xfrm>
          <a:custGeom>
            <a:avLst/>
            <a:gdLst/>
            <a:ahLst/>
            <a:cxnLst/>
            <a:rect l="l" t="t" r="r" b="b"/>
            <a:pathLst>
              <a:path w="0" h="781685">
                <a:moveTo>
                  <a:pt x="0" y="781178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35820" y="1495035"/>
          <a:ext cx="7101205" cy="212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195"/>
                <a:gridCol w="2904490"/>
                <a:gridCol w="1212850"/>
                <a:gridCol w="311785"/>
                <a:gridCol w="361314"/>
                <a:gridCol w="1073150"/>
                <a:gridCol w="821055"/>
              </a:tblGrid>
              <a:tr h="146659">
                <a:tc>
                  <a:txBody>
                    <a:bodyPr/>
                    <a:lstStyle/>
                    <a:p>
                      <a:pPr marL="107950">
                        <a:lnSpc>
                          <a:spcPts val="940"/>
                        </a:lnSpc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990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990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90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90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99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9701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2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1:</a:t>
                      </a:r>
                      <a:r>
                        <a:rPr dirty="0" sz="850" spc="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47955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36363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2071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dirty="0" sz="850" spc="3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1:</a:t>
                      </a: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Powerpointpresentatie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175"/>
                        </a:lnSpc>
                      </a:pPr>
                      <a:r>
                        <a:rPr dirty="0" sz="170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100"/>
                        </a:lnSpc>
                      </a:pPr>
                      <a:r>
                        <a:rPr dirty="0" sz="1000" spc="-55" b="1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PO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1080"/>
                        </a:lnSpc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4658">
                <a:tc>
                  <a:txBody>
                    <a:bodyPr/>
                    <a:lstStyle/>
                    <a:p>
                      <a:pPr marL="104775">
                        <a:lnSpc>
                          <a:spcPts val="1019"/>
                        </a:lnSpc>
                      </a:pPr>
                      <a:r>
                        <a:rPr dirty="0" sz="850" spc="2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019"/>
                        </a:lnSpc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2: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 en Hfst</a:t>
                      </a:r>
                      <a:r>
                        <a:rPr dirty="0" sz="850" spc="-1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9860">
                        <a:lnSpc>
                          <a:spcPts val="1120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1848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ktoe</a:t>
                      </a:r>
                      <a:r>
                        <a:rPr dirty="0" sz="850" spc="3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5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850" spc="1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minivakantiebeurs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255"/>
                        </a:lnSpc>
                      </a:pPr>
                      <a:r>
                        <a:rPr dirty="0" sz="17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175"/>
                        </a:lnSpc>
                      </a:pPr>
                      <a:r>
                        <a:rPr dirty="0" sz="1000" spc="-65" b="1">
                          <a:solidFill>
                            <a:srgbClr val="626262"/>
                          </a:solidFill>
                          <a:latin typeface="Courier New"/>
                          <a:cs typeface="Courier New"/>
                        </a:rPr>
                        <a:t>PO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3133">
                <a:tc>
                  <a:txBody>
                    <a:bodyPr/>
                    <a:lstStyle/>
                    <a:p>
                      <a:pPr marL="101600">
                        <a:lnSpc>
                          <a:spcPts val="1019"/>
                        </a:lnSpc>
                      </a:pPr>
                      <a:r>
                        <a:rPr dirty="0" sz="850" spc="-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019"/>
                        </a:lnSpc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3: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Hfst</a:t>
                      </a:r>
                      <a:r>
                        <a:rPr dirty="0" sz="850" spc="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0495">
                        <a:lnSpc>
                          <a:spcPts val="110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1848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3: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50" spc="-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Rondleiding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255"/>
                        </a:lnSpc>
                      </a:pPr>
                      <a:r>
                        <a:rPr dirty="0" sz="17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165"/>
                        </a:lnSpc>
                      </a:pPr>
                      <a:r>
                        <a:rPr dirty="0" sz="1000" spc="-65" b="1">
                          <a:solidFill>
                            <a:srgbClr val="626262"/>
                          </a:solidFill>
                          <a:latin typeface="Courier New"/>
                          <a:cs typeface="Courier New"/>
                        </a:rPr>
                        <a:t>PO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solidFill>
                            <a:srgbClr val="36363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3133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4: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-1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150495">
                        <a:lnSpc>
                          <a:spcPts val="110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8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85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374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4: </a:t>
                      </a:r>
                      <a:r>
                        <a:rPr dirty="0" sz="8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AH</a:t>
                      </a: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bedrijfsuitje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265"/>
                        </a:lnSpc>
                      </a:pPr>
                      <a:r>
                        <a:rPr dirty="0" sz="17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175"/>
                        </a:lnSpc>
                      </a:pPr>
                      <a:r>
                        <a:rPr dirty="0" sz="1000" spc="-55" b="1">
                          <a:solidFill>
                            <a:srgbClr val="626262"/>
                          </a:solidFill>
                          <a:latin typeface="Courier New"/>
                          <a:cs typeface="Courier New"/>
                        </a:rPr>
                        <a:t>PO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solidFill>
                            <a:srgbClr val="36363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1607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5: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-1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09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8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85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374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510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5: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Daklozen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diner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265"/>
                        </a:lnSpc>
                      </a:pPr>
                      <a:r>
                        <a:rPr dirty="0" sz="17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165"/>
                        </a:lnSpc>
                      </a:pPr>
                      <a:r>
                        <a:rPr dirty="0" sz="1000" spc="-65" b="1">
                          <a:solidFill>
                            <a:srgbClr val="626262"/>
                          </a:solidFill>
                          <a:latin typeface="Courier New"/>
                          <a:cs typeface="Courier New"/>
                        </a:rPr>
                        <a:t>PO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solidFill>
                            <a:srgbClr val="36363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3133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511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6: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167005">
                        <a:lnSpc>
                          <a:spcPts val="110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0316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512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5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50" spc="4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4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ktoets</a:t>
                      </a:r>
                      <a:r>
                        <a:rPr dirty="0" sz="85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320"/>
                        </a:lnSpc>
                      </a:pPr>
                      <a:r>
                        <a:rPr dirty="0" sz="17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1185"/>
                        </a:lnSpc>
                      </a:pPr>
                      <a:r>
                        <a:rPr dirty="0" sz="1000" spc="-55" b="1">
                          <a:solidFill>
                            <a:srgbClr val="626262"/>
                          </a:solidFill>
                          <a:latin typeface="Courier New"/>
                          <a:cs typeface="Courier New"/>
                        </a:rPr>
                        <a:t>PO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00">
                          <a:solidFill>
                            <a:srgbClr val="36363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434"/>
              </a:spcBef>
            </a:pPr>
            <a:r>
              <a:rPr dirty="0" spc="30"/>
              <a:t>43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8766" y="12475"/>
            <a:ext cx="8064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25" i="1">
                <a:solidFill>
                  <a:srgbClr val="CACACA"/>
                </a:solidFill>
                <a:latin typeface="Times New Roman"/>
                <a:cs typeface="Times New Roman"/>
              </a:rPr>
              <a:t>r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9543" y="84236"/>
            <a:ext cx="4841875" cy="82867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505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33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335"/>
              </a:spcBef>
              <a:tabLst>
                <a:tab pos="3656329" algn="l"/>
              </a:tabLst>
            </a:pPr>
            <a:r>
              <a:rPr dirty="0" sz="1200" spc="85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00" spc="-18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00" spc="60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00" spc="10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00" spc="-13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00" spc="105" b="1">
                <a:solidFill>
                  <a:srgbClr val="1C1C1C"/>
                </a:solidFill>
                <a:latin typeface="Arial"/>
                <a:cs typeface="Arial"/>
              </a:rPr>
              <a:t>recreatie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69637" y="0"/>
            <a:ext cx="244475" cy="681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300" spc="285">
                <a:solidFill>
                  <a:srgbClr val="CACACA"/>
                </a:solidFill>
                <a:latin typeface="Times New Roman"/>
                <a:cs typeface="Times New Roman"/>
              </a:rPr>
              <a:t>]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8996" y="1023022"/>
            <a:ext cx="101282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9780" y="3760198"/>
            <a:ext cx="7429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7778" y="4017539"/>
            <a:ext cx="1120140" cy="3657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635">
              <a:lnSpc>
                <a:spcPts val="890"/>
              </a:lnSpc>
              <a:spcBef>
                <a:spcPts val="135"/>
              </a:spcBef>
            </a:pPr>
            <a:r>
              <a:rPr dirty="0" sz="750" spc="25">
                <a:solidFill>
                  <a:srgbClr val="1C1C1C"/>
                </a:solidFill>
                <a:latin typeface="Arial"/>
                <a:cs typeface="Arial"/>
              </a:rPr>
              <a:t>PO=Praktischeopdrachl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HD=Handelingsdeel  </a:t>
            </a:r>
            <a:r>
              <a:rPr dirty="0" sz="750" spc="30">
                <a:solidFill>
                  <a:srgbClr val="1C1C1C"/>
                </a:solidFill>
                <a:latin typeface="Arial"/>
                <a:cs typeface="Arial"/>
              </a:rPr>
              <a:t>TO=Toetsopdrachl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70156" y="4020591"/>
            <a:ext cx="629920" cy="25272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-635">
              <a:lnSpc>
                <a:spcPts val="890"/>
              </a:lnSpc>
              <a:spcBef>
                <a:spcPts val="135"/>
              </a:spcBef>
            </a:pP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846" y="5614718"/>
            <a:ext cx="0" cy="744855"/>
          </a:xfrm>
          <a:custGeom>
            <a:avLst/>
            <a:gdLst/>
            <a:ahLst/>
            <a:cxnLst/>
            <a:rect l="l" t="t" r="r" b="b"/>
            <a:pathLst>
              <a:path w="0" h="744854">
                <a:moveTo>
                  <a:pt x="0" y="744560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6322" y="1660003"/>
            <a:ext cx="0" cy="3906520"/>
          </a:xfrm>
          <a:custGeom>
            <a:avLst/>
            <a:gdLst/>
            <a:ahLst/>
            <a:cxnLst/>
            <a:rect l="l" t="t" r="r" b="b"/>
            <a:pathLst>
              <a:path w="0" h="3906520">
                <a:moveTo>
                  <a:pt x="0" y="3905891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6852" y="817796"/>
            <a:ext cx="0" cy="610870"/>
          </a:xfrm>
          <a:custGeom>
            <a:avLst/>
            <a:gdLst/>
            <a:ahLst/>
            <a:cxnLst/>
            <a:rect l="l" t="t" r="r" b="b"/>
            <a:pathLst>
              <a:path w="0" h="610869">
                <a:moveTo>
                  <a:pt x="0" y="61029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9063" y="12205"/>
            <a:ext cx="0" cy="439420"/>
          </a:xfrm>
          <a:custGeom>
            <a:avLst/>
            <a:gdLst/>
            <a:ahLst/>
            <a:cxnLst/>
            <a:rect l="l" t="t" r="r" b="b"/>
            <a:pathLst>
              <a:path w="0" h="439420">
                <a:moveTo>
                  <a:pt x="0" y="439412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24964" y="137316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 h="0">
                <a:moveTo>
                  <a:pt x="0" y="0"/>
                </a:moveTo>
                <a:lnTo>
                  <a:pt x="488466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2455" y="1531653"/>
          <a:ext cx="7101205" cy="1144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275"/>
                <a:gridCol w="2857500"/>
                <a:gridCol w="1254760"/>
                <a:gridCol w="313689"/>
                <a:gridCol w="361314"/>
                <a:gridCol w="1073785"/>
                <a:gridCol w="819150"/>
              </a:tblGrid>
              <a:tr h="143608">
                <a:tc>
                  <a:txBody>
                    <a:bodyPr/>
                    <a:lstStyle/>
                    <a:p>
                      <a:pPr marL="104775">
                        <a:lnSpc>
                          <a:spcPts val="940"/>
                        </a:lnSpc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965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65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65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965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6473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85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Theor</a:t>
                      </a:r>
                      <a:r>
                        <a:rPr dirty="0" sz="850" spc="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etoets </a:t>
                      </a:r>
                      <a:r>
                        <a:rPr dirty="0" sz="85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3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Hfst 1, </a:t>
                      </a:r>
                      <a:r>
                        <a:rPr dirty="0" sz="850" spc="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Hfst 2 en </a:t>
                      </a:r>
                      <a:r>
                        <a:rPr dirty="0" sz="850" spc="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-9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384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8489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50" spc="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Prakt</a:t>
                      </a:r>
                      <a:r>
                        <a:rPr dirty="0" sz="850" spc="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jktoets </a:t>
                      </a:r>
                      <a:r>
                        <a:rPr dirty="0" sz="85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1: </a:t>
                      </a:r>
                      <a:r>
                        <a:rPr dirty="0" sz="850" spc="-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Chocoladë </a:t>
                      </a:r>
                      <a:r>
                        <a:rPr dirty="0" sz="850" spc="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4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marsepein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150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-7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9151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850" spc="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Hfst 4 </a:t>
                      </a:r>
                      <a:r>
                        <a:rPr dirty="0" sz="85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-4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150495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7356">
                <a:tc>
                  <a:txBody>
                    <a:bodyPr/>
                    <a:lstStyle/>
                    <a:p>
                      <a:pPr marL="101600">
                        <a:lnSpc>
                          <a:spcPts val="1015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015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-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2:</a:t>
                      </a:r>
                      <a:r>
                        <a:rPr dirty="0" sz="850" spc="-35">
                          <a:solidFill>
                            <a:srgbClr val="696969"/>
                          </a:solidFill>
                          <a:latin typeface="Arial"/>
                          <a:cs typeface="Arial"/>
                        </a:rPr>
                        <a:t>· </a:t>
                      </a:r>
                      <a:r>
                        <a:rPr dirty="0" sz="850" spc="4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schuim </a:t>
                      </a:r>
                      <a:r>
                        <a:rPr dirty="0" sz="850" spc="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-9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beslag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5725">
                        <a:lnSpc>
                          <a:spcPts val="1140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-5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ts val="107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9673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00" spc="-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3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3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85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14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152400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7534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3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Puddingen</a:t>
                      </a:r>
                      <a:r>
                        <a:rPr dirty="0" sz="850" spc="4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bavarois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1185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7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1065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434"/>
              </a:spcBef>
            </a:pPr>
            <a:r>
              <a:rPr dirty="0" spc="30"/>
              <a:t>44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40371" y="130771"/>
            <a:ext cx="5008880" cy="81851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400"/>
              </a:spcBef>
            </a:pP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-14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  <a:tabLst>
                <a:tab pos="3762375" algn="l"/>
              </a:tabLst>
            </a:pPr>
            <a:r>
              <a:rPr dirty="0" sz="700" spc="-300">
                <a:solidFill>
                  <a:srgbClr val="CCCCCC"/>
                </a:solidFill>
                <a:latin typeface="Arial"/>
                <a:cs typeface="Arial"/>
              </a:rPr>
              <a:t>1</a:t>
            </a:r>
            <a:r>
              <a:rPr dirty="0" sz="700" spc="58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dirty="0" sz="1250" spc="65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22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30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80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5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patisserie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114935">
              <a:lnSpc>
                <a:spcPct val="100000"/>
              </a:lnSpc>
              <a:spcBef>
                <a:spcPts val="5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83498" y="0"/>
            <a:ext cx="139065" cy="788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spc="-225">
                <a:solidFill>
                  <a:srgbClr val="CCCCCC"/>
                </a:solidFill>
                <a:latin typeface="Arial"/>
                <a:cs typeface="Arial"/>
              </a:rPr>
              <a:t>l</a:t>
            </a:r>
            <a:endParaRPr sz="5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060" y="1056588"/>
            <a:ext cx="1008380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9468" y="2817291"/>
            <a:ext cx="1140460" cy="623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635">
              <a:lnSpc>
                <a:spcPct val="100099"/>
              </a:lnSpc>
              <a:spcBef>
                <a:spcPts val="860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HD=Handelingsdeel  </a:t>
            </a:r>
            <a:r>
              <a:rPr dirty="0" sz="750" spc="25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09843" y="3074632"/>
            <a:ext cx="629920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3" y="4992217"/>
            <a:ext cx="0" cy="708025"/>
          </a:xfrm>
          <a:custGeom>
            <a:avLst/>
            <a:gdLst/>
            <a:ahLst/>
            <a:cxnLst/>
            <a:rect l="l" t="t" r="r" b="b"/>
            <a:pathLst>
              <a:path w="0" h="708025">
                <a:moveTo>
                  <a:pt x="0" y="707942"/>
                </a:moveTo>
                <a:lnTo>
                  <a:pt x="0" y="0"/>
                </a:lnTo>
              </a:path>
            </a:pathLst>
          </a:custGeom>
          <a:ln w="152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0217" y="585883"/>
            <a:ext cx="0" cy="3320415"/>
          </a:xfrm>
          <a:custGeom>
            <a:avLst/>
            <a:gdLst/>
            <a:ahLst/>
            <a:cxnLst/>
            <a:rect l="l" t="t" r="r" b="b"/>
            <a:pathLst>
              <a:path w="0" h="3320415">
                <a:moveTo>
                  <a:pt x="0" y="3320007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4138" y="1501138"/>
          <a:ext cx="7107555" cy="114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384"/>
                <a:gridCol w="3111500"/>
                <a:gridCol w="1012189"/>
                <a:gridCol w="311150"/>
                <a:gridCol w="360679"/>
                <a:gridCol w="1069975"/>
                <a:gridCol w="825500"/>
              </a:tblGrid>
              <a:tr h="147139">
                <a:tc>
                  <a:txBody>
                    <a:bodyPr/>
                    <a:lstStyle/>
                    <a:p>
                      <a:pPr marL="104775">
                        <a:lnSpc>
                          <a:spcPts val="965"/>
                        </a:lnSpc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965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ts val="965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965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65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40"/>
                        </a:lnSpc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3532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501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4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1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2400">
                        <a:lnSpc>
                          <a:spcPts val="116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7898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502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1: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Italiaanse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t-iederlandse</a:t>
                      </a:r>
                      <a:r>
                        <a:rPr dirty="0" sz="850" spc="1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keuken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45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105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050"/>
                        </a:lnSpc>
                      </a:pPr>
                      <a:r>
                        <a:rPr dirty="0" sz="90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9672"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503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2: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Hfst</a:t>
                      </a:r>
                      <a:r>
                        <a:rPr dirty="0" sz="850" spc="2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 algn="r" marR="152400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6834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504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2: </a:t>
                      </a: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Spaanse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Franse</a:t>
                      </a:r>
                      <a:r>
                        <a:rPr dirty="0" sz="850" spc="1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keuken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ts val="1135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105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065"/>
                        </a:lnSpc>
                      </a:pPr>
                      <a:r>
                        <a:rPr dirty="0" sz="90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8148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800" spc="-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3: Hfst 5,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8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 algn="r" marR="152400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2111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 spc="3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506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 spc="-8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i&gt;r </a:t>
                      </a:r>
                      <a:r>
                        <a:rPr dirty="0" sz="850" spc="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àklj </a:t>
                      </a:r>
                      <a:r>
                        <a:rPr dirty="0" sz="850" spc="-3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l&lt;t</a:t>
                      </a:r>
                      <a:r>
                        <a:rPr dirty="0" sz="850" spc="-35">
                          <a:solidFill>
                            <a:srgbClr val="808080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850" spc="-3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oets </a:t>
                      </a:r>
                      <a:r>
                        <a:rPr dirty="0" sz="800" spc="5" i="1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850" spc="2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Eindevënëmerit</a:t>
                      </a:r>
                      <a:r>
                        <a:rPr dirty="0" sz="850" spc="-16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si:i-é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etfo</a:t>
                      </a:r>
                      <a:r>
                        <a:rPr dirty="0" sz="85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od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6995">
                        <a:lnSpc>
                          <a:spcPts val="1170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080"/>
                        </a:lnSpc>
                      </a:pPr>
                      <a:r>
                        <a:rPr dirty="0" sz="900" spc="-80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434"/>
              </a:spcBef>
            </a:pPr>
            <a:r>
              <a:rPr dirty="0" spc="30"/>
              <a:t>45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8919" y="99767"/>
            <a:ext cx="5081905" cy="82550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baseline="29411" sz="1275" spc="-270">
                <a:solidFill>
                  <a:srgbClr val="C6C6C6"/>
                </a:solidFill>
                <a:latin typeface="Arial"/>
                <a:cs typeface="Arial"/>
              </a:rPr>
              <a:t>1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14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23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07314">
              <a:lnSpc>
                <a:spcPct val="100000"/>
              </a:lnSpc>
              <a:spcBef>
                <a:spcPts val="285"/>
              </a:spcBef>
              <a:tabLst>
                <a:tab pos="3751579" algn="l"/>
              </a:tabLst>
            </a:pP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21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30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3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u="heavy" sz="1250" spc="70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bijzkeuken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Arial"/>
              <a:cs typeface="Arial"/>
            </a:endParaRPr>
          </a:p>
          <a:p>
            <a:pPr marL="98425">
              <a:lnSpc>
                <a:spcPct val="100000"/>
              </a:lnSpc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41374" y="30783"/>
            <a:ext cx="90805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55">
                <a:solidFill>
                  <a:srgbClr val="C6C6C6"/>
                </a:solidFill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09911" y="331862"/>
            <a:ext cx="3746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650" spc="-270">
                <a:solidFill>
                  <a:srgbClr val="C6C6C6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4261" y="1029125"/>
            <a:ext cx="101917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151" y="2792879"/>
            <a:ext cx="1139190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88300"/>
              </a:lnSpc>
              <a:spcBef>
                <a:spcPts val="880"/>
              </a:spcBef>
            </a:pPr>
            <a:r>
              <a:rPr dirty="0" sz="850" spc="-30">
                <a:solidFill>
                  <a:srgbClr val="1C1C1C"/>
                </a:solidFill>
                <a:latin typeface="Arial"/>
                <a:cs typeface="Arial"/>
              </a:rPr>
              <a:t>PO=Praktischeopdracht  HD=Handelingsdeel  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96964" y="3034454"/>
            <a:ext cx="647700" cy="27114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910"/>
              </a:lnSpc>
              <a:spcBef>
                <a:spcPts val="220"/>
              </a:spcBef>
            </a:pPr>
            <a:r>
              <a:rPr dirty="0" sz="850" spc="-25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50" spc="5">
                <a:solidFill>
                  <a:srgbClr val="1C1C1C"/>
                </a:solidFill>
                <a:latin typeface="Arial"/>
                <a:cs typeface="Arial"/>
              </a:rPr>
              <a:t>M=Mond</a:t>
            </a:r>
            <a:r>
              <a:rPr dirty="0" sz="850" spc="-110">
                <a:solidFill>
                  <a:srgbClr val="1C1C1C"/>
                </a:solidFill>
                <a:latin typeface="Arial"/>
                <a:cs typeface="Arial"/>
              </a:rPr>
              <a:t>e</a:t>
            </a:r>
            <a:r>
              <a:rPr dirty="0" sz="850" spc="-80">
                <a:solidFill>
                  <a:srgbClr val="3A3A3A"/>
                </a:solidFill>
                <a:latin typeface="Arial"/>
                <a:cs typeface="Arial"/>
              </a:rPr>
              <a:t>i</a:t>
            </a:r>
            <a:r>
              <a:rPr dirty="0" sz="850" spc="-140">
                <a:solidFill>
                  <a:srgbClr val="1C1C1C"/>
                </a:solidFill>
                <a:latin typeface="Arial"/>
                <a:cs typeface="Arial"/>
              </a:rPr>
              <a:t>l</a:t>
            </a:r>
            <a:r>
              <a:rPr dirty="0" sz="850" spc="15">
                <a:solidFill>
                  <a:srgbClr val="1C1C1C"/>
                </a:solidFill>
                <a:latin typeface="Arial"/>
                <a:cs typeface="Arial"/>
              </a:rPr>
              <a:t>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3" y="1745445"/>
            <a:ext cx="0" cy="3393440"/>
          </a:xfrm>
          <a:custGeom>
            <a:avLst/>
            <a:gdLst/>
            <a:ahLst/>
            <a:cxnLst/>
            <a:rect l="l" t="t" r="r" b="b"/>
            <a:pathLst>
              <a:path w="0" h="3393440">
                <a:moveTo>
                  <a:pt x="0" y="3393243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0217" y="768972"/>
            <a:ext cx="0" cy="659130"/>
          </a:xfrm>
          <a:custGeom>
            <a:avLst/>
            <a:gdLst/>
            <a:ahLst/>
            <a:cxnLst/>
            <a:rect l="l" t="t" r="r" b="b"/>
            <a:pathLst>
              <a:path w="0" h="659130">
                <a:moveTo>
                  <a:pt x="0" y="659119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41926" y="1501138"/>
          <a:ext cx="7107555" cy="1144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830"/>
                <a:gridCol w="3139439"/>
                <a:gridCol w="982980"/>
                <a:gridCol w="310514"/>
                <a:gridCol w="365760"/>
                <a:gridCol w="1069339"/>
                <a:gridCol w="824864"/>
              </a:tblGrid>
              <a:tr h="146659">
                <a:tc>
                  <a:txBody>
                    <a:bodyPr/>
                    <a:lstStyle/>
                    <a:p>
                      <a:pPr algn="ctr" marR="67310">
                        <a:lnSpc>
                          <a:spcPts val="940"/>
                        </a:lnSpc>
                      </a:pPr>
                      <a:r>
                        <a:rPr dirty="0" sz="850" spc="-5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940"/>
                        </a:lnSpc>
                      </a:pP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965"/>
                        </a:lnSpc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940"/>
                        </a:lnSpc>
                      </a:pPr>
                      <a:r>
                        <a:rPr dirty="0" sz="850" spc="4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965"/>
                        </a:lnSpc>
                      </a:pPr>
                      <a:r>
                        <a:rPr dirty="0" sz="850" spc="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9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965"/>
                        </a:lnSpc>
                      </a:pP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5076"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-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850" spc="-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 1: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en Hfst</a:t>
                      </a:r>
                      <a:r>
                        <a:rPr dirty="0" sz="850" spc="-7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48590">
                        <a:lnSpc>
                          <a:spcPts val="1200"/>
                        </a:lnSpc>
                      </a:pPr>
                      <a:r>
                        <a:rPr dirty="0" sz="110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6834"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Praktijktoets 1: </a:t>
                      </a: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Koffie, </a:t>
                      </a: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thee,</a:t>
                      </a:r>
                      <a:r>
                        <a:rPr dirty="0" sz="850" spc="229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standa</a:t>
                      </a:r>
                      <a:r>
                        <a:rPr dirty="0" sz="850">
                          <a:solidFill>
                            <a:srgbClr val="90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ardcouvert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85725">
                        <a:lnSpc>
                          <a:spcPts val="1135"/>
                        </a:lnSpc>
                      </a:pPr>
                      <a:r>
                        <a:rPr dirty="0" sz="10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105" b="1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3140"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 2: </a:t>
                      </a: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Hfst 3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en Hfst</a:t>
                      </a:r>
                      <a:r>
                        <a:rPr dirty="0" sz="850" spc="-9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r" marR="151765">
                        <a:lnSpc>
                          <a:spcPts val="1105"/>
                        </a:lnSpc>
                      </a:pPr>
                      <a:r>
                        <a:rPr dirty="0" sz="110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366"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Praktijktoets 2: Wijn, likeur,</a:t>
                      </a:r>
                      <a:r>
                        <a:rPr dirty="0" sz="850" spc="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cocktail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ts val="1150"/>
                        </a:lnSpc>
                        <a:spcBef>
                          <a:spcPts val="110"/>
                        </a:spcBef>
                      </a:pPr>
                      <a:r>
                        <a:rPr dirty="0" sz="10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20" b="1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ts val="1255"/>
                        </a:lnSpc>
                      </a:pPr>
                      <a:r>
                        <a:rPr dirty="0" sz="1200" i="1">
                          <a:solidFill>
                            <a:srgbClr val="424242"/>
                          </a:solidFill>
                          <a:latin typeface="Times New Roman"/>
                          <a:cs typeface="Times New Roman"/>
                        </a:rPr>
                        <a:t>ï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8148"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spc="-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Theorietoets 3: </a:t>
                      </a: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Hfst 5, </a:t>
                      </a: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6 en </a:t>
                      </a: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-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r" marR="15176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9060"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Praktijktoets 3: tafelbereidingen, </a:t>
                      </a:r>
                      <a:r>
                        <a:rPr dirty="0" sz="850" spc="1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50" spc="2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la </a:t>
                      </a:r>
                      <a:r>
                        <a:rPr dirty="0" sz="850" spc="3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carte</a:t>
                      </a:r>
                      <a:r>
                        <a:rPr dirty="0" sz="850" spc="-8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couvert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5725">
                        <a:lnSpc>
                          <a:spcPts val="1170"/>
                        </a:lnSpc>
                      </a:pPr>
                      <a:r>
                        <a:rPr dirty="0" sz="100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080"/>
                        </a:lnSpc>
                      </a:pPr>
                      <a:r>
                        <a:rPr dirty="0" sz="900" spc="-105" b="1">
                          <a:solidFill>
                            <a:srgbClr val="1D1D1D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b="1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434"/>
              </a:spcBef>
            </a:pPr>
            <a:r>
              <a:rPr dirty="0" spc="30"/>
              <a:t>46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0166" y="82405"/>
            <a:ext cx="46355" cy="10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spc="-5" i="1">
                <a:solidFill>
                  <a:srgbClr val="CACACA"/>
                </a:solidFill>
                <a:latin typeface="Times New Roman"/>
                <a:cs typeface="Times New Roman"/>
              </a:rPr>
              <a:t>(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2613" y="138602"/>
            <a:ext cx="378841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110" b="1">
                <a:solidFill>
                  <a:srgbClr val="1D1D1D"/>
                </a:solidFill>
                <a:latin typeface="Arial"/>
                <a:cs typeface="Arial"/>
              </a:rPr>
              <a:t>Programma </a:t>
            </a:r>
            <a:r>
              <a:rPr dirty="0" sz="1450" spc="105" b="1">
                <a:solidFill>
                  <a:srgbClr val="1D1D1D"/>
                </a:solidFill>
                <a:latin typeface="Arial"/>
                <a:cs typeface="Arial"/>
              </a:rPr>
              <a:t>van </a:t>
            </a:r>
            <a:r>
              <a:rPr dirty="0" sz="1450" spc="100" b="1">
                <a:solidFill>
                  <a:srgbClr val="1D1D1D"/>
                </a:solidFill>
                <a:latin typeface="Arial"/>
                <a:cs typeface="Arial"/>
              </a:rPr>
              <a:t>toetsing </a:t>
            </a:r>
            <a:r>
              <a:rPr dirty="0" sz="1450" spc="114" b="1">
                <a:solidFill>
                  <a:srgbClr val="1D1D1D"/>
                </a:solidFill>
                <a:latin typeface="Arial"/>
                <a:cs typeface="Arial"/>
              </a:rPr>
              <a:t>en</a:t>
            </a:r>
            <a:r>
              <a:rPr dirty="0" sz="1450" spc="85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D1D1D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801" y="294227"/>
            <a:ext cx="1057275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50" spc="15">
                <a:solidFill>
                  <a:srgbClr val="CACACA"/>
                </a:solidFill>
                <a:latin typeface="Arial"/>
                <a:cs typeface="Arial"/>
              </a:rPr>
              <a:t>l</a:t>
            </a:r>
            <a:r>
              <a:rPr dirty="0" sz="2050" spc="-375">
                <a:solidFill>
                  <a:srgbClr val="CACACA"/>
                </a:solidFill>
                <a:latin typeface="Arial"/>
                <a:cs typeface="Arial"/>
              </a:rPr>
              <a:t> </a:t>
            </a:r>
            <a:r>
              <a:rPr dirty="0" sz="1250" spc="60" b="1">
                <a:solidFill>
                  <a:srgbClr val="1D1D1D"/>
                </a:solidFill>
                <a:latin typeface="Arial"/>
                <a:cs typeface="Arial"/>
              </a:rPr>
              <a:t>Studie:CK4</a:t>
            </a:r>
            <a:endParaRPr sz="1250">
              <a:latin typeface="Arial"/>
              <a:cs typeface="Arial"/>
            </a:endParaRPr>
          </a:p>
          <a:p>
            <a:pPr marL="97155">
              <a:lnSpc>
                <a:spcPct val="100000"/>
              </a:lnSpc>
              <a:spcBef>
                <a:spcPts val="1115"/>
              </a:spcBef>
            </a:pPr>
            <a:r>
              <a:rPr dirty="0" sz="950" spc="65" b="1">
                <a:solidFill>
                  <a:srgbClr val="1D1D1D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62943" y="395943"/>
            <a:ext cx="198501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80" b="1">
                <a:solidFill>
                  <a:srgbClr val="1D1D1D"/>
                </a:solidFill>
                <a:latin typeface="Arial"/>
                <a:cs typeface="Arial"/>
              </a:rPr>
              <a:t>Vak:</a:t>
            </a:r>
            <a:r>
              <a:rPr dirty="0" sz="1250" spc="-120" b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1250" spc="65" b="1">
                <a:solidFill>
                  <a:srgbClr val="1D1D1D"/>
                </a:solidFill>
                <a:latin typeface="Arial"/>
                <a:cs typeface="Arial"/>
              </a:rPr>
              <a:t>gasthhersch.spec.</a:t>
            </a:r>
            <a:endParaRPr sz="12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02369" y="496642"/>
            <a:ext cx="5651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20" i="1">
                <a:solidFill>
                  <a:srgbClr val="CACACA"/>
                </a:solidFill>
                <a:latin typeface="Times New Roman"/>
                <a:cs typeface="Times New Roman"/>
              </a:rPr>
              <a:t>I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2049" y="1026074"/>
            <a:ext cx="1022350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D1D1D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D1D1D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8939" y="2786776"/>
            <a:ext cx="1139190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D1D1D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88300"/>
              </a:lnSpc>
              <a:spcBef>
                <a:spcPts val="880"/>
              </a:spcBef>
            </a:pPr>
            <a:r>
              <a:rPr dirty="0" sz="850" spc="-30">
                <a:solidFill>
                  <a:srgbClr val="1D1D1D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50" spc="-25">
                <a:solidFill>
                  <a:srgbClr val="1D1D1D"/>
                </a:solidFill>
                <a:latin typeface="Arial"/>
                <a:cs typeface="Arial"/>
              </a:rPr>
              <a:t>TO=Toetsopdracht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81699" y="3031403"/>
            <a:ext cx="625475" cy="27114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910"/>
              </a:lnSpc>
              <a:spcBef>
                <a:spcPts val="220"/>
              </a:spcBef>
            </a:pPr>
            <a:r>
              <a:rPr dirty="0" sz="850" spc="-25">
                <a:solidFill>
                  <a:srgbClr val="1D1D1D"/>
                </a:solidFill>
                <a:latin typeface="Arial"/>
                <a:cs typeface="Arial"/>
              </a:rPr>
              <a:t>S=Schriftelijk  </a:t>
            </a:r>
            <a:r>
              <a:rPr dirty="0" sz="850" spc="-40">
                <a:solidFill>
                  <a:srgbClr val="1D1D1D"/>
                </a:solidFill>
                <a:latin typeface="Arial"/>
                <a:cs typeface="Arial"/>
              </a:rPr>
              <a:t>M=Mondeling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9" y="622501"/>
            <a:ext cx="0" cy="5196840"/>
          </a:xfrm>
          <a:custGeom>
            <a:avLst/>
            <a:gdLst/>
            <a:ahLst/>
            <a:cxnLst/>
            <a:rect l="l" t="t" r="r" b="b"/>
            <a:pathLst>
              <a:path w="0" h="5196840">
                <a:moveTo>
                  <a:pt x="0" y="5196666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1397" y="1485880"/>
          <a:ext cx="7098030" cy="114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734"/>
                <a:gridCol w="2830829"/>
                <a:gridCol w="1287144"/>
                <a:gridCol w="313054"/>
                <a:gridCol w="365125"/>
                <a:gridCol w="1067435"/>
                <a:gridCol w="814705"/>
              </a:tblGrid>
              <a:tr h="146659">
                <a:tc>
                  <a:txBody>
                    <a:bodyPr/>
                    <a:lstStyle/>
                    <a:p>
                      <a:pPr marL="101600">
                        <a:lnSpc>
                          <a:spcPts val="940"/>
                        </a:lnSpc>
                      </a:pP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965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990"/>
                        </a:lnSpc>
                      </a:pP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965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99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6918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Hfst</a:t>
                      </a:r>
                      <a:r>
                        <a:rPr dirty="0" sz="850" spc="-1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4305">
                        <a:lnSpc>
                          <a:spcPts val="1215"/>
                        </a:lnSpc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5088">
                <a:tc>
                  <a:txBody>
                    <a:bodyPr/>
                    <a:lstStyle/>
                    <a:p>
                      <a:pPr marL="102235">
                        <a:lnSpc>
                          <a:spcPts val="1019"/>
                        </a:lnSpc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019"/>
                        </a:lnSpc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1: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producten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deeg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2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75"/>
                        </a:lnSpc>
                      </a:pPr>
                      <a:r>
                        <a:rPr dirty="0" sz="900" spc="-105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2329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-11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180"/>
                        </a:lnSpc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179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2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producten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beslag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9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 spc="-105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787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-9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spc="1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5,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6 en Hfst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168910">
                        <a:lnSpc>
                          <a:spcPts val="1175"/>
                        </a:lnSpc>
                      </a:pPr>
                      <a:r>
                        <a:rPr dirty="0" sz="10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8376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3: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producten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brood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30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105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434"/>
              </a:spcBef>
            </a:pPr>
            <a:r>
              <a:rPr dirty="0" spc="30"/>
              <a:t>47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3376" y="77919"/>
            <a:ext cx="2600960" cy="52197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350" spc="-180">
                <a:solidFill>
                  <a:srgbClr val="CACACA"/>
                </a:solidFill>
                <a:latin typeface="Arial"/>
                <a:cs typeface="Arial"/>
              </a:rPr>
              <a:t>Î </a:t>
            </a:r>
            <a:r>
              <a:rPr dirty="0" sz="1450" spc="11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van</a:t>
            </a:r>
            <a:r>
              <a:rPr dirty="0" sz="1450" spc="21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u="heavy" sz="1450" spc="90" b="1">
                <a:solidFill>
                  <a:srgbClr val="1C1C1C"/>
                </a:solidFill>
                <a:uFill>
                  <a:solidFill>
                    <a:srgbClr val="1C1C1C"/>
                  </a:solidFill>
                </a:uFill>
                <a:latin typeface="Arial"/>
                <a:cs typeface="Arial"/>
              </a:rPr>
              <a:t>toetsing</a:t>
            </a:r>
            <a:endParaRPr sz="145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309"/>
              </a:spcBef>
            </a:pPr>
            <a:r>
              <a:rPr dirty="0" sz="1250" spc="45" b="1">
                <a:solidFill>
                  <a:srgbClr val="CACACA"/>
                </a:solidFill>
                <a:latin typeface="Arial"/>
                <a:cs typeface="Arial"/>
              </a:rPr>
              <a:t>l</a:t>
            </a:r>
            <a:r>
              <a:rPr dirty="0" sz="1250" spc="-35" b="1">
                <a:solidFill>
                  <a:srgbClr val="CACACA"/>
                </a:solidFill>
                <a:latin typeface="Arial"/>
                <a:cs typeface="Arial"/>
              </a:rPr>
              <a:t> </a:t>
            </a:r>
            <a:r>
              <a:rPr dirty="0" sz="1250" spc="85" b="1">
                <a:solidFill>
                  <a:srgbClr val="1C1C1C"/>
                </a:solidFill>
                <a:latin typeface="Arial"/>
                <a:cs typeface="Arial"/>
              </a:rPr>
              <a:t>studie:CK4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91098" y="77919"/>
            <a:ext cx="2946400" cy="52197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450" spc="114" b="1">
                <a:solidFill>
                  <a:srgbClr val="1C1C1C"/>
                </a:solidFill>
                <a:latin typeface="Arial"/>
                <a:cs typeface="Arial"/>
              </a:rPr>
              <a:t>n</a:t>
            </a:r>
            <a:r>
              <a:rPr dirty="0" sz="1450" spc="459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5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1059815">
              <a:lnSpc>
                <a:spcPct val="100000"/>
              </a:lnSpc>
              <a:spcBef>
                <a:spcPts val="309"/>
              </a:spcBef>
            </a:pPr>
            <a:r>
              <a:rPr dirty="0" sz="1250" spc="75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5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1C1C1C"/>
                </a:solidFill>
                <a:latin typeface="Arial"/>
                <a:cs typeface="Arial"/>
              </a:rPr>
              <a:t>broodbanketspec</a:t>
            </a:r>
            <a:endParaRPr sz="1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38708" y="0"/>
            <a:ext cx="94615" cy="498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100" spc="-320">
                <a:solidFill>
                  <a:srgbClr val="CACACA"/>
                </a:solidFill>
                <a:latin typeface="Times New Roman"/>
                <a:cs typeface="Times New Roman"/>
              </a:rPr>
              <a:t>l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8467" y="733132"/>
            <a:ext cx="1022350" cy="725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dirty="0" sz="950" spc="70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  <a:p>
            <a:pPr marL="12700" marR="5080" indent="4445">
              <a:lnSpc>
                <a:spcPct val="191800"/>
              </a:lnSpc>
            </a:pPr>
            <a:r>
              <a:rPr dirty="0" sz="950" spc="35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55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2304" y="2771519"/>
            <a:ext cx="1143635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3180" marR="5080">
              <a:lnSpc>
                <a:spcPct val="93900"/>
              </a:lnSpc>
              <a:spcBef>
                <a:spcPts val="869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TO=Toetsopdracht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48492" y="3022503"/>
            <a:ext cx="633730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805590"/>
            <a:ext cx="0" cy="1782445"/>
          </a:xfrm>
          <a:custGeom>
            <a:avLst/>
            <a:gdLst/>
            <a:ahLst/>
            <a:cxnLst/>
            <a:rect l="l" t="t" r="r" b="b"/>
            <a:pathLst>
              <a:path w="0" h="1782445">
                <a:moveTo>
                  <a:pt x="0" y="1782062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261871" y="76286"/>
            <a:ext cx="953135" cy="0"/>
          </a:xfrm>
          <a:custGeom>
            <a:avLst/>
            <a:gdLst/>
            <a:ahLst/>
            <a:cxnLst/>
            <a:rect l="l" t="t" r="r" b="b"/>
            <a:pathLst>
              <a:path w="953135" h="0">
                <a:moveTo>
                  <a:pt x="0" y="0"/>
                </a:moveTo>
                <a:lnTo>
                  <a:pt x="952509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5291" y="1470623"/>
          <a:ext cx="7095490" cy="1144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925"/>
                <a:gridCol w="3056254"/>
                <a:gridCol w="1058545"/>
                <a:gridCol w="314325"/>
                <a:gridCol w="365125"/>
                <a:gridCol w="1071245"/>
                <a:gridCol w="816609"/>
              </a:tblGrid>
              <a:tr h="143608">
                <a:tc>
                  <a:txBody>
                    <a:bodyPr/>
                    <a:lstStyle/>
                    <a:p>
                      <a:pPr marL="98425">
                        <a:lnSpc>
                          <a:spcPts val="940"/>
                        </a:lnSpc>
                      </a:pP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40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ts val="965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965"/>
                        </a:lnSpc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965"/>
                        </a:lnSpc>
                      </a:pP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965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965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0115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50" spc="3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ets </a:t>
                      </a:r>
                      <a:r>
                        <a:rPr dirty="0" sz="850" spc="-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1: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Hfst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240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3416">
                <a:tc>
                  <a:txBody>
                    <a:bodyPr/>
                    <a:lstStyle/>
                    <a:p>
                      <a:pPr marL="99060">
                        <a:lnSpc>
                          <a:spcPts val="1015"/>
                        </a:lnSpc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015"/>
                        </a:lnSpc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</a:t>
                      </a:r>
                      <a:r>
                        <a:rPr dirty="0" sz="8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ijk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toet</a:t>
                      </a:r>
                      <a:r>
                        <a:rPr dirty="0" sz="850" spc="2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50" spc="1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15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Ingrediënten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voorgerechten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310">
                        <a:lnSpc>
                          <a:spcPts val="1110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050"/>
                        </a:lnSpc>
                      </a:pPr>
                      <a:r>
                        <a:rPr dirty="0" sz="900" spc="-95" b="1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2025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heo</a:t>
                      </a: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50" spc="3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3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3,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83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25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504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5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50" spc="-5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akt </a:t>
                      </a:r>
                      <a:r>
                        <a:rPr dirty="0" sz="850" spc="4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jkto</a:t>
                      </a:r>
                      <a:r>
                        <a:rPr dirty="0" sz="850" spc="4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ts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Hoofdgerechten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-7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bijgerechten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19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95" b="1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0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2639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-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1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50" spc="2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2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50" spc="-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-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15430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998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5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50" spc="-4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50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ak </a:t>
                      </a:r>
                      <a:r>
                        <a:rPr dirty="0" sz="8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jk</a:t>
                      </a:r>
                      <a:r>
                        <a:rPr dirty="0" sz="850" spc="-18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toe</a:t>
                      </a:r>
                      <a:r>
                        <a:rPr dirty="0" sz="850" spc="3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3: Proeve 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285"/>
                        </a:lnSpc>
                      </a:pPr>
                      <a:r>
                        <a:rPr dirty="0" sz="16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□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900" spc="-95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434"/>
              </a:spcBef>
            </a:pPr>
            <a:r>
              <a:rPr dirty="0" spc="30"/>
              <a:t>48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8978" y="59609"/>
            <a:ext cx="5289550" cy="82613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9"/>
              </a:spcBef>
              <a:tabLst>
                <a:tab pos="4178300" algn="l"/>
                <a:tab pos="5263515" algn="l"/>
              </a:tabLst>
            </a:pPr>
            <a:r>
              <a:rPr dirty="0" sz="1450" spc="-320" i="1">
                <a:solidFill>
                  <a:srgbClr val="CDCDCD"/>
                </a:solidFill>
                <a:latin typeface="Arial"/>
                <a:cs typeface="Arial"/>
              </a:rPr>
              <a:t>(         </a:t>
            </a:r>
            <a:r>
              <a:rPr dirty="0" sz="1450" spc="-240" i="1">
                <a:solidFill>
                  <a:srgbClr val="CDCDCD"/>
                </a:solidFill>
                <a:latin typeface="Arial"/>
                <a:cs typeface="Arial"/>
              </a:rPr>
              <a:t>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450" spc="90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450" spc="105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24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80" b="1">
                <a:solidFill>
                  <a:srgbClr val="1C1C1C"/>
                </a:solidFill>
                <a:latin typeface="Arial"/>
                <a:cs typeface="Arial"/>
              </a:rPr>
              <a:t>afsluiting	</a:t>
            </a:r>
            <a:r>
              <a:rPr dirty="0" u="heavy" sz="1450" spc="80" b="1">
                <a:solidFill>
                  <a:srgbClr val="1C1C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450" spc="80" b="1">
                <a:solidFill>
                  <a:srgbClr val="1C1C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450">
              <a:latin typeface="Arial"/>
              <a:cs typeface="Arial"/>
            </a:endParaRPr>
          </a:p>
          <a:p>
            <a:pPr algn="r" marR="34290">
              <a:lnSpc>
                <a:spcPct val="100000"/>
              </a:lnSpc>
              <a:spcBef>
                <a:spcPts val="309"/>
              </a:spcBef>
              <a:tabLst>
                <a:tab pos="3647440" algn="l"/>
              </a:tabLst>
            </a:pPr>
            <a:r>
              <a:rPr dirty="0" sz="1250" spc="65" b="1">
                <a:solidFill>
                  <a:srgbClr val="1C1C1C"/>
                </a:solidFill>
                <a:latin typeface="Arial"/>
                <a:cs typeface="Arial"/>
              </a:rPr>
              <a:t>Studie:</a:t>
            </a:r>
            <a:r>
              <a:rPr dirty="0" sz="1250" spc="-229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30" b="1">
                <a:solidFill>
                  <a:srgbClr val="1C1C1C"/>
                </a:solidFill>
                <a:latin typeface="Arial"/>
                <a:cs typeface="Arial"/>
              </a:rPr>
              <a:t>CK4	</a:t>
            </a:r>
            <a:r>
              <a:rPr dirty="0" sz="1250" spc="70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16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65" b="1">
                <a:solidFill>
                  <a:srgbClr val="1C1C1C"/>
                </a:solidFill>
                <a:latin typeface="Arial"/>
                <a:cs typeface="Arial"/>
              </a:rPr>
              <a:t>keukenspec</a:t>
            </a:r>
            <a:r>
              <a:rPr dirty="0" sz="1250" spc="65" b="1">
                <a:latin typeface="Arial"/>
                <a:cs typeface="Arial"/>
              </a:rPr>
              <a:t>.</a:t>
            </a:r>
            <a:endParaRPr sz="1250">
              <a:latin typeface="Arial"/>
              <a:cs typeface="Arial"/>
            </a:endParaRPr>
          </a:p>
          <a:p>
            <a:pPr marL="136525">
              <a:lnSpc>
                <a:spcPct val="100000"/>
              </a:lnSpc>
              <a:spcBef>
                <a:spcPts val="125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77918" y="0"/>
            <a:ext cx="408305" cy="819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200" spc="120">
                <a:solidFill>
                  <a:srgbClr val="CDCDCD"/>
                </a:solidFill>
                <a:latin typeface="Arial"/>
                <a:cs typeface="Arial"/>
              </a:rPr>
              <a:t>7</a:t>
            </a:r>
            <a:endParaRPr sz="5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2361" y="992507"/>
            <a:ext cx="101028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6198" y="2753209"/>
            <a:ext cx="1140460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5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40005" marR="5080">
              <a:lnSpc>
                <a:spcPct val="93900"/>
              </a:lnSpc>
              <a:spcBef>
                <a:spcPts val="894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PO=Praktischeopdracht  HD=Handelingsdeel  </a:t>
            </a:r>
            <a:r>
              <a:rPr dirty="0" sz="800" spc="15">
                <a:solidFill>
                  <a:srgbClr val="1C1C1C"/>
                </a:solidFill>
                <a:latin typeface="Arial"/>
                <a:cs typeface="Arial"/>
              </a:rPr>
              <a:t>TO:Toetsopdracht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6281" y="3004193"/>
            <a:ext cx="631825" cy="2635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-635">
              <a:lnSpc>
                <a:spcPts val="910"/>
              </a:lnSpc>
              <a:spcBef>
                <a:spcPts val="170"/>
              </a:spcBef>
            </a:pP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800" spc="15">
                <a:solidFill>
                  <a:srgbClr val="1C1C1C"/>
                </a:solidFill>
                <a:latin typeface="Arial"/>
                <a:cs typeface="Arial"/>
              </a:rPr>
              <a:t>M:Mondeling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634" y="1452503"/>
            <a:ext cx="0" cy="2722245"/>
          </a:xfrm>
          <a:custGeom>
            <a:avLst/>
            <a:gdLst/>
            <a:ahLst/>
            <a:cxnLst/>
            <a:rect l="l" t="t" r="r" b="b"/>
            <a:pathLst>
              <a:path w="0" h="2722245">
                <a:moveTo>
                  <a:pt x="0" y="2721918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8005" y="573677"/>
            <a:ext cx="0" cy="635000"/>
          </a:xfrm>
          <a:custGeom>
            <a:avLst/>
            <a:gdLst/>
            <a:ahLst/>
            <a:cxnLst/>
            <a:rect l="l" t="t" r="r" b="b"/>
            <a:pathLst>
              <a:path w="0" h="635000">
                <a:moveTo>
                  <a:pt x="0" y="634707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82147" y="799247"/>
            <a:ext cx="5878195" cy="82334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8440" indent="-17526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18440" algn="l"/>
              </a:tabLst>
            </a:pP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Het examen voor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u="heavy" sz="1150" spc="20" b="1">
                <a:solidFill>
                  <a:srgbClr val="0F0F0F"/>
                </a:solidFill>
                <a:uFill>
                  <a:solidFill>
                    <a:srgbClr val="0F0F0F"/>
                  </a:solidFill>
                </a:uFill>
                <a:latin typeface="Arial"/>
                <a:cs typeface="Arial"/>
              </a:rPr>
              <a:t>kaderberoepsgerichte</a:t>
            </a:r>
            <a:r>
              <a:rPr dirty="0" u="heavy" sz="1150" spc="40" b="1">
                <a:solidFill>
                  <a:srgbClr val="0F0F0F"/>
                </a:solidFill>
                <a:uFill>
                  <a:solidFill>
                    <a:srgbClr val="0F0F0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50" spc="10" b="1">
                <a:solidFill>
                  <a:srgbClr val="0F0F0F"/>
                </a:solidFill>
                <a:uFill>
                  <a:solidFill>
                    <a:srgbClr val="0F0F0F"/>
                  </a:solidFill>
                </a:uFill>
                <a:latin typeface="Arial"/>
                <a:cs typeface="Arial"/>
              </a:rPr>
              <a:t>leerweg</a:t>
            </a:r>
            <a:endParaRPr sz="1150">
              <a:latin typeface="Arial"/>
              <a:cs typeface="Arial"/>
            </a:endParaRPr>
          </a:p>
          <a:p>
            <a:pPr marL="38100" marR="548640" indent="-635">
              <a:lnSpc>
                <a:spcPts val="1250"/>
              </a:lnSpc>
              <a:spcBef>
                <a:spcPts val="65"/>
              </a:spcBef>
            </a:pP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bestaat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twee onderdelen</a:t>
            </a:r>
            <a:r>
              <a:rPr dirty="0" sz="1050" spc="10">
                <a:solidFill>
                  <a:srgbClr val="363636"/>
                </a:solidFill>
                <a:latin typeface="Arial"/>
                <a:cs typeface="Arial"/>
              </a:rPr>
              <a:t>: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examen.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Daarnaast krijg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nog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combinatie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cijfer(CC)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je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keuzevakken.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L="215265" indent="-173990">
              <a:lnSpc>
                <a:spcPct val="100000"/>
              </a:lnSpc>
              <a:buAutoNum type="arabicPeriod" startAt="2"/>
              <a:tabLst>
                <a:tab pos="215900" algn="l"/>
              </a:tabLst>
            </a:pP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Het Programma van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Toetsing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Afsluiting</a:t>
            </a:r>
            <a:r>
              <a:rPr dirty="0" sz="1150" spc="27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(PTA)</a:t>
            </a:r>
            <a:endParaRPr sz="1150">
              <a:latin typeface="Arial"/>
              <a:cs typeface="Arial"/>
            </a:endParaRPr>
          </a:p>
          <a:p>
            <a:pPr marL="39370">
              <a:lnSpc>
                <a:spcPct val="100000"/>
              </a:lnSpc>
              <a:spcBef>
                <a:spcPts val="20"/>
              </a:spcBef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PTA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staan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onderdelen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schoolexamens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dit jaar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moet</a:t>
            </a:r>
            <a:r>
              <a:rPr dirty="0" sz="1050" spc="1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afronden</a:t>
            </a:r>
            <a:r>
              <a:rPr dirty="0" sz="1050" spc="15">
                <a:solidFill>
                  <a:srgbClr val="545454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212090" indent="-175895">
              <a:lnSpc>
                <a:spcPct val="100000"/>
              </a:lnSpc>
              <a:buAutoNum type="arabicPeriod" startAt="3"/>
              <a:tabLst>
                <a:tab pos="212725" algn="l"/>
              </a:tabLst>
            </a:pP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Centraal Schriftelijk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Praktisch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Examen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(CSPE)</a:t>
            </a:r>
            <a:endParaRPr sz="1150">
              <a:latin typeface="Arial"/>
              <a:cs typeface="Arial"/>
            </a:endParaRPr>
          </a:p>
          <a:p>
            <a:pPr marL="33655" marR="6350" indent="635">
              <a:lnSpc>
                <a:spcPct val="100699"/>
              </a:lnSpc>
              <a:spcBef>
                <a:spcPts val="10"/>
              </a:spcBef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Praktisch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(CSPE)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onderdeel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eindexamen.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vastgestelde opdracht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bestaat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theoretische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praktische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onderdelen</a:t>
            </a:r>
            <a:r>
              <a:rPr dirty="0" sz="1050" spc="20">
                <a:solidFill>
                  <a:srgbClr val="363636"/>
                </a:solidFill>
                <a:latin typeface="Arial"/>
                <a:cs typeface="Arial"/>
              </a:rPr>
              <a:t>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beoordeling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vindt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plaats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docent(=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examinator)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wijzen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tweede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examinator.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centraal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beroepsgerichte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 is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 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CSPE.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belang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om alsnog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te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kunnen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slagen,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CSPE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één keer herkanst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waarna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hoogste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 telt. Het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verzoek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herkansing wordt 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</a:t>
            </a:r>
            <a:r>
              <a:rPr dirty="0" sz="1050" spc="1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ingediend.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"/>
              <a:cs typeface="Arial"/>
            </a:endParaRPr>
          </a:p>
          <a:p>
            <a:pPr marL="191135" indent="-161290">
              <a:lnSpc>
                <a:spcPct val="100000"/>
              </a:lnSpc>
              <a:buAutoNum type="arabicPeriod" startAt="4"/>
              <a:tabLst>
                <a:tab pos="191770" algn="l"/>
              </a:tabLst>
            </a:pP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Gebruik</a:t>
            </a:r>
            <a:r>
              <a:rPr dirty="0" sz="1150" spc="7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hulpmiddelen</a:t>
            </a:r>
            <a:endParaRPr sz="1150">
              <a:latin typeface="Arial"/>
              <a:cs typeface="Arial"/>
            </a:endParaRPr>
          </a:p>
          <a:p>
            <a:pPr marL="33020" marR="150495">
              <a:lnSpc>
                <a:spcPct val="101099"/>
              </a:lnSpc>
              <a:spcBef>
                <a:spcPts val="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docenten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krijg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instructie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over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gebruik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hulpmiddelen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schoolexamens. 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ieder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geval geen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correctielak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gebruiken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potlood</a:t>
            </a:r>
            <a:r>
              <a:rPr dirty="0" sz="1050" spc="2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schrijven.</a:t>
            </a:r>
            <a:endParaRPr sz="1050">
              <a:latin typeface="Arial"/>
              <a:cs typeface="Arial"/>
            </a:endParaRPr>
          </a:p>
          <a:p>
            <a:pPr marL="28575" marR="35560" indent="3810">
              <a:lnSpc>
                <a:spcPct val="101099"/>
              </a:lnSpc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examensecretaris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krijg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bij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uitdelen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rooster 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ook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lijst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met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hulpmiddelen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tijdens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mag</a:t>
            </a:r>
            <a:r>
              <a:rPr dirty="0" sz="1050" spc="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gebruiken</a:t>
            </a:r>
            <a:r>
              <a:rPr dirty="0" sz="1050" spc="20">
                <a:solidFill>
                  <a:srgbClr val="36363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188595" indent="-159385">
              <a:lnSpc>
                <a:spcPts val="1375"/>
              </a:lnSpc>
              <a:buAutoNum type="arabicPeriod" startAt="5"/>
              <a:tabLst>
                <a:tab pos="189230" algn="l"/>
              </a:tabLst>
            </a:pP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Wat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moet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doen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niet aan </a:t>
            </a:r>
            <a:r>
              <a:rPr dirty="0" sz="1150" spc="35" b="1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(schoolexamen)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kunt</a:t>
            </a:r>
            <a:r>
              <a:rPr dirty="0" sz="1150" spc="-2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deelnemen?</a:t>
            </a:r>
            <a:endParaRPr sz="1150">
              <a:latin typeface="Arial"/>
              <a:cs typeface="Arial"/>
            </a:endParaRPr>
          </a:p>
          <a:p>
            <a:pPr lvl="1" marL="488950" marR="271145" indent="-228600">
              <a:lnSpc>
                <a:spcPts val="1270"/>
              </a:lnSpc>
              <a:spcBef>
                <a:spcPts val="30"/>
              </a:spcBef>
              <a:buAutoNum type="arabicPlain"/>
              <a:tabLst>
                <a:tab pos="492759" algn="l"/>
                <a:tab pos="49339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onverwacht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door ziekte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iets anders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 (schriftelijk,  mondeling,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digitaal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praktisch)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kunt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deelnemen,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moeten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ouders/verzorgers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tevoren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balie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school, telefonisch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schriftelijk,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laten weten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je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verhinderd</a:t>
            </a:r>
            <a:r>
              <a:rPr dirty="0" sz="105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bent.</a:t>
            </a:r>
            <a:endParaRPr sz="1050">
              <a:latin typeface="Arial"/>
              <a:cs typeface="Arial"/>
            </a:endParaRPr>
          </a:p>
          <a:p>
            <a:pPr lvl="1" marL="488950" marR="13970" indent="-230504">
              <a:lnSpc>
                <a:spcPts val="1270"/>
              </a:lnSpc>
              <a:spcBef>
                <a:spcPts val="15"/>
              </a:spcBef>
              <a:buAutoNum type="arabicPlain"/>
              <a:tabLst>
                <a:tab pos="487680" algn="l"/>
                <a:tab pos="488315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Binnen twee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werkdagen na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herstel lever 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examensecretaris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brief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handtekening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ouders/verzorgers, waarin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reden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verzuim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staat</a:t>
            </a:r>
            <a:r>
              <a:rPr dirty="0" sz="1050" spc="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vermeld.</a:t>
            </a:r>
            <a:endParaRPr sz="1050">
              <a:latin typeface="Arial"/>
              <a:cs typeface="Arial"/>
            </a:endParaRPr>
          </a:p>
          <a:p>
            <a:pPr marL="29845">
              <a:lnSpc>
                <a:spcPts val="1220"/>
              </a:lnSpc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Voldoe </a:t>
            </a:r>
            <a:r>
              <a:rPr dirty="0" sz="1100" spc="-45" i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regels</a:t>
            </a:r>
            <a:r>
              <a:rPr dirty="0" sz="1050" spc="25">
                <a:solidFill>
                  <a:srgbClr val="363636"/>
                </a:solidFill>
                <a:latin typeface="Arial"/>
                <a:cs typeface="Arial"/>
              </a:rPr>
              <a:t>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kun </a:t>
            </a:r>
            <a:r>
              <a:rPr dirty="0" sz="1100" spc="-35" i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-3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aanmerking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komen om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halen</a:t>
            </a:r>
            <a:r>
              <a:rPr dirty="0" sz="1050" spc="15">
                <a:solidFill>
                  <a:srgbClr val="36363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22860">
              <a:lnSpc>
                <a:spcPts val="1255"/>
              </a:lnSpc>
              <a:spcBef>
                <a:spcPts val="30"/>
              </a:spcBef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bepaalt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mag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inhalen.</a:t>
            </a:r>
            <a:endParaRPr sz="1050">
              <a:latin typeface="Arial"/>
              <a:cs typeface="Arial"/>
            </a:endParaRPr>
          </a:p>
          <a:p>
            <a:pPr marL="24765" marR="48895" indent="-635">
              <a:lnSpc>
                <a:spcPts val="1300"/>
              </a:lnSpc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voldoet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deze twee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regels,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kunnen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maatregelen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genoemd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bij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punt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8. Onregelmatigheden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toepassing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verklaard</a:t>
            </a:r>
            <a:r>
              <a:rPr dirty="0" sz="1050" spc="-1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198120" indent="-177800">
              <a:lnSpc>
                <a:spcPct val="100000"/>
              </a:lnSpc>
              <a:buAutoNum type="arabicPeriod" startAt="6"/>
              <a:tabLst>
                <a:tab pos="198755" algn="l"/>
              </a:tabLst>
            </a:pP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laat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komen </a:t>
            </a:r>
            <a:r>
              <a:rPr dirty="0" sz="1150" spc="40" b="1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schriftelijke /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digitale / praktische</a:t>
            </a:r>
            <a:r>
              <a:rPr dirty="0" sz="1150" spc="16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toets</a:t>
            </a:r>
            <a:endParaRPr sz="1150">
              <a:latin typeface="Arial"/>
              <a:cs typeface="Arial"/>
            </a:endParaRPr>
          </a:p>
          <a:p>
            <a:pPr marL="19050" marR="285750" indent="1905">
              <a:lnSpc>
                <a:spcPct val="101099"/>
              </a:lnSpc>
              <a:spcBef>
                <a:spcPts val="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laat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komt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(maximaal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30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minuten), krijg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extra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tijd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blijft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eindtijd 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gelijk.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Ben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later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30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minuten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 niet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meer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maken.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Arial"/>
              <a:cs typeface="Arial"/>
            </a:endParaRPr>
          </a:p>
          <a:p>
            <a:pPr marL="179705" indent="-161925">
              <a:lnSpc>
                <a:spcPct val="100000"/>
              </a:lnSpc>
              <a:spcBef>
                <a:spcPts val="5"/>
              </a:spcBef>
              <a:buAutoNum type="arabicPeriod" startAt="7"/>
              <a:tabLst>
                <a:tab pos="180340" algn="l"/>
              </a:tabLst>
            </a:pP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laat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komen </a:t>
            </a:r>
            <a:r>
              <a:rPr dirty="0" sz="1150" spc="40" b="1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luistertoets </a:t>
            </a:r>
            <a:r>
              <a:rPr dirty="0" sz="1150" spc="50" b="1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150" spc="35" b="1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mondeling</a:t>
            </a:r>
            <a:r>
              <a:rPr dirty="0" sz="1150" spc="-114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examen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19050" marR="230504" indent="-1270">
              <a:lnSpc>
                <a:spcPct val="101099"/>
              </a:lnSpc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laat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komt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luistertoets 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mondeling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kun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niet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meer  toegelaten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docent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overlegt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omtrent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nemen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maatregelen.</a:t>
            </a:r>
            <a:endParaRPr sz="1050">
              <a:latin typeface="Arial"/>
              <a:cs typeface="Arial"/>
            </a:endParaRPr>
          </a:p>
          <a:p>
            <a:pPr marL="12700" marR="5080" indent="1905">
              <a:lnSpc>
                <a:spcPct val="101099"/>
              </a:lnSpc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er sprake 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onvoorziene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omstandigheid,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kun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aanmerking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komen om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op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ander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tijdstip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maken. 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docent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stelt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datum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tijdstip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vast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overleg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examensecretaris.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uiterlijk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binnen twee weken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afnemen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oorspronkelijke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afgenomen.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Indien,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oordeel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laat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komen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valt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onregelmatigheden,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kunnen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maatregelen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genoemd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punt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8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toepassing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verklaard</a:t>
            </a:r>
            <a:r>
              <a:rPr dirty="0" sz="1050" spc="-1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</a:t>
            </a:r>
            <a:r>
              <a:rPr dirty="0" sz="1050" spc="10">
                <a:solidFill>
                  <a:srgbClr val="36363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82" y="1891916"/>
            <a:ext cx="0" cy="781685"/>
          </a:xfrm>
          <a:custGeom>
            <a:avLst/>
            <a:gdLst/>
            <a:ahLst/>
            <a:cxnLst/>
            <a:rect l="l" t="t" r="r" b="b"/>
            <a:pathLst>
              <a:path w="0" h="781685">
                <a:moveTo>
                  <a:pt x="0" y="781178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503" y="1501138"/>
          <a:ext cx="7095490" cy="818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115"/>
                <a:gridCol w="2635250"/>
                <a:gridCol w="1478914"/>
                <a:gridCol w="309879"/>
                <a:gridCol w="365125"/>
                <a:gridCol w="1073150"/>
                <a:gridCol w="820420"/>
              </a:tblGrid>
              <a:tr h="143607">
                <a:tc>
                  <a:txBody>
                    <a:bodyPr/>
                    <a:lstStyle/>
                    <a:p>
                      <a:pPr algn="ctr" marR="65405">
                        <a:lnSpc>
                          <a:spcPts val="940"/>
                        </a:lnSpc>
                      </a:pPr>
                      <a:r>
                        <a:rPr dirty="0" sz="8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940"/>
                        </a:lnSpc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omschrijving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ts val="940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940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940"/>
                        </a:lnSpc>
                      </a:pPr>
                      <a:r>
                        <a:rPr dirty="0" sz="85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40"/>
                        </a:lnSpc>
                      </a:pP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50" spc="204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moment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940"/>
                        </a:lnSpc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318"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Theorietoetsl: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</a:t>
                      </a: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Hfst</a:t>
                      </a:r>
                      <a:r>
                        <a:rPr dirty="0" sz="850" spc="1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34620">
                        <a:lnSpc>
                          <a:spcPts val="1140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08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1776">
                <a:tc>
                  <a:txBody>
                    <a:bodyPr/>
                    <a:lstStyle/>
                    <a:p>
                      <a:pPr algn="ctr" marR="209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1: </a:t>
                      </a: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r" marR="139065">
                        <a:lnSpc>
                          <a:spcPts val="1170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247"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2: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 3 </a:t>
                      </a:r>
                      <a:r>
                        <a:rPr dirty="0" sz="85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Hfst</a:t>
                      </a:r>
                      <a:r>
                        <a:rPr dirty="0" sz="850" spc="-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@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ts val="1125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T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125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Courier New"/>
                          <a:cs typeface="Courier New"/>
                        </a:rPr>
                        <a:t>S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8827"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5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50" spc="-10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2240">
                        <a:lnSpc>
                          <a:spcPts val="1175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434"/>
              </a:spcBef>
            </a:pPr>
            <a:r>
              <a:rPr dirty="0" spc="30"/>
              <a:t>49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4625" y="96715"/>
            <a:ext cx="5374640" cy="137477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430"/>
              </a:spcBef>
            </a:pPr>
            <a:r>
              <a:rPr dirty="0" sz="1450" spc="95" b="1">
                <a:solidFill>
                  <a:srgbClr val="1C1C1C"/>
                </a:solidFill>
                <a:latin typeface="Arial"/>
                <a:cs typeface="Arial"/>
              </a:rPr>
              <a:t>Programma </a:t>
            </a:r>
            <a:r>
              <a:rPr dirty="0" sz="1450" spc="85" b="1">
                <a:solidFill>
                  <a:srgbClr val="1C1C1C"/>
                </a:solidFill>
                <a:latin typeface="Arial"/>
                <a:cs typeface="Arial"/>
              </a:rPr>
              <a:t>van toetsing </a:t>
            </a:r>
            <a:r>
              <a:rPr dirty="0" sz="1450" spc="100" b="1">
                <a:solidFill>
                  <a:srgbClr val="1C1C1C"/>
                </a:solidFill>
                <a:latin typeface="Arial"/>
                <a:cs typeface="Arial"/>
              </a:rPr>
              <a:t>en</a:t>
            </a:r>
            <a:r>
              <a:rPr dirty="0" sz="1450" spc="43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450" spc="70" b="1">
                <a:solidFill>
                  <a:srgbClr val="1C1C1C"/>
                </a:solidFill>
                <a:latin typeface="Arial"/>
                <a:cs typeface="Arial"/>
              </a:rPr>
              <a:t>afsluiting</a:t>
            </a:r>
            <a:endParaRPr sz="145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285"/>
              </a:spcBef>
              <a:tabLst>
                <a:tab pos="3610610" algn="l"/>
              </a:tabLst>
            </a:pPr>
            <a:r>
              <a:rPr dirty="0" sz="1250" spc="55" b="1">
                <a:solidFill>
                  <a:srgbClr val="1C1C1C"/>
                </a:solidFill>
                <a:latin typeface="Arial"/>
                <a:cs typeface="Arial"/>
              </a:rPr>
              <a:t>Studie:CK4	</a:t>
            </a:r>
            <a:r>
              <a:rPr dirty="0" baseline="-20000" sz="1875" spc="89">
                <a:solidFill>
                  <a:srgbClr val="CDCDCD"/>
                </a:solidFill>
                <a:latin typeface="Times New Roman"/>
                <a:cs typeface="Times New Roman"/>
              </a:rPr>
              <a:t>--</a:t>
            </a:r>
            <a:r>
              <a:rPr dirty="0" sz="1250" spc="60" b="1">
                <a:solidFill>
                  <a:srgbClr val="1C1C1C"/>
                </a:solidFill>
                <a:latin typeface="Arial"/>
                <a:cs typeface="Arial"/>
              </a:rPr>
              <a:t>Vak:</a:t>
            </a:r>
            <a:r>
              <a:rPr dirty="0" sz="1250" spc="-7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50" spc="35" b="1">
                <a:solidFill>
                  <a:srgbClr val="1C1C1C"/>
                </a:solidFill>
                <a:latin typeface="Arial"/>
                <a:cs typeface="Arial"/>
              </a:rPr>
              <a:t>Ev</a:t>
            </a:r>
            <a:r>
              <a:rPr dirty="0" baseline="-27777" sz="1350" spc="52">
                <a:solidFill>
                  <a:srgbClr val="CDCDCD"/>
                </a:solidFill>
                <a:latin typeface="Times New Roman"/>
                <a:cs typeface="Times New Roman"/>
              </a:rPr>
              <a:t>-</a:t>
            </a:r>
            <a:r>
              <a:rPr dirty="0" sz="1250" spc="35" b="1">
                <a:solidFill>
                  <a:srgbClr val="1C1C1C"/>
                </a:solidFill>
                <a:latin typeface="Arial"/>
                <a:cs typeface="Arial"/>
              </a:rPr>
              <a:t>enementen</a:t>
            </a:r>
            <a:endParaRPr sz="1250">
              <a:latin typeface="Arial"/>
              <a:cs typeface="Arial"/>
            </a:endParaRPr>
          </a:p>
          <a:p>
            <a:pPr marL="82550" marR="4296410" indent="3175">
              <a:lnSpc>
                <a:spcPct val="190700"/>
              </a:lnSpc>
              <a:spcBef>
                <a:spcPts val="240"/>
              </a:spcBef>
            </a:pPr>
            <a:r>
              <a:rPr dirty="0" sz="950" spc="65" b="1">
                <a:solidFill>
                  <a:srgbClr val="1C1C1C"/>
                </a:solidFill>
                <a:latin typeface="Arial"/>
                <a:cs typeface="Arial"/>
              </a:rPr>
              <a:t>Inleiding  </a:t>
            </a:r>
            <a:r>
              <a:rPr dirty="0" sz="950" spc="30" b="1">
                <a:solidFill>
                  <a:srgbClr val="1C1C1C"/>
                </a:solidFill>
                <a:latin typeface="Arial"/>
                <a:cs typeface="Arial"/>
              </a:rPr>
              <a:t>Schoolexamens  </a:t>
            </a: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Toetsen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516" y="2460268"/>
            <a:ext cx="1130300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 b="1">
                <a:solidFill>
                  <a:srgbClr val="1C1C1C"/>
                </a:solidFill>
                <a:latin typeface="Arial"/>
                <a:cs typeface="Arial"/>
              </a:rPr>
              <a:t>Herkansing</a:t>
            </a:r>
            <a:endParaRPr sz="950">
              <a:latin typeface="Arial"/>
              <a:cs typeface="Arial"/>
            </a:endParaRPr>
          </a:p>
          <a:p>
            <a:pPr marL="37465" marR="5080" indent="635">
              <a:lnSpc>
                <a:spcPct val="100099"/>
              </a:lnSpc>
              <a:spcBef>
                <a:spcPts val="885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PO=Praktischeopdracht  </a:t>
            </a:r>
            <a:r>
              <a:rPr dirty="0" sz="750" spc="15">
                <a:solidFill>
                  <a:srgbClr val="1C1C1C"/>
                </a:solidFill>
                <a:latin typeface="Arial"/>
                <a:cs typeface="Arial"/>
              </a:rPr>
              <a:t>HD=Handelingsdeel  TO=Toetsopdracht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5732" y="2717609"/>
            <a:ext cx="635635" cy="25590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-635">
              <a:lnSpc>
                <a:spcPct val="101400"/>
              </a:lnSpc>
              <a:spcBef>
                <a:spcPts val="85"/>
              </a:spcBef>
            </a:pP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S=Schriftelijk  </a:t>
            </a:r>
            <a:r>
              <a:rPr dirty="0" sz="750" spc="20">
                <a:solidFill>
                  <a:srgbClr val="1C1C1C"/>
                </a:solidFill>
                <a:latin typeface="Arial"/>
                <a:cs typeface="Arial"/>
              </a:rPr>
              <a:t>M=Mondeling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" y="4247657"/>
            <a:ext cx="0" cy="537210"/>
          </a:xfrm>
          <a:custGeom>
            <a:avLst/>
            <a:gdLst/>
            <a:ahLst/>
            <a:cxnLst/>
            <a:rect l="l" t="t" r="r" b="b"/>
            <a:pathLst>
              <a:path w="0" h="537210">
                <a:moveTo>
                  <a:pt x="0" y="5370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2" y="659119"/>
            <a:ext cx="0" cy="3344545"/>
          </a:xfrm>
          <a:custGeom>
            <a:avLst/>
            <a:gdLst/>
            <a:ahLst/>
            <a:cxnLst/>
            <a:rect l="l" t="t" r="r" b="b"/>
            <a:pathLst>
              <a:path w="0" h="3344545">
                <a:moveTo>
                  <a:pt x="0" y="3344419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465254" y="3244752"/>
            <a:ext cx="4696460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0">
                <a:solidFill>
                  <a:srgbClr val="1C1C1C"/>
                </a:solidFill>
                <a:latin typeface="Arial"/>
                <a:cs typeface="Arial"/>
              </a:rPr>
              <a:t>Eindexamenreglement</a:t>
            </a:r>
            <a:r>
              <a:rPr dirty="0" sz="2700" spc="-10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2650" spc="15" b="1">
                <a:solidFill>
                  <a:srgbClr val="1C1C1C"/>
                </a:solidFill>
                <a:latin typeface="Arial"/>
                <a:cs typeface="Arial"/>
              </a:rPr>
              <a:t>VMBO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32960" cy="7754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02035" y="7738547"/>
            <a:ext cx="360244" cy="2441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69741" y="7494428"/>
            <a:ext cx="360244" cy="2441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58" y="463824"/>
            <a:ext cx="0" cy="3991610"/>
          </a:xfrm>
          <a:custGeom>
            <a:avLst/>
            <a:gdLst/>
            <a:ahLst/>
            <a:cxnLst/>
            <a:rect l="l" t="t" r="r" b="b"/>
            <a:pathLst>
              <a:path w="0" h="3991610">
                <a:moveTo>
                  <a:pt x="0" y="3991332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17303" y="1335034"/>
            <a:ext cx="463359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75" b="1">
                <a:solidFill>
                  <a:srgbClr val="111111"/>
                </a:solidFill>
                <a:latin typeface="Arial"/>
                <a:cs typeface="Arial"/>
              </a:rPr>
              <a:t>Eindexamenreglement </a:t>
            </a:r>
            <a:r>
              <a:rPr dirty="0" sz="2000" spc="-80" b="1">
                <a:solidFill>
                  <a:srgbClr val="111111"/>
                </a:solidFill>
                <a:latin typeface="Arial"/>
                <a:cs typeface="Arial"/>
              </a:rPr>
              <a:t>VMBO</a:t>
            </a:r>
            <a:r>
              <a:rPr dirty="0" sz="2000" spc="9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2000" spc="-25" b="1">
                <a:solidFill>
                  <a:srgbClr val="111111"/>
                </a:solidFill>
                <a:latin typeface="Arial"/>
                <a:cs typeface="Arial"/>
              </a:rPr>
              <a:t>2020-2021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48771" y="8247395"/>
            <a:ext cx="94932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70">
                <a:solidFill>
                  <a:srgbClr val="F7520A"/>
                </a:solidFill>
                <a:latin typeface="Arial"/>
                <a:cs typeface="Arial"/>
              </a:rPr>
              <a:t>ZAANSTAD</a:t>
            </a:r>
            <a:endParaRPr sz="12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1686" y="8616115"/>
            <a:ext cx="1001394" cy="55054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3810">
              <a:lnSpc>
                <a:spcPct val="109600"/>
              </a:lnSpc>
              <a:spcBef>
                <a:spcPts val="85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Opsteller:  Expertise: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Besluitvorming: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5581" y="9499517"/>
            <a:ext cx="931544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Revisiedatum</a:t>
            </a:r>
            <a:r>
              <a:rPr dirty="0" sz="1050" spc="30">
                <a:solidFill>
                  <a:srgbClr val="484848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4548" y="8613063"/>
            <a:ext cx="3384550" cy="1072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 marR="2270760" indent="-635">
              <a:lnSpc>
                <a:spcPct val="110600"/>
              </a:lnSpc>
              <a:spcBef>
                <a:spcPts val="100"/>
              </a:spcBef>
            </a:pP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Mariken</a:t>
            </a:r>
            <a:r>
              <a:rPr dirty="0" sz="1050" spc="-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Kooiman 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O&amp;K</a:t>
            </a:r>
            <a:endParaRPr sz="1050">
              <a:latin typeface="Arial"/>
              <a:cs typeface="Arial"/>
            </a:endParaRPr>
          </a:p>
          <a:p>
            <a:pPr marL="12700" marR="1067435" indent="6985">
              <a:lnSpc>
                <a:spcPct val="108700"/>
              </a:lnSpc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AMO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ter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advisering op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4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juni 2020  </a:t>
            </a:r>
            <a:r>
              <a:rPr dirty="0" sz="1050" spc="60">
                <a:solidFill>
                  <a:srgbClr val="111111"/>
                </a:solidFill>
                <a:latin typeface="Arial"/>
                <a:cs typeface="Arial"/>
              </a:rPr>
              <a:t>GMR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ter</a:t>
            </a:r>
            <a:r>
              <a:rPr dirty="0" sz="1050" spc="-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instemming</a:t>
            </a:r>
            <a:r>
              <a:rPr dirty="0" sz="1050" spc="6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op</a:t>
            </a:r>
            <a:r>
              <a:rPr dirty="0" sz="1050" spc="-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15</a:t>
            </a:r>
            <a:r>
              <a:rPr dirty="0" sz="1050" spc="-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1050" spc="-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1050">
              <a:latin typeface="Arial"/>
              <a:cs typeface="Arial"/>
            </a:endParaRPr>
          </a:p>
          <a:p>
            <a:pPr marL="13970" marR="5080" indent="4445">
              <a:lnSpc>
                <a:spcPct val="106800"/>
              </a:lnSpc>
              <a:spcBef>
                <a:spcPts val="20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Bestuur op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juni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2020  </a:t>
            </a:r>
            <a:r>
              <a:rPr dirty="0" sz="1050" spc="85">
                <a:solidFill>
                  <a:srgbClr val="111111"/>
                </a:solidFill>
                <a:latin typeface="Arial"/>
                <a:cs typeface="Arial"/>
              </a:rPr>
              <a:t>19juni2020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" y="524854"/>
            <a:ext cx="0" cy="4162425"/>
          </a:xfrm>
          <a:custGeom>
            <a:avLst/>
            <a:gdLst/>
            <a:ahLst/>
            <a:cxnLst/>
            <a:rect l="l" t="t" r="r" b="b"/>
            <a:pathLst>
              <a:path w="0" h="4162425">
                <a:moveTo>
                  <a:pt x="0" y="416221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64015" y="357064"/>
          <a:ext cx="5853430" cy="6714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0160"/>
                <a:gridCol w="4003675"/>
                <a:gridCol w="415925"/>
                <a:gridCol w="154939"/>
              </a:tblGrid>
              <a:tr h="42716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45"/>
                        </a:lnSpc>
                      </a:pPr>
                      <a:r>
                        <a:rPr dirty="0" sz="105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5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50" spc="-6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]</a:t>
                      </a:r>
                      <a:r>
                        <a:rPr dirty="0" sz="1050" spc="55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Inhoudsopgave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2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7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ts val="1230"/>
                        </a:lnSpc>
                        <a:spcBef>
                          <a:spcPts val="950"/>
                        </a:spcBef>
                      </a:pPr>
                      <a:r>
                        <a:rPr dirty="0" sz="1050" spc="1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1050" spc="3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7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9705">
                        <a:lnSpc>
                          <a:spcPts val="1205"/>
                        </a:lnSpc>
                        <a:spcBef>
                          <a:spcPts val="975"/>
                        </a:spcBef>
                      </a:pPr>
                      <a:r>
                        <a:rPr dirty="0" sz="105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Algemene</a:t>
                      </a:r>
                      <a:r>
                        <a:rPr dirty="0" sz="1050" spc="6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bepalingen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1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1170"/>
                        </a:lnSpc>
                      </a:pPr>
                      <a:r>
                        <a:rPr dirty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Inleiding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70"/>
                        </a:lnSpc>
                      </a:pPr>
                      <a:r>
                        <a:rPr dirty="0" sz="11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840">
                <a:tc>
                  <a:txBody>
                    <a:bodyPr/>
                    <a:lstStyle/>
                    <a:p>
                      <a:pPr marL="104139">
                        <a:lnSpc>
                          <a:spcPts val="1180"/>
                        </a:lnSpc>
                      </a:pP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205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Begripsomschrijvingen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1225"/>
                        </a:lnSpc>
                      </a:pPr>
                      <a:r>
                        <a:rPr dirty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8377">
                <a:tc>
                  <a:txBody>
                    <a:bodyPr/>
                    <a:lstStyle/>
                    <a:p>
                      <a:pPr marL="100330">
                        <a:lnSpc>
                          <a:spcPts val="1300"/>
                        </a:lnSpc>
                        <a:spcBef>
                          <a:spcPts val="475"/>
                        </a:spcBef>
                      </a:pPr>
                      <a:r>
                        <a:rPr dirty="0" sz="1050" spc="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1050" spc="13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6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Il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325"/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75"/>
                        </a:lnSpc>
                        <a:spcBef>
                          <a:spcPts val="600"/>
                        </a:spcBef>
                      </a:pPr>
                      <a:r>
                        <a:rPr dirty="0" sz="1050" spc="2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050" spc="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organisatie van </a:t>
                      </a:r>
                      <a:r>
                        <a:rPr dirty="0" sz="1050" spc="2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1050" spc="4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SE en</a:t>
                      </a:r>
                      <a:r>
                        <a:rPr dirty="0" sz="1050" spc="3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1175"/>
                        </a:lnSpc>
                        <a:spcBef>
                          <a:spcPts val="600"/>
                        </a:spcBef>
                      </a:pPr>
                      <a:r>
                        <a:rPr dirty="0" sz="105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466">
                <a:tc>
                  <a:txBody>
                    <a:bodyPr/>
                    <a:lstStyle/>
                    <a:p>
                      <a:pPr marL="101600">
                        <a:lnSpc>
                          <a:spcPts val="1205"/>
                        </a:lnSpc>
                      </a:pP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Organisatie </a:t>
                      </a:r>
                      <a:r>
                        <a:rPr dirty="0" sz="1050" spc="4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eindexamen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205"/>
                        </a:lnSpc>
                      </a:pPr>
                      <a:r>
                        <a:rPr dirty="0" sz="12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7754">
                <a:tc>
                  <a:txBody>
                    <a:bodyPr/>
                    <a:lstStyle/>
                    <a:p>
                      <a:pPr marL="101600">
                        <a:lnSpc>
                          <a:spcPts val="1220"/>
                        </a:lnSpc>
                      </a:pP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205"/>
                        </a:lnSpc>
                        <a:spcBef>
                          <a:spcPts val="15"/>
                        </a:spcBef>
                      </a:pPr>
                      <a:r>
                        <a:rPr dirty="0" sz="1050" spc="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Schoolexamen 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7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PTA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ts val="1220"/>
                        </a:lnSpc>
                      </a:pPr>
                      <a:r>
                        <a:rPr dirty="0" sz="12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0236">
                <a:tc>
                  <a:txBody>
                    <a:bodyPr/>
                    <a:lstStyle/>
                    <a:p>
                      <a:pPr marL="98425">
                        <a:lnSpc>
                          <a:spcPts val="1180"/>
                        </a:lnSpc>
                      </a:pP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 4.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230"/>
                        </a:lnSpc>
                      </a:pP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Overgangsbepaling 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schoolexamen</a:t>
                      </a:r>
                      <a:r>
                        <a:rPr dirty="0" sz="1050" spc="8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rekenen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230"/>
                        </a:lnSpc>
                      </a:pPr>
                      <a:r>
                        <a:rPr dirty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1740">
                <a:tc>
                  <a:txBody>
                    <a:bodyPr/>
                    <a:lstStyle/>
                    <a:p>
                      <a:pPr marL="94615">
                        <a:lnSpc>
                          <a:spcPts val="1250"/>
                        </a:lnSpc>
                        <a:spcBef>
                          <a:spcPts val="550"/>
                        </a:spcBef>
                      </a:pPr>
                      <a:r>
                        <a:rPr dirty="0" sz="1050" spc="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1050" spc="8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7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111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ts val="1230"/>
                        </a:lnSpc>
                        <a:spcBef>
                          <a:spcPts val="575"/>
                        </a:spcBef>
                      </a:pPr>
                      <a:r>
                        <a:rPr dirty="0" sz="1050" spc="2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05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gang </a:t>
                      </a:r>
                      <a:r>
                        <a:rPr dirty="0" sz="1050" spc="1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van zaken </a:t>
                      </a:r>
                      <a:r>
                        <a:rPr dirty="0" sz="1050" spc="2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bij het</a:t>
                      </a:r>
                      <a:r>
                        <a:rPr dirty="0" sz="1050" spc="5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255"/>
                        </a:lnSpc>
                        <a:spcBef>
                          <a:spcPts val="550"/>
                        </a:spcBef>
                      </a:pPr>
                      <a:r>
                        <a:rPr dirty="0" sz="110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9529">
                <a:tc>
                  <a:txBody>
                    <a:bodyPr/>
                    <a:lstStyle/>
                    <a:p>
                      <a:pPr marL="95250">
                        <a:lnSpc>
                          <a:spcPts val="1155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155"/>
                        </a:lnSpc>
                      </a:pPr>
                      <a:r>
                        <a:rPr dirty="0" sz="1050" spc="3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050" spc="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gang </a:t>
                      </a: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zaken </a:t>
                      </a:r>
                      <a:r>
                        <a:rPr dirty="0" sz="1050" spc="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1050" spc="4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50" spc="-3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4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ts val="1155"/>
                        </a:lnSpc>
                      </a:pPr>
                      <a:r>
                        <a:rPr dirty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376">
                <a:tc>
                  <a:txBody>
                    <a:bodyPr/>
                    <a:lstStyle/>
                    <a:p>
                      <a:pPr marL="98425">
                        <a:lnSpc>
                          <a:spcPts val="1165"/>
                        </a:lnSpc>
                      </a:pPr>
                      <a:r>
                        <a:rPr dirty="0" sz="1050" spc="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3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65"/>
                        </a:lnSpc>
                      </a:pPr>
                      <a:r>
                        <a:rPr dirty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Verhindering </a:t>
                      </a:r>
                      <a:r>
                        <a:rPr dirty="0" sz="1050" spc="3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-204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laatkomen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165"/>
                        </a:lnSpc>
                      </a:pPr>
                      <a:r>
                        <a:rPr dirty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3253">
                <a:tc>
                  <a:txBody>
                    <a:bodyPr/>
                    <a:lstStyle/>
                    <a:p>
                      <a:pPr marL="95250">
                        <a:lnSpc>
                          <a:spcPts val="1185"/>
                        </a:lnSpc>
                      </a:pP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185"/>
                        </a:lnSpc>
                      </a:pPr>
                      <a:r>
                        <a:rPr dirty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Afwijkende </a:t>
                      </a: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wijze 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1050" spc="-16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examineren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185"/>
                        </a:lnSpc>
                      </a:pPr>
                      <a:r>
                        <a:rPr dirty="0" sz="110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2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245"/>
                        </a:lnSpc>
                      </a:pPr>
                      <a:r>
                        <a:rPr dirty="0" sz="1050" spc="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Aanvullend 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examenreglement </a:t>
                      </a:r>
                      <a:r>
                        <a:rPr dirty="0" sz="1050" spc="-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digitale </a:t>
                      </a: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examens</a:t>
                      </a:r>
                      <a:r>
                        <a:rPr dirty="0" sz="1050" spc="16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basis/kader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0883">
                <a:tc>
                  <a:txBody>
                    <a:bodyPr/>
                    <a:lstStyle/>
                    <a:p>
                      <a:pPr marL="88265">
                        <a:lnSpc>
                          <a:spcPts val="1240"/>
                        </a:lnSpc>
                        <a:spcBef>
                          <a:spcPts val="555"/>
                        </a:spcBef>
                      </a:pPr>
                      <a:r>
                        <a:rPr dirty="0" sz="1050" spc="1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1050" spc="7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3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IV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0485"/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270"/>
                        </a:lnSpc>
                        <a:spcBef>
                          <a:spcPts val="525"/>
                        </a:spcBef>
                      </a:pPr>
                      <a:r>
                        <a:rPr dirty="0" sz="1050" spc="1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Beoordeling </a:t>
                      </a:r>
                      <a:r>
                        <a:rPr dirty="0" sz="1050" spc="2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050" spc="1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herkansing </a:t>
                      </a:r>
                      <a:r>
                        <a:rPr dirty="0" sz="1050" spc="-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1050" spc="2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het SE </a:t>
                      </a:r>
                      <a:r>
                        <a:rPr dirty="0" sz="1050" spc="5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-19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675"/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270"/>
                        </a:lnSpc>
                        <a:spcBef>
                          <a:spcPts val="525"/>
                        </a:spcBef>
                      </a:pPr>
                      <a:r>
                        <a:rPr dirty="0" sz="1100" b="1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675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2273"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180"/>
                        </a:lnSpc>
                      </a:pPr>
                      <a:r>
                        <a:rPr dirty="0" sz="1050" spc="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Beoordeling</a:t>
                      </a:r>
                      <a:r>
                        <a:rPr dirty="0" sz="1050" spc="7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4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1180"/>
                        </a:lnSpc>
                      </a:pPr>
                      <a:r>
                        <a:rPr dirty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3253">
                <a:tc>
                  <a:txBody>
                    <a:bodyPr/>
                    <a:lstStyle/>
                    <a:p>
                      <a:pPr marL="86360">
                        <a:lnSpc>
                          <a:spcPts val="1185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185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Uitslagbepaling</a:t>
                      </a:r>
                      <a:r>
                        <a:rPr dirty="0" sz="1050" spc="-3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185"/>
                        </a:lnSpc>
                      </a:pPr>
                      <a:r>
                        <a:rPr dirty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202">
                <a:tc>
                  <a:txBody>
                    <a:bodyPr/>
                    <a:lstStyle/>
                    <a:p>
                      <a:pPr marL="88900">
                        <a:lnSpc>
                          <a:spcPts val="1160"/>
                        </a:lnSpc>
                      </a:pP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3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ts val="1160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Inhalen en 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herkansing 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van het</a:t>
                      </a:r>
                      <a:r>
                        <a:rPr dirty="0" sz="1050" spc="6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1160"/>
                        </a:lnSpc>
                      </a:pPr>
                      <a:r>
                        <a:rPr dirty="0" sz="1050" spc="4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7653">
                <a:tc>
                  <a:txBody>
                    <a:bodyPr/>
                    <a:lstStyle/>
                    <a:p>
                      <a:pPr marL="83185">
                        <a:lnSpc>
                          <a:spcPts val="1185"/>
                        </a:lnSpc>
                      </a:pP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3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ts val="1210"/>
                        </a:lnSpc>
                      </a:pP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Overige</a:t>
                      </a:r>
                      <a:r>
                        <a:rPr dirty="0" sz="1050" spc="3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bepalingen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210"/>
                        </a:lnSpc>
                      </a:pPr>
                      <a:r>
                        <a:rPr dirty="0" sz="1050" spc="4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2954">
                <a:tc>
                  <a:txBody>
                    <a:bodyPr/>
                    <a:lstStyle/>
                    <a:p>
                      <a:pPr marL="79375">
                        <a:lnSpc>
                          <a:spcPts val="1235"/>
                        </a:lnSpc>
                        <a:spcBef>
                          <a:spcPts val="575"/>
                        </a:spcBef>
                      </a:pPr>
                      <a:r>
                        <a:rPr dirty="0" sz="1050" spc="1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1050" spc="114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210"/>
                        </a:lnSpc>
                        <a:spcBef>
                          <a:spcPts val="600"/>
                        </a:spcBef>
                      </a:pPr>
                      <a:r>
                        <a:rPr dirty="0" sz="1050" spc="1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Diploma's, cijferlijsten </a:t>
                      </a:r>
                      <a:r>
                        <a:rPr dirty="0" sz="1050" spc="4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14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certificaten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285"/>
                        </a:lnSpc>
                        <a:spcBef>
                          <a:spcPts val="525"/>
                        </a:spcBef>
                      </a:pPr>
                      <a:r>
                        <a:rPr dirty="0" sz="1100" spc="10" b="1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675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9179">
                <a:tc>
                  <a:txBody>
                    <a:bodyPr/>
                    <a:lstStyle/>
                    <a:p>
                      <a:pPr marL="83185">
                        <a:lnSpc>
                          <a:spcPts val="1200"/>
                        </a:lnSpc>
                      </a:pP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-4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ts val="1225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Diploma's cijferlijsten </a:t>
                      </a:r>
                      <a:r>
                        <a:rPr dirty="0" sz="1050" spc="3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certificaten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225"/>
                        </a:lnSpc>
                      </a:pPr>
                      <a:r>
                        <a:rPr dirty="0" sz="1050" spc="4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9357">
                <a:tc>
                  <a:txBody>
                    <a:bodyPr/>
                    <a:lstStyle/>
                    <a:p>
                      <a:pPr marL="79375">
                        <a:lnSpc>
                          <a:spcPts val="1230"/>
                        </a:lnSpc>
                        <a:spcBef>
                          <a:spcPts val="555"/>
                        </a:spcBef>
                      </a:pPr>
                      <a:r>
                        <a:rPr dirty="0" sz="1050" spc="1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1050" spc="9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3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0485"/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205"/>
                        </a:lnSpc>
                        <a:spcBef>
                          <a:spcPts val="575"/>
                        </a:spcBef>
                      </a:pPr>
                      <a:r>
                        <a:rPr dirty="0" sz="1050" spc="2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Onregelmatigheden </a:t>
                      </a:r>
                      <a:r>
                        <a:rPr dirty="0" sz="1050" spc="5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-12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beroep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255"/>
                        </a:lnSpc>
                        <a:spcBef>
                          <a:spcPts val="525"/>
                        </a:spcBef>
                      </a:pPr>
                      <a:r>
                        <a:rPr dirty="0" sz="1100" spc="20" b="1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675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2273">
                <a:tc>
                  <a:txBody>
                    <a:bodyPr/>
                    <a:lstStyle/>
                    <a:p>
                      <a:pPr marL="80010">
                        <a:lnSpc>
                          <a:spcPts val="1180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3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1180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Fraude 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-3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onregelmatigheden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180"/>
                        </a:lnSpc>
                      </a:pPr>
                      <a:r>
                        <a:rPr dirty="0" sz="1050" spc="4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7653">
                <a:tc>
                  <a:txBody>
                    <a:bodyPr/>
                    <a:lstStyle/>
                    <a:p>
                      <a:pPr marL="76835">
                        <a:lnSpc>
                          <a:spcPts val="1200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14.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225"/>
                        </a:lnSpc>
                      </a:pPr>
                      <a:r>
                        <a:rPr dirty="0" sz="1050" spc="3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commissie 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beroep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225"/>
                        </a:lnSpc>
                      </a:pPr>
                      <a:r>
                        <a:rPr dirty="0" sz="1050" spc="4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1428">
                <a:tc>
                  <a:txBody>
                    <a:bodyPr/>
                    <a:lstStyle/>
                    <a:p>
                      <a:pPr marL="73025">
                        <a:lnSpc>
                          <a:spcPts val="1235"/>
                        </a:lnSpc>
                        <a:spcBef>
                          <a:spcPts val="565"/>
                        </a:spcBef>
                      </a:pPr>
                      <a:r>
                        <a:rPr dirty="0" sz="1050" spc="1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1050" spc="6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VII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ts val="1210"/>
                        </a:lnSpc>
                        <a:spcBef>
                          <a:spcPts val="590"/>
                        </a:spcBef>
                      </a:pPr>
                      <a:r>
                        <a:rPr dirty="0" sz="1050" spc="2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Geheimhouding, bewaartermijnen </a:t>
                      </a:r>
                      <a:r>
                        <a:rPr dirty="0" sz="1050" spc="2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-5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inzage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493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285"/>
                        </a:lnSpc>
                        <a:spcBef>
                          <a:spcPts val="515"/>
                        </a:spcBef>
                      </a:pPr>
                      <a:r>
                        <a:rPr dirty="0" sz="1100" spc="25" b="1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5405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728">
                <a:tc>
                  <a:txBody>
                    <a:bodyPr/>
                    <a:lstStyle/>
                    <a:p>
                      <a:pPr marL="73660">
                        <a:lnSpc>
                          <a:spcPts val="1175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15.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75"/>
                        </a:lnSpc>
                      </a:pP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Geheimhouding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175"/>
                        </a:lnSpc>
                      </a:pPr>
                      <a:r>
                        <a:rPr dirty="0" sz="1050" spc="3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3254">
                <a:tc>
                  <a:txBody>
                    <a:bodyPr/>
                    <a:lstStyle/>
                    <a:p>
                      <a:pPr marL="73660">
                        <a:lnSpc>
                          <a:spcPts val="1185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16.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185"/>
                        </a:lnSpc>
                      </a:pP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Bewaartermijnen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185"/>
                        </a:lnSpc>
                      </a:pPr>
                      <a:r>
                        <a:rPr dirty="0" sz="1050" spc="3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0705">
                <a:tc>
                  <a:txBody>
                    <a:bodyPr/>
                    <a:lstStyle/>
                    <a:p>
                      <a:pPr marL="71120">
                        <a:lnSpc>
                          <a:spcPts val="1210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17.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235"/>
                        </a:lnSpc>
                      </a:pP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Inzage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ts val="1235"/>
                        </a:lnSpc>
                      </a:pPr>
                      <a:r>
                        <a:rPr dirty="0" sz="1050" spc="4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0883">
                <a:tc>
                  <a:txBody>
                    <a:bodyPr/>
                    <a:lstStyle/>
                    <a:p>
                      <a:pPr marL="64135">
                        <a:lnSpc>
                          <a:spcPts val="1240"/>
                        </a:lnSpc>
                        <a:spcBef>
                          <a:spcPts val="555"/>
                        </a:spcBef>
                      </a:pPr>
                      <a:r>
                        <a:rPr dirty="0" sz="1050" spc="1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1050" spc="11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VIII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0485"/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ts val="1220"/>
                        </a:lnSpc>
                        <a:spcBef>
                          <a:spcPts val="575"/>
                        </a:spcBef>
                      </a:pPr>
                      <a:r>
                        <a:rPr dirty="0" sz="1050" spc="20" b="1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Slotbepalingen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270"/>
                        </a:lnSpc>
                        <a:spcBef>
                          <a:spcPts val="525"/>
                        </a:spcBef>
                      </a:pPr>
                      <a:r>
                        <a:rPr dirty="0" sz="1100" spc="25" b="1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675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2272">
                <a:tc>
                  <a:txBody>
                    <a:bodyPr/>
                    <a:lstStyle/>
                    <a:p>
                      <a:pPr marL="67945">
                        <a:lnSpc>
                          <a:spcPts val="1180"/>
                        </a:lnSpc>
                      </a:pPr>
                      <a:r>
                        <a:rPr dirty="0" sz="1050" spc="1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18.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180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Slotbepalingen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180"/>
                        </a:lnSpc>
                      </a:pPr>
                      <a:r>
                        <a:rPr dirty="0" sz="1050" spc="4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8489">
                <a:tc>
                  <a:txBody>
                    <a:bodyPr/>
                    <a:lstStyle/>
                    <a:p>
                      <a:pPr marL="64769">
                        <a:lnSpc>
                          <a:spcPts val="1150"/>
                        </a:lnSpc>
                      </a:pP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Art.</a:t>
                      </a:r>
                      <a:r>
                        <a:rPr dirty="0" sz="1050" spc="3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19.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150"/>
                        </a:lnSpc>
                      </a:pPr>
                      <a:r>
                        <a:rPr dirty="0" sz="1050" spc="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1050" spc="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050" spc="2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inwerkingtreding</a:t>
                      </a:r>
                      <a:r>
                        <a:rPr dirty="0" sz="1050" spc="-3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reglement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ts val="1150"/>
                        </a:lnSpc>
                      </a:pPr>
                      <a:r>
                        <a:rPr dirty="0" sz="1050" spc="2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24411"/>
            <a:ext cx="0" cy="2099945"/>
          </a:xfrm>
          <a:custGeom>
            <a:avLst/>
            <a:gdLst/>
            <a:ahLst/>
            <a:cxnLst/>
            <a:rect l="l" t="t" r="r" b="b"/>
            <a:pathLst>
              <a:path w="0" h="2099945">
                <a:moveTo>
                  <a:pt x="0" y="2099416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89144" y="772023"/>
            <a:ext cx="5861685" cy="0"/>
          </a:xfrm>
          <a:custGeom>
            <a:avLst/>
            <a:gdLst/>
            <a:ahLst/>
            <a:cxnLst/>
            <a:rect l="l" t="t" r="r" b="b"/>
            <a:pathLst>
              <a:path w="5861684" h="0">
                <a:moveTo>
                  <a:pt x="0" y="0"/>
                </a:moveTo>
                <a:lnTo>
                  <a:pt x="5861599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35650" y="324487"/>
            <a:ext cx="6031865" cy="1915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85420">
              <a:lnSpc>
                <a:spcPct val="100000"/>
              </a:lnSpc>
              <a:spcBef>
                <a:spcPts val="100"/>
              </a:spcBef>
            </a:pPr>
            <a:r>
              <a:rPr dirty="0" sz="900" spc="25">
                <a:solidFill>
                  <a:srgbClr val="111111"/>
                </a:solidFill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018530" algn="l"/>
              </a:tabLst>
            </a:pPr>
            <a:r>
              <a:rPr dirty="0" sz="1900" spc="-305">
                <a:solidFill>
                  <a:srgbClr val="595959"/>
                </a:solidFill>
                <a:latin typeface="Arial"/>
                <a:cs typeface="Arial"/>
              </a:rPr>
              <a:t>I</a:t>
            </a:r>
            <a:r>
              <a:rPr dirty="0" u="sng" sz="1900" spc="-305">
                <a:solidFill>
                  <a:srgbClr val="111111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  </a:t>
            </a:r>
            <a:r>
              <a:rPr dirty="0" u="sng" sz="1050" spc="5" b="1">
                <a:solidFill>
                  <a:srgbClr val="111111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Hoofdstuk </a:t>
            </a:r>
            <a:r>
              <a:rPr dirty="0" u="sng" sz="1050" spc="100" b="1">
                <a:solidFill>
                  <a:srgbClr val="111111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I-Algemene</a:t>
            </a:r>
            <a:r>
              <a:rPr dirty="0" u="sng" sz="1050" spc="75" b="1">
                <a:solidFill>
                  <a:srgbClr val="111111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50" spc="10" b="1">
                <a:solidFill>
                  <a:srgbClr val="111111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bepalingen	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Arial"/>
              <a:cs typeface="Arial"/>
            </a:endParaRPr>
          </a:p>
          <a:p>
            <a:pPr marL="101600">
              <a:lnSpc>
                <a:spcPct val="100000"/>
              </a:lnSpc>
            </a:pP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Inleiding</a:t>
            </a:r>
            <a:endParaRPr sz="1050">
              <a:latin typeface="Arial"/>
              <a:cs typeface="Arial"/>
            </a:endParaRPr>
          </a:p>
          <a:p>
            <a:pPr marL="97155" marR="488950">
              <a:lnSpc>
                <a:spcPct val="108700"/>
              </a:lnSpc>
              <a:spcBef>
                <a:spcPts val="840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eindexamenreglement voor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Stichting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OVO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Zaanstad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bestaat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uit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algemeen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eindexamenreglement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havo/vwo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schoolspecifiek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deel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regelingen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en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afspraken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eigen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school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gelden.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Hiertoe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behoort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ook 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Programma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Toetsing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10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Afsluiting.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1954" y="2621487"/>
            <a:ext cx="2173605" cy="466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1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Begripsomschrijvingen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verstaat</a:t>
            </a:r>
            <a:r>
              <a:rPr dirty="0" sz="1050" spc="1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onder: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0866" y="3460644"/>
            <a:ext cx="143065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1. 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bevoegd</a:t>
            </a:r>
            <a:r>
              <a:rPr dirty="0" sz="1050" spc="-16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gezag: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4633" y="3784101"/>
            <a:ext cx="1477645" cy="514984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72085" indent="-151765">
              <a:lnSpc>
                <a:spcPts val="1285"/>
              </a:lnSpc>
              <a:spcBef>
                <a:spcPts val="50"/>
              </a:spcBef>
              <a:buSzPct val="104761"/>
              <a:buFont typeface="Times New Roman"/>
              <a:buAutoNum type="arabicPeriod" startAt="2"/>
              <a:tabLst>
                <a:tab pos="172720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directeur</a:t>
            </a:r>
            <a:r>
              <a:rPr dirty="0" sz="1050" spc="20">
                <a:solidFill>
                  <a:srgbClr val="2A2A2A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  <a:p>
            <a:pPr marL="165735" indent="-148590">
              <a:lnSpc>
                <a:spcPts val="1290"/>
              </a:lnSpc>
              <a:buSzPct val="109523"/>
              <a:buFont typeface="Times New Roman"/>
              <a:buAutoNum type="arabicPeriod" startAt="2"/>
              <a:tabLst>
                <a:tab pos="166370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(examen)besluit:</a:t>
            </a:r>
            <a:endParaRPr sz="1050">
              <a:latin typeface="Arial"/>
              <a:cs typeface="Arial"/>
            </a:endParaRPr>
          </a:p>
          <a:p>
            <a:pPr marL="166370" indent="-154305">
              <a:lnSpc>
                <a:spcPts val="1325"/>
              </a:lnSpc>
              <a:buSzPct val="109523"/>
              <a:buFont typeface="Times New Roman"/>
              <a:buAutoNum type="arabicPeriod" startAt="2"/>
              <a:tabLst>
                <a:tab pos="167005" algn="l"/>
              </a:tabLst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wet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7202" y="4434065"/>
            <a:ext cx="1471295" cy="18605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5.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inrichtingsbesluit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0683" y="4760573"/>
            <a:ext cx="1279525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25">
                <a:solidFill>
                  <a:srgbClr val="111111"/>
                </a:solidFill>
                <a:latin typeface="Times New Roman"/>
                <a:cs typeface="Times New Roman"/>
              </a:rPr>
              <a:t>6.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examinatoren: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0696" y="5084029"/>
            <a:ext cx="119316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7</a:t>
            </a:r>
            <a:r>
              <a:rPr dirty="0" sz="1050" spc="25">
                <a:solidFill>
                  <a:srgbClr val="2A2A2A"/>
                </a:solidFill>
                <a:latin typeface="Arial"/>
                <a:cs typeface="Arial"/>
              </a:rPr>
              <a:t>.</a:t>
            </a:r>
            <a:r>
              <a:rPr dirty="0" sz="1050" spc="-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Examendossier: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5144" y="5895723"/>
            <a:ext cx="846455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35">
                <a:solidFill>
                  <a:srgbClr val="111111"/>
                </a:solidFill>
                <a:latin typeface="Times New Roman"/>
                <a:cs typeface="Times New Roman"/>
              </a:rPr>
              <a:t>8.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school</a:t>
            </a:r>
            <a:r>
              <a:rPr dirty="0" sz="1050" spc="25">
                <a:solidFill>
                  <a:srgbClr val="2A2A2A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6214" y="6222230"/>
            <a:ext cx="1024255" cy="35433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70180" indent="-149860">
              <a:lnSpc>
                <a:spcPts val="1260"/>
              </a:lnSpc>
              <a:spcBef>
                <a:spcPts val="50"/>
              </a:spcBef>
              <a:buSzPct val="104761"/>
              <a:buAutoNum type="arabicPeriod" startAt="9"/>
              <a:tabLst>
                <a:tab pos="17081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Ouder:</a:t>
            </a:r>
            <a:endParaRPr sz="1050">
              <a:latin typeface="Arial"/>
              <a:cs typeface="Arial"/>
            </a:endParaRPr>
          </a:p>
          <a:p>
            <a:pPr marL="248285" indent="-236220">
              <a:lnSpc>
                <a:spcPts val="1380"/>
              </a:lnSpc>
              <a:buSzPct val="114285"/>
              <a:buFont typeface="Times New Roman"/>
              <a:buAutoNum type="arabicPeriod" startAt="9"/>
              <a:tabLst>
                <a:tab pos="248920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Herkansing</a:t>
            </a:r>
            <a:r>
              <a:rPr dirty="0" sz="1050" spc="-1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3D3D3D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0742" y="6707161"/>
            <a:ext cx="173608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40">
                <a:solidFill>
                  <a:srgbClr val="111111"/>
                </a:solidFill>
                <a:latin typeface="Times New Roman"/>
                <a:cs typeface="Times New Roman"/>
              </a:rPr>
              <a:t>11</a:t>
            </a:r>
            <a:r>
              <a:rPr dirty="0" sz="1100" spc="40">
                <a:solidFill>
                  <a:srgbClr val="2A2A2A"/>
                </a:solidFill>
                <a:latin typeface="Times New Roman"/>
                <a:cs typeface="Times New Roman"/>
              </a:rPr>
              <a:t>.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CE,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SE,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CPE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-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CSPE: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80846" y="7363484"/>
            <a:ext cx="1204595" cy="353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5110" indent="-230504">
              <a:lnSpc>
                <a:spcPts val="1230"/>
              </a:lnSpc>
              <a:spcBef>
                <a:spcPts val="100"/>
              </a:spcBef>
              <a:buAutoNum type="arabicPeriod" startAt="12"/>
              <a:tabLst>
                <a:tab pos="245745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PTA:</a:t>
            </a:r>
            <a:endParaRPr sz="1050">
              <a:latin typeface="Arial"/>
              <a:cs typeface="Arial"/>
            </a:endParaRPr>
          </a:p>
          <a:p>
            <a:pPr marL="245110" indent="-233045">
              <a:lnSpc>
                <a:spcPts val="1350"/>
              </a:lnSpc>
              <a:buSzPct val="109523"/>
              <a:buFont typeface="Times New Roman"/>
              <a:buAutoNum type="arabicPeriod" startAt="12"/>
              <a:tabLst>
                <a:tab pos="245745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Protocollen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49549" y="3460644"/>
            <a:ext cx="3614420" cy="441833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33655" marR="411480" indent="-2540">
              <a:lnSpc>
                <a:spcPct val="103000"/>
              </a:lnSpc>
              <a:spcBef>
                <a:spcPts val="60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Stichting Openbaar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Voortgezet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Onderwijs</a:t>
            </a:r>
            <a:r>
              <a:rPr dirty="0" sz="1050" spc="1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Zaanstad.</a:t>
            </a:r>
            <a:endParaRPr sz="1050">
              <a:latin typeface="Arial"/>
              <a:cs typeface="Arial"/>
            </a:endParaRPr>
          </a:p>
          <a:p>
            <a:pPr marL="29209" marR="275590" indent="3175">
              <a:lnSpc>
                <a:spcPct val="101099"/>
              </a:lnSpc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vestigingsdirecteur 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school.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eindexamenbesluit VO (tekst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geldend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op</a:t>
            </a:r>
            <a:r>
              <a:rPr dirty="0" sz="1050" spc="-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01-01-2019)</a:t>
            </a:r>
            <a:endParaRPr sz="1050">
              <a:latin typeface="Arial"/>
              <a:cs typeface="Arial"/>
            </a:endParaRPr>
          </a:p>
          <a:p>
            <a:pPr marL="31750" marR="78105" indent="-1905">
              <a:lnSpc>
                <a:spcPts val="1300"/>
              </a:lnSpc>
              <a:spcBef>
                <a:spcPts val="2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wet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voortgezet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onderwijs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(tekst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geldend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01-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04-20)</a:t>
            </a:r>
            <a:endParaRPr sz="1050">
              <a:latin typeface="Arial"/>
              <a:cs typeface="Arial"/>
            </a:endParaRPr>
          </a:p>
          <a:p>
            <a:pPr marL="29845">
              <a:lnSpc>
                <a:spcPts val="1220"/>
              </a:lnSpc>
            </a:pP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inrichtingsbesluit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WVO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(tekst geldend vanaf</a:t>
            </a:r>
            <a:r>
              <a:rPr dirty="0" sz="1050" spc="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01-01-</a:t>
            </a:r>
            <a:endParaRPr sz="105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15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2019)</a:t>
            </a:r>
            <a:endParaRPr sz="1050">
              <a:latin typeface="Arial"/>
              <a:cs typeface="Arial"/>
            </a:endParaRPr>
          </a:p>
          <a:p>
            <a:pPr marL="26670" marR="130810" indent="2540">
              <a:lnSpc>
                <a:spcPts val="1300"/>
              </a:lnSpc>
              <a:spcBef>
                <a:spcPts val="20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personeelsleden die belast zijn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afnemen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examens.</a:t>
            </a:r>
            <a:endParaRPr sz="1050">
              <a:latin typeface="Arial"/>
              <a:cs typeface="Arial"/>
            </a:endParaRPr>
          </a:p>
          <a:p>
            <a:pPr marL="25400">
              <a:lnSpc>
                <a:spcPts val="1195"/>
              </a:lnSpc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bevat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alle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onderdelen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schoolexamen,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zoals</a:t>
            </a:r>
            <a:r>
              <a:rPr dirty="0" sz="1050" spc="2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deze</a:t>
            </a:r>
            <a:endParaRPr sz="1050">
              <a:latin typeface="Arial"/>
              <a:cs typeface="Arial"/>
            </a:endParaRPr>
          </a:p>
          <a:p>
            <a:pPr marL="19685" marR="7620" indent="5715">
              <a:lnSpc>
                <a:spcPct val="101699"/>
              </a:lnSpc>
              <a:spcBef>
                <a:spcPts val="20"/>
              </a:spcBef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voorlaatste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en/of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laatste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leerjaar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opleiding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opgebouwd.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geldt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ook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vakken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niet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centraal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geëxamineerd en/of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reeds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derde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leerjaar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worden</a:t>
            </a:r>
            <a:r>
              <a:rPr dirty="0" sz="1050" spc="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afgesloten.</a:t>
            </a:r>
            <a:endParaRPr sz="1050">
              <a:latin typeface="Arial"/>
              <a:cs typeface="Arial"/>
            </a:endParaRPr>
          </a:p>
          <a:p>
            <a:pPr marL="23495" marR="260350">
              <a:lnSpc>
                <a:spcPct val="101099"/>
              </a:lnSpc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vestiging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openbare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school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vwo,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havo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en/of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vmbo.</a:t>
            </a:r>
            <a:endParaRPr sz="1050">
              <a:latin typeface="Arial"/>
              <a:cs typeface="Arial"/>
            </a:endParaRPr>
          </a:p>
          <a:p>
            <a:pPr marL="20955">
              <a:lnSpc>
                <a:spcPct val="100000"/>
              </a:lnSpc>
              <a:spcBef>
                <a:spcPts val="3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ouder,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voogd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of</a:t>
            </a:r>
            <a:r>
              <a:rPr dirty="0" sz="1050" spc="-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verzorger.</a:t>
            </a:r>
            <a:endParaRPr sz="1050">
              <a:latin typeface="Arial"/>
              <a:cs typeface="Arial"/>
            </a:endParaRPr>
          </a:p>
          <a:p>
            <a:pPr marL="20320" marR="194945" indent="-1270">
              <a:lnSpc>
                <a:spcPct val="101099"/>
              </a:lnSpc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opnieuw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deelnemen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toets van het centraal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schoolexamen.</a:t>
            </a:r>
            <a:endParaRPr sz="1050">
              <a:latin typeface="Arial"/>
              <a:cs typeface="Arial"/>
            </a:endParaRPr>
          </a:p>
          <a:p>
            <a:pPr marL="17145" marR="5080" indent="635">
              <a:lnSpc>
                <a:spcPct val="101699"/>
              </a:lnSpc>
              <a:spcBef>
                <a:spcPts val="1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Centraal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(CE),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Schoolexamen (SE),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Centraal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Praktisch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(CPE)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Centraal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Schriftelijk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Praktisch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profielvak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(CSPE). Deze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onderdelen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vormen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samen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eindexamen.</a:t>
            </a:r>
            <a:endParaRPr sz="10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40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Programma 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Toetsing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Afsluiting.</a:t>
            </a:r>
            <a:endParaRPr sz="1050">
              <a:latin typeface="Arial"/>
              <a:cs typeface="Arial"/>
            </a:endParaRPr>
          </a:p>
          <a:p>
            <a:pPr marL="12700" marR="241935" indent="1905">
              <a:lnSpc>
                <a:spcPts val="1300"/>
              </a:lnSpc>
              <a:spcBef>
                <a:spcPts val="20"/>
              </a:spcBef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meest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actuele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versie 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document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Protocollen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Centraal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examens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opgesteld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door</a:t>
            </a:r>
            <a:r>
              <a:rPr dirty="0" sz="1050" spc="2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AOCNO-raad.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48823"/>
            <a:ext cx="0" cy="4491990"/>
          </a:xfrm>
          <a:custGeom>
            <a:avLst/>
            <a:gdLst/>
            <a:ahLst/>
            <a:cxnLst/>
            <a:rect l="l" t="t" r="r" b="b"/>
            <a:pathLst>
              <a:path w="0" h="4491990">
                <a:moveTo>
                  <a:pt x="0" y="449177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01356" y="772023"/>
            <a:ext cx="5861685" cy="0"/>
          </a:xfrm>
          <a:custGeom>
            <a:avLst/>
            <a:gdLst/>
            <a:ahLst/>
            <a:cxnLst/>
            <a:rect l="l" t="t" r="r" b="b"/>
            <a:pathLst>
              <a:path w="5861684" h="0">
                <a:moveTo>
                  <a:pt x="0" y="0"/>
                </a:moveTo>
                <a:lnTo>
                  <a:pt x="5861599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976933" y="918240"/>
            <a:ext cx="5886450" cy="62865"/>
            <a:chOff x="976933" y="918240"/>
            <a:chExt cx="5886450" cy="62865"/>
          </a:xfrm>
        </p:grpSpPr>
        <p:sp>
          <p:nvSpPr>
            <p:cNvPr id="5" name="object 5"/>
            <p:cNvSpPr/>
            <p:nvPr/>
          </p:nvSpPr>
          <p:spPr>
            <a:xfrm>
              <a:off x="976933" y="976472"/>
              <a:ext cx="5886450" cy="0"/>
            </a:xfrm>
            <a:custGeom>
              <a:avLst/>
              <a:gdLst/>
              <a:ahLst/>
              <a:cxnLst/>
              <a:rect l="l" t="t" r="r" b="b"/>
              <a:pathLst>
                <a:path w="5886450" h="0">
                  <a:moveTo>
                    <a:pt x="0" y="0"/>
                  </a:moveTo>
                  <a:lnTo>
                    <a:pt x="5886022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80595" y="924597"/>
              <a:ext cx="15875" cy="0"/>
            </a:xfrm>
            <a:custGeom>
              <a:avLst/>
              <a:gdLst/>
              <a:ahLst/>
              <a:cxnLst/>
              <a:rect l="l" t="t" r="r" b="b"/>
              <a:pathLst>
                <a:path w="15875" h="0">
                  <a:moveTo>
                    <a:pt x="0" y="0"/>
                  </a:moveTo>
                  <a:lnTo>
                    <a:pt x="15264" y="0"/>
                  </a:lnTo>
                </a:path>
              </a:pathLst>
            </a:custGeom>
            <a:ln w="12714">
              <a:solidFill>
                <a:srgbClr val="52525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707799" y="321182"/>
            <a:ext cx="8953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30">
                <a:solidFill>
                  <a:srgbClr val="0F0F0F"/>
                </a:solidFill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7895" y="765681"/>
            <a:ext cx="319405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100">
                <a:solidFill>
                  <a:srgbClr val="525252"/>
                </a:solidFill>
                <a:latin typeface="Arial"/>
                <a:cs typeface="Arial"/>
              </a:rPr>
              <a:t>j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Hoofdstuk </a:t>
            </a:r>
            <a:r>
              <a:rPr dirty="0" sz="1050" spc="5" b="1">
                <a:solidFill>
                  <a:srgbClr val="0F0F0F"/>
                </a:solidFill>
                <a:latin typeface="Arial"/>
                <a:cs typeface="Arial"/>
              </a:rPr>
              <a:t>Il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- </a:t>
            </a:r>
            <a:r>
              <a:rPr dirty="0" sz="1050" spc="35" b="1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 b="1">
                <a:solidFill>
                  <a:srgbClr val="0F0F0F"/>
                </a:solidFill>
                <a:latin typeface="Arial"/>
                <a:cs typeface="Arial"/>
              </a:rPr>
              <a:t>organisatie </a:t>
            </a:r>
            <a:r>
              <a:rPr dirty="0" sz="1050" spc="30" b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0" b="1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-6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4029" y="1345970"/>
            <a:ext cx="5782310" cy="8385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100"/>
              </a:spcBef>
            </a:pP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2 Organisatie van </a:t>
            </a:r>
            <a:r>
              <a:rPr dirty="0" sz="1050" spc="35" b="1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 eindexamen</a:t>
            </a:r>
            <a:endParaRPr sz="1050">
              <a:latin typeface="Arial"/>
              <a:cs typeface="Arial"/>
            </a:endParaRPr>
          </a:p>
          <a:p>
            <a:pPr marL="270510" marR="74295" indent="-226695">
              <a:lnSpc>
                <a:spcPct val="101099"/>
              </a:lnSpc>
              <a:spcBef>
                <a:spcPts val="910"/>
              </a:spcBef>
              <a:buAutoNum type="arabicPeriod"/>
              <a:tabLst>
                <a:tab pos="27178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bestaat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twee delen</a:t>
            </a:r>
            <a:r>
              <a:rPr dirty="0" sz="1050" spc="20">
                <a:solidFill>
                  <a:srgbClr val="313131"/>
                </a:solidFill>
                <a:latin typeface="Arial"/>
                <a:cs typeface="Arial"/>
              </a:rPr>
              <a:t>: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(SE)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(CE).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bestaat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ieder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zover dat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 examenprogramma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examenbesluit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bepaald,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tevens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 een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CE.</a:t>
            </a:r>
            <a:endParaRPr sz="1050">
              <a:latin typeface="Arial"/>
              <a:cs typeface="Arial"/>
            </a:endParaRPr>
          </a:p>
          <a:p>
            <a:pPr marL="268605" marR="236220" indent="-222885">
              <a:lnSpc>
                <a:spcPct val="103000"/>
              </a:lnSpc>
              <a:buAutoNum type="arabicPeriod"/>
              <a:tabLst>
                <a:tab pos="266065" algn="l"/>
              </a:tabLst>
            </a:pPr>
            <a:r>
              <a:rPr dirty="0" sz="1050" spc="6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examinatoren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nemen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onder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verantwoordelijkheid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bevoegd  gezag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eindexamen</a:t>
            </a:r>
            <a:r>
              <a:rPr dirty="0" sz="1050" spc="1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af.</a:t>
            </a:r>
            <a:endParaRPr sz="1050">
              <a:latin typeface="Arial"/>
              <a:cs typeface="Arial"/>
            </a:endParaRPr>
          </a:p>
          <a:p>
            <a:pPr marL="267970" marR="135255" indent="-224154">
              <a:lnSpc>
                <a:spcPct val="101099"/>
              </a:lnSpc>
              <a:buAutoNum type="arabicPeriod"/>
              <a:tabLst>
                <a:tab pos="266065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wijst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personeelsleden van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school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secretaris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eindexamen.</a:t>
            </a:r>
            <a:endParaRPr sz="1050">
              <a:latin typeface="Arial"/>
              <a:cs typeface="Arial"/>
            </a:endParaRPr>
          </a:p>
          <a:p>
            <a:pPr marL="265430" marR="77470" indent="-226695">
              <a:lnSpc>
                <a:spcPts val="1300"/>
              </a:lnSpc>
              <a:spcBef>
                <a:spcPts val="25"/>
              </a:spcBef>
              <a:buAutoNum type="arabicPeriod"/>
              <a:tabLst>
                <a:tab pos="266065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bevoegdheden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over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eindexamen mandateren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adjunct­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directeur,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afdelings-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</a:t>
            </a:r>
            <a:r>
              <a:rPr dirty="0" sz="1050" spc="1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teamleider.</a:t>
            </a:r>
            <a:endParaRPr sz="1050">
              <a:latin typeface="Arial"/>
              <a:cs typeface="Arial"/>
            </a:endParaRPr>
          </a:p>
          <a:p>
            <a:pPr marL="264795" indent="-227329">
              <a:lnSpc>
                <a:spcPts val="1195"/>
              </a:lnSpc>
              <a:buAutoNum type="arabicPeriod"/>
              <a:tabLst>
                <a:tab pos="26543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tien werkdagen 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van</a:t>
            </a:r>
            <a:r>
              <a:rPr dirty="0" sz="1050" spc="-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</a:t>
            </a:r>
            <a:endParaRPr sz="1050">
              <a:latin typeface="Arial"/>
              <a:cs typeface="Arial"/>
            </a:endParaRPr>
          </a:p>
          <a:p>
            <a:pPr marL="261620" marR="5080" indent="2540">
              <a:lnSpc>
                <a:spcPct val="102000"/>
              </a:lnSpc>
              <a:spcBef>
                <a:spcPts val="3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betreffende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afgesloten</a:t>
            </a:r>
            <a:r>
              <a:rPr dirty="0" sz="1050" spc="15">
                <a:solidFill>
                  <a:srgbClr val="313131"/>
                </a:solidFill>
                <a:latin typeface="Arial"/>
                <a:cs typeface="Arial"/>
              </a:rPr>
              <a:t>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Minimaal tien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dagen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voor 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begin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krijgen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examenkandidaten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gelegenheid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hun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definitieve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schoolexamencijfers 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controleren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tekenen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akkoord.</a:t>
            </a:r>
            <a:endParaRPr sz="1050">
              <a:latin typeface="Arial"/>
              <a:cs typeface="Arial"/>
            </a:endParaRPr>
          </a:p>
          <a:p>
            <a:pPr marL="254635" marR="127635" indent="-216535">
              <a:lnSpc>
                <a:spcPct val="101099"/>
              </a:lnSpc>
              <a:buAutoNum type="arabicPeriod" startAt="6"/>
              <a:tabLst>
                <a:tab pos="26289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afgelegd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die 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beroepsgerichte profielen van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school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aangeboden.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staan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vermeld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schoolgids.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afleggen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nodig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volledig</a:t>
            </a:r>
            <a:r>
              <a:rPr dirty="0" sz="1050" spc="-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examen.</a:t>
            </a:r>
            <a:endParaRPr sz="1050">
              <a:latin typeface="Arial"/>
              <a:cs typeface="Arial"/>
            </a:endParaRPr>
          </a:p>
          <a:p>
            <a:pPr marL="259079" marR="71120" indent="-224790">
              <a:lnSpc>
                <a:spcPts val="1300"/>
              </a:lnSpc>
              <a:spcBef>
                <a:spcPts val="25"/>
              </a:spcBef>
              <a:buAutoNum type="arabicPeriod" startAt="6"/>
              <a:tabLst>
                <a:tab pos="26035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Vrijstellingen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afleggen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eindexamen 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bepaalde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kunnen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verleend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overeenkomstig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bepaalde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26n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inrichtingsbesluit</a:t>
            </a:r>
            <a:r>
              <a:rPr dirty="0" sz="1050" spc="-2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WVO.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34290">
              <a:lnSpc>
                <a:spcPct val="100000"/>
              </a:lnSpc>
              <a:spcBef>
                <a:spcPts val="880"/>
              </a:spcBef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3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-17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PTA</a:t>
            </a:r>
            <a:endParaRPr sz="1050">
              <a:latin typeface="Arial"/>
              <a:cs typeface="Arial"/>
            </a:endParaRPr>
          </a:p>
          <a:p>
            <a:pPr marL="253365" marR="44450" indent="-222885">
              <a:lnSpc>
                <a:spcPct val="101899"/>
              </a:lnSpc>
              <a:spcBef>
                <a:spcPts val="900"/>
              </a:spcBef>
              <a:buAutoNum type="arabicPeriod"/>
              <a:tabLst>
                <a:tab pos="254000" algn="l"/>
              </a:tabLst>
            </a:pP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1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oktober </a:t>
            </a:r>
            <a:r>
              <a:rPr dirty="0" sz="115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examenjaar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ontvangen </a:t>
            </a:r>
            <a:r>
              <a:rPr dirty="0" sz="11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examenkandidaten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schoolexamenreglement. In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20">
                <a:solidFill>
                  <a:srgbClr val="0F0F0F"/>
                </a:solidFill>
                <a:latin typeface="Arial"/>
                <a:cs typeface="Arial"/>
              </a:rPr>
              <a:t>schoolexamenreglement </a:t>
            </a:r>
            <a:r>
              <a:rPr dirty="0" sz="1150" spc="5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ten aanzien van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1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1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150" spc="15">
                <a:solidFill>
                  <a:srgbClr val="0F0F0F"/>
                </a:solidFill>
                <a:latin typeface="Arial"/>
                <a:cs typeface="Arial"/>
              </a:rPr>
              <a:t>volgende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zaken</a:t>
            </a:r>
            <a:r>
              <a:rPr dirty="0" sz="1150" spc="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0">
                <a:solidFill>
                  <a:srgbClr val="0F0F0F"/>
                </a:solidFill>
                <a:latin typeface="Arial"/>
                <a:cs typeface="Arial"/>
              </a:rPr>
              <a:t>vastgelegd:</a:t>
            </a:r>
            <a:endParaRPr sz="1150">
              <a:latin typeface="Arial"/>
              <a:cs typeface="Arial"/>
            </a:endParaRPr>
          </a:p>
          <a:p>
            <a:pPr lvl="1" marL="480695" marR="1408430" indent="3810">
              <a:lnSpc>
                <a:spcPts val="1300"/>
              </a:lnSpc>
              <a:spcBef>
                <a:spcPts val="25"/>
              </a:spcBef>
              <a:buAutoNum type="alphaLcPeriod"/>
              <a:tabLst>
                <a:tab pos="713105" algn="l"/>
              </a:tabLst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leerjaar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waarin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schoolexamenprogramma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aanvangt  </a:t>
            </a:r>
            <a:r>
              <a:rPr dirty="0" sz="1050" spc="-30">
                <a:solidFill>
                  <a:srgbClr val="0F0F0F"/>
                </a:solidFill>
                <a:latin typeface="Arial"/>
                <a:cs typeface="Arial"/>
              </a:rPr>
              <a:t>b"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reguliere</a:t>
            </a:r>
            <a:r>
              <a:rPr dirty="0" sz="1050" spc="-10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toetsingsprocedures</a:t>
            </a:r>
            <a:endParaRPr sz="1050">
              <a:latin typeface="Arial"/>
              <a:cs typeface="Arial"/>
            </a:endParaRPr>
          </a:p>
          <a:p>
            <a:pPr marL="710565" indent="-230504">
              <a:lnSpc>
                <a:spcPts val="1195"/>
              </a:lnSpc>
              <a:buAutoNum type="alphaLcPeriod" startAt="3"/>
              <a:tabLst>
                <a:tab pos="71120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afwijkende toetsingsprocedures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55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(afwijkende wijze</a:t>
            </a:r>
            <a:r>
              <a:rPr dirty="0" sz="1050" spc="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</a:t>
            </a:r>
            <a:endParaRPr sz="1050">
              <a:latin typeface="Arial"/>
              <a:cs typeface="Arial"/>
            </a:endParaRPr>
          </a:p>
          <a:p>
            <a:pPr marL="710565">
              <a:lnSpc>
                <a:spcPct val="100000"/>
              </a:lnSpc>
              <a:spcBef>
                <a:spcPts val="15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examineren)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examenbesluit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toepassing</a:t>
            </a:r>
            <a:r>
              <a:rPr dirty="0" sz="1050" spc="-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is</a:t>
            </a:r>
            <a:endParaRPr sz="1050">
              <a:latin typeface="Arial"/>
              <a:cs typeface="Arial"/>
            </a:endParaRPr>
          </a:p>
          <a:p>
            <a:pPr marL="711200" indent="-232410">
              <a:lnSpc>
                <a:spcPct val="100000"/>
              </a:lnSpc>
              <a:spcBef>
                <a:spcPts val="35"/>
              </a:spcBef>
              <a:buAutoNum type="alphaLcPeriod" startAt="4"/>
              <a:tabLst>
                <a:tab pos="711200" algn="l"/>
              </a:tabLst>
            </a:pP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regels van</a:t>
            </a:r>
            <a:r>
              <a:rPr dirty="0" sz="1050" spc="-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beoordeling</a:t>
            </a:r>
            <a:endParaRPr sz="1050">
              <a:latin typeface="Arial"/>
              <a:cs typeface="Arial"/>
            </a:endParaRPr>
          </a:p>
          <a:p>
            <a:pPr marL="708025" indent="-230504">
              <a:lnSpc>
                <a:spcPct val="100000"/>
              </a:lnSpc>
              <a:spcBef>
                <a:spcPts val="40"/>
              </a:spcBef>
              <a:buAutoNum type="alphaLcPeriod" startAt="4"/>
              <a:tabLst>
                <a:tab pos="708660" algn="l"/>
              </a:tabLst>
            </a:pP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regels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betreffende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absentie</a:t>
            </a:r>
            <a:endParaRPr sz="1050">
              <a:latin typeface="Arial"/>
              <a:cs typeface="Arial"/>
            </a:endParaRPr>
          </a:p>
          <a:p>
            <a:pPr marL="708025" indent="-229870">
              <a:lnSpc>
                <a:spcPct val="100000"/>
              </a:lnSpc>
              <a:spcBef>
                <a:spcPts val="15"/>
              </a:spcBef>
              <a:buAutoNum type="alphaLcPeriod" startAt="4"/>
              <a:tabLst>
                <a:tab pos="708025" algn="l"/>
                <a:tab pos="708660" algn="l"/>
              </a:tabLst>
            </a:pP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regels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betreffende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herkansing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inhalen</a:t>
            </a:r>
            <a:endParaRPr sz="1050">
              <a:latin typeface="Arial"/>
              <a:cs typeface="Arial"/>
            </a:endParaRPr>
          </a:p>
          <a:p>
            <a:pPr marL="704850" indent="-229235">
              <a:lnSpc>
                <a:spcPct val="100000"/>
              </a:lnSpc>
              <a:spcBef>
                <a:spcPts val="10"/>
              </a:spcBef>
              <a:buAutoNum type="alphaLcPeriod" startAt="4"/>
              <a:tabLst>
                <a:tab pos="705485" algn="l"/>
              </a:tabLst>
            </a:pP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regels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betreffende</a:t>
            </a:r>
            <a:r>
              <a:rPr dirty="0" sz="1050" spc="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onregelmatigheden</a:t>
            </a:r>
            <a:endParaRPr sz="1050">
              <a:latin typeface="Arial"/>
              <a:cs typeface="Arial"/>
            </a:endParaRPr>
          </a:p>
          <a:p>
            <a:pPr marL="708025" indent="-234315">
              <a:lnSpc>
                <a:spcPct val="100000"/>
              </a:lnSpc>
              <a:spcBef>
                <a:spcPts val="15"/>
              </a:spcBef>
              <a:buAutoNum type="alphaLcPeriod" startAt="4"/>
              <a:tabLst>
                <a:tab pos="708660" algn="l"/>
              </a:tabLst>
            </a:pP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regels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betreffende bezwaar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beroep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tegen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uitslag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SE</a:t>
            </a:r>
            <a:endParaRPr sz="1050">
              <a:latin typeface="Arial"/>
              <a:cs typeface="Arial"/>
            </a:endParaRPr>
          </a:p>
          <a:p>
            <a:pPr marL="700405" indent="-226695">
              <a:lnSpc>
                <a:spcPct val="100000"/>
              </a:lnSpc>
              <a:spcBef>
                <a:spcPts val="35"/>
              </a:spcBef>
              <a:buAutoNum type="alphaLcPeriod" startAt="4"/>
              <a:tabLst>
                <a:tab pos="700405" algn="l"/>
                <a:tab pos="70104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bewaartermijnen voor</a:t>
            </a:r>
            <a:r>
              <a:rPr dirty="0" sz="1050" spc="-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schoolexamenwerk</a:t>
            </a:r>
            <a:endParaRPr sz="1050">
              <a:latin typeface="Arial"/>
              <a:cs typeface="Arial"/>
            </a:endParaRPr>
          </a:p>
          <a:p>
            <a:pPr marL="704850" indent="-231140">
              <a:lnSpc>
                <a:spcPct val="100000"/>
              </a:lnSpc>
              <a:spcBef>
                <a:spcPts val="40"/>
              </a:spcBef>
              <a:buAutoNum type="alphaLcPeriod" startAt="4"/>
              <a:tabLst>
                <a:tab pos="704850" algn="l"/>
                <a:tab pos="705485" algn="l"/>
              </a:tabLst>
            </a:pP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registratie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de</a:t>
            </a:r>
            <a:r>
              <a:rPr dirty="0" sz="1050" spc="-1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cijferlijsten</a:t>
            </a:r>
            <a:endParaRPr sz="1050">
              <a:latin typeface="Arial"/>
              <a:cs typeface="Arial"/>
            </a:endParaRPr>
          </a:p>
          <a:p>
            <a:pPr marL="704850" marR="17780" indent="-233679">
              <a:lnSpc>
                <a:spcPct val="101099"/>
              </a:lnSpc>
              <a:buAutoNum type="alphaLcPeriod" startAt="4"/>
              <a:tabLst>
                <a:tab pos="702310" algn="l"/>
              </a:tabLst>
            </a:pP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wijze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waarop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 spc="6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bekend worden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gemaakt.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Dit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beoordeling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profielwerkstuk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beoordeling</a:t>
            </a:r>
            <a:r>
              <a:rPr dirty="0" sz="1050" spc="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</a:t>
            </a:r>
            <a:endParaRPr sz="1050">
              <a:latin typeface="Arial"/>
              <a:cs typeface="Arial"/>
            </a:endParaRPr>
          </a:p>
          <a:p>
            <a:pPr marL="701675">
              <a:lnSpc>
                <a:spcPts val="1190"/>
              </a:lnSpc>
              <a:spcBef>
                <a:spcPts val="60"/>
              </a:spcBef>
            </a:pP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waar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 wordt</a:t>
            </a:r>
            <a:r>
              <a:rPr dirty="0" sz="1050" spc="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gegeven;</a:t>
            </a:r>
            <a:endParaRPr sz="1050">
              <a:latin typeface="Arial"/>
              <a:cs typeface="Arial"/>
            </a:endParaRPr>
          </a:p>
          <a:p>
            <a:pPr lvl="1" marL="698500" marR="179070" indent="-236220">
              <a:lnSpc>
                <a:spcPts val="1300"/>
              </a:lnSpc>
              <a:spcBef>
                <a:spcPts val="90"/>
              </a:spcBef>
              <a:buSzPct val="114285"/>
              <a:buFont typeface="Times New Roman"/>
              <a:buAutoNum type="arabicPeriod"/>
              <a:tabLst>
                <a:tab pos="698500" algn="l"/>
                <a:tab pos="699135" algn="l"/>
              </a:tabLst>
            </a:pP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wijze waarop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SE-cijfers 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kandidaten 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ouders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controle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worden</a:t>
            </a:r>
            <a:r>
              <a:rPr dirty="0" sz="1050" spc="10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vastgesteld.</a:t>
            </a:r>
            <a:endParaRPr sz="1050">
              <a:latin typeface="Arial"/>
              <a:cs typeface="Arial"/>
            </a:endParaRPr>
          </a:p>
          <a:p>
            <a:pPr lvl="1" marL="235585" indent="-223520">
              <a:lnSpc>
                <a:spcPts val="1195"/>
              </a:lnSpc>
              <a:buAutoNum type="arabicPeriod"/>
              <a:tabLst>
                <a:tab pos="23622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1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oktober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jaar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waarin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schoolexamens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afleggen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ontvangen</a:t>
            </a:r>
            <a:r>
              <a:rPr dirty="0" sz="1050" spc="-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233679" marR="187325" indent="3175">
              <a:lnSpc>
                <a:spcPct val="101099"/>
              </a:lnSpc>
              <a:spcBef>
                <a:spcPts val="2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examenkandidaten 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Programma 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Toetsing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Afsluiting 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PTA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de volgende zaken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per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</a:t>
            </a:r>
            <a:r>
              <a:rPr dirty="0" sz="1050" spc="1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vastgelegd:</a:t>
            </a:r>
            <a:endParaRPr sz="1050">
              <a:latin typeface="Arial"/>
              <a:cs typeface="Arial"/>
            </a:endParaRPr>
          </a:p>
          <a:p>
            <a:pPr lvl="2" marL="693420" indent="-227965">
              <a:lnSpc>
                <a:spcPct val="100000"/>
              </a:lnSpc>
              <a:spcBef>
                <a:spcPts val="40"/>
              </a:spcBef>
              <a:buAutoNum type="alphaLcPeriod"/>
              <a:tabLst>
                <a:tab pos="69405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welke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onderdelen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examenprogramma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SE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getoetst</a:t>
            </a:r>
            <a:endParaRPr sz="1050">
              <a:latin typeface="Arial"/>
              <a:cs typeface="Arial"/>
            </a:endParaRPr>
          </a:p>
          <a:p>
            <a:pPr lvl="2" marL="694055" indent="-232410">
              <a:lnSpc>
                <a:spcPts val="1255"/>
              </a:lnSpc>
              <a:spcBef>
                <a:spcPts val="10"/>
              </a:spcBef>
              <a:buAutoNum type="alphaLcPeriod"/>
              <a:tabLst>
                <a:tab pos="694690" algn="l"/>
              </a:tabLst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hoe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examenstof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over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toetsen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z="1050" spc="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verdeeld</a:t>
            </a:r>
            <a:endParaRPr sz="1050">
              <a:latin typeface="Arial"/>
              <a:cs typeface="Arial"/>
            </a:endParaRPr>
          </a:p>
          <a:p>
            <a:pPr lvl="2" marL="692785" indent="-230504">
              <a:lnSpc>
                <a:spcPts val="1255"/>
              </a:lnSpc>
              <a:buAutoNum type="alphaLcPeriod"/>
              <a:tabLst>
                <a:tab pos="693420" algn="l"/>
              </a:tabLst>
            </a:pP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tijdvakken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waarbinnen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SE</a:t>
            </a:r>
            <a:r>
              <a:rPr dirty="0" sz="1050" spc="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aanvangen</a:t>
            </a:r>
            <a:endParaRPr sz="1050">
              <a:latin typeface="Arial"/>
              <a:cs typeface="Arial"/>
            </a:endParaRPr>
          </a:p>
          <a:p>
            <a:pPr lvl="2" marL="692785" indent="-229870">
              <a:lnSpc>
                <a:spcPts val="1255"/>
              </a:lnSpc>
              <a:spcBef>
                <a:spcPts val="40"/>
              </a:spcBef>
              <a:buAutoNum type="alphaLcPeriod"/>
              <a:tabLst>
                <a:tab pos="693420" algn="l"/>
              </a:tabLst>
            </a:pP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mogelijkheid tot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herkansing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1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SE</a:t>
            </a:r>
            <a:endParaRPr sz="1050">
              <a:latin typeface="Arial"/>
              <a:cs typeface="Arial"/>
            </a:endParaRPr>
          </a:p>
          <a:p>
            <a:pPr lvl="2" marL="690245" marR="220979" indent="-231140">
              <a:lnSpc>
                <a:spcPts val="1270"/>
              </a:lnSpc>
              <a:spcBef>
                <a:spcPts val="30"/>
              </a:spcBef>
              <a:buAutoNum type="alphaLcPeriod"/>
              <a:tabLst>
                <a:tab pos="690245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wijze waarop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 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toepassing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8,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2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3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vastgesteld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(inclusief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weging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2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cijfers);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" y="585883"/>
            <a:ext cx="0" cy="4223385"/>
          </a:xfrm>
          <a:custGeom>
            <a:avLst/>
            <a:gdLst/>
            <a:ahLst/>
            <a:cxnLst/>
            <a:rect l="l" t="t" r="r" b="b"/>
            <a:pathLst>
              <a:path w="0" h="4223385">
                <a:moveTo>
                  <a:pt x="0" y="4223245"/>
                </a:moveTo>
                <a:lnTo>
                  <a:pt x="0" y="0"/>
                </a:lnTo>
              </a:path>
            </a:pathLst>
          </a:custGeom>
          <a:ln w="152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76933" y="9062888"/>
            <a:ext cx="1844039" cy="0"/>
          </a:xfrm>
          <a:custGeom>
            <a:avLst/>
            <a:gdLst/>
            <a:ahLst/>
            <a:cxnLst/>
            <a:rect l="l" t="t" r="r" b="b"/>
            <a:pathLst>
              <a:path w="1844039" h="0">
                <a:moveTo>
                  <a:pt x="0" y="0"/>
                </a:moveTo>
                <a:lnTo>
                  <a:pt x="184396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62279" y="315078"/>
            <a:ext cx="5846445" cy="5238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30480">
              <a:lnSpc>
                <a:spcPct val="100000"/>
              </a:lnSpc>
              <a:spcBef>
                <a:spcPts val="100"/>
              </a:spcBef>
            </a:pPr>
            <a:r>
              <a:rPr dirty="0" sz="950" spc="50">
                <a:solidFill>
                  <a:srgbClr val="111111"/>
                </a:solidFill>
                <a:latin typeface="Arial"/>
                <a:cs typeface="Arial"/>
              </a:rPr>
              <a:t>4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Arial"/>
              <a:cs typeface="Arial"/>
            </a:endParaRPr>
          </a:p>
          <a:p>
            <a:pPr marL="289560" marR="255270" indent="-219710">
              <a:lnSpc>
                <a:spcPct val="100400"/>
              </a:lnSpc>
            </a:pP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3.</a:t>
            </a:r>
            <a:r>
              <a:rPr dirty="0" sz="1050" spc="3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Indien schoolexamenreglement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PTA niet als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afzonderlijke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documenten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zijn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vormgegeven,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schoolexamenreglement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ondergebracht 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PTA-document.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In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ieder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geval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vormen zij samen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geheel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waarin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tenminste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1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2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genoemde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zaken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vastgelegd.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935"/>
              </a:spcBef>
            </a:pP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4.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Overgangsbepaling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schoolexamen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rekenen</a:t>
            </a:r>
            <a:r>
              <a:rPr dirty="0" baseline="34188" sz="975" spc="30" b="1">
                <a:solidFill>
                  <a:srgbClr val="111111"/>
                </a:solidFill>
                <a:latin typeface="Arial"/>
                <a:cs typeface="Arial"/>
              </a:rPr>
              <a:t>1</a:t>
            </a:r>
            <a:endParaRPr baseline="34188" sz="975">
              <a:latin typeface="Arial"/>
              <a:cs typeface="Arial"/>
            </a:endParaRPr>
          </a:p>
          <a:p>
            <a:pPr marL="283210" marR="214629" indent="-222885">
              <a:lnSpc>
                <a:spcPct val="103000"/>
              </a:lnSpc>
              <a:spcBef>
                <a:spcPts val="890"/>
              </a:spcBef>
              <a:buAutoNum type="arabicPeriod"/>
              <a:tabLst>
                <a:tab pos="28638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Kandidaten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afleggen 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 wiskunde hoeven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rekentoets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meer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te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maken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behalen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diploma.</a:t>
            </a:r>
            <a:endParaRPr sz="1050">
              <a:latin typeface="Arial"/>
              <a:cs typeface="Arial"/>
            </a:endParaRPr>
          </a:p>
          <a:p>
            <a:pPr marL="281305" marR="387350" indent="-222250">
              <a:lnSpc>
                <a:spcPct val="101099"/>
              </a:lnSpc>
              <a:buAutoNum type="arabicPeriod"/>
              <a:tabLst>
                <a:tab pos="281940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omvat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rekenen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kandidaten die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geen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afleggen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wiskunde.</a:t>
            </a:r>
            <a:endParaRPr sz="1050">
              <a:latin typeface="Arial"/>
              <a:cs typeface="Arial"/>
            </a:endParaRPr>
          </a:p>
          <a:p>
            <a:pPr marL="278130" marR="153670" indent="-224154">
              <a:lnSpc>
                <a:spcPct val="101099"/>
              </a:lnSpc>
              <a:spcBef>
                <a:spcPts val="20"/>
              </a:spcBef>
              <a:buAutoNum type="arabicPeriod"/>
              <a:tabLst>
                <a:tab pos="275590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schoolexamen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rekenen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weegt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mee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uitslagbepaling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 eindexamen vmbo, bedoeld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artikel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9.</a:t>
            </a:r>
            <a:endParaRPr sz="1050">
              <a:latin typeface="Arial"/>
              <a:cs typeface="Arial"/>
            </a:endParaRPr>
          </a:p>
          <a:p>
            <a:pPr marL="278130" marR="70485" indent="-226060">
              <a:lnSpc>
                <a:spcPct val="101099"/>
              </a:lnSpc>
              <a:buAutoNum type="arabicPeriod"/>
              <a:tabLst>
                <a:tab pos="277495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afwijking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artikelen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52, lid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1a, 52c,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2,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53.1a,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2a,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3a 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4b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examenbesluit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rekenen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vermeld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bijlage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bij</a:t>
            </a:r>
            <a:endParaRPr sz="1050">
              <a:latin typeface="Arial"/>
              <a:cs typeface="Arial"/>
            </a:endParaRPr>
          </a:p>
          <a:p>
            <a:pPr marL="275590">
              <a:lnSpc>
                <a:spcPct val="100000"/>
              </a:lnSpc>
              <a:spcBef>
                <a:spcPts val="40"/>
              </a:spcBef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cijferlijst.</a:t>
            </a:r>
            <a:endParaRPr sz="1050">
              <a:latin typeface="Arial"/>
              <a:cs typeface="Arial"/>
            </a:endParaRPr>
          </a:p>
          <a:p>
            <a:pPr marL="271145" marR="72390" indent="-220345">
              <a:lnSpc>
                <a:spcPct val="100099"/>
              </a:lnSpc>
              <a:spcBef>
                <a:spcPts val="35"/>
              </a:spcBef>
              <a:buAutoNum type="arabicPeriod" startAt="5"/>
              <a:tabLst>
                <a:tab pos="27368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Kandidaten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wiskunde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als extra vak, die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wiskunde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hebben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afgelegd,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hoeven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alsnog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rekenen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af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leggen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zij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extra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wiskunde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laten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vallen.</a:t>
            </a:r>
            <a:endParaRPr sz="1050">
              <a:latin typeface="Arial"/>
              <a:cs typeface="Arial"/>
            </a:endParaRPr>
          </a:p>
          <a:p>
            <a:pPr algn="just" marL="267970" marR="111125" indent="-222250">
              <a:lnSpc>
                <a:spcPct val="101099"/>
              </a:lnSpc>
              <a:spcBef>
                <a:spcPts val="45"/>
              </a:spcBef>
              <a:buAutoNum type="arabicPeriod" startAt="5"/>
              <a:tabLst>
                <a:tab pos="270510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wiskunde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extra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vak volgen en besluiten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om voorafgaand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vak te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laten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vallen,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moeten wel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schoolexamen rekenen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afleggen  </a:t>
            </a:r>
            <a:r>
              <a:rPr dirty="0" sz="1050" spc="60">
                <a:solidFill>
                  <a:srgbClr val="111111"/>
                </a:solidFill>
                <a:latin typeface="Arial"/>
                <a:cs typeface="Arial"/>
              </a:rPr>
              <a:t>om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diploma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kunnen</a:t>
            </a:r>
            <a:r>
              <a:rPr dirty="0" sz="1050" spc="-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behalen.</a:t>
            </a:r>
            <a:endParaRPr sz="1050">
              <a:latin typeface="Arial"/>
              <a:cs typeface="Arial"/>
            </a:endParaRPr>
          </a:p>
          <a:p>
            <a:pPr algn="just" marL="267970" marR="90805" indent="-223520">
              <a:lnSpc>
                <a:spcPct val="101099"/>
              </a:lnSpc>
              <a:buAutoNum type="arabicPeriod" startAt="5"/>
              <a:tabLst>
                <a:tab pos="269875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 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wiskunde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vermeld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cijferlijst,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tenzij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wiskunde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betrokken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uitslagbepaling, 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bedenkingen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geuit</a:t>
            </a:r>
            <a:r>
              <a:rPr dirty="0" sz="1050" spc="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tegen</a:t>
            </a:r>
            <a:endParaRPr sz="1050">
              <a:latin typeface="Arial"/>
              <a:cs typeface="Arial"/>
            </a:endParaRPr>
          </a:p>
          <a:p>
            <a:pPr algn="just" marL="264795" marR="184785">
              <a:lnSpc>
                <a:spcPct val="101099"/>
              </a:lnSpc>
              <a:spcBef>
                <a:spcPts val="25"/>
              </a:spcBef>
            </a:pP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opnemen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eindcijfer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wiskunde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cijferlijst.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geval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wordt 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vermeld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bijlage bij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cijferlijst.</a:t>
            </a:r>
            <a:endParaRPr sz="1050">
              <a:latin typeface="Arial"/>
              <a:cs typeface="Arial"/>
            </a:endParaRPr>
          </a:p>
          <a:p>
            <a:pPr algn="just" marL="262255" marR="587375" indent="-219710">
              <a:lnSpc>
                <a:spcPct val="101099"/>
              </a:lnSpc>
              <a:buAutoNum type="arabicPeriod" startAt="8"/>
              <a:tabLst>
                <a:tab pos="264160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ook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toepassing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basisberoepsgerichte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leerweg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aflegt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ter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afsluiting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een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leerwerktraject</a:t>
            </a:r>
            <a:endParaRPr sz="1050">
              <a:latin typeface="Arial"/>
              <a:cs typeface="Arial"/>
            </a:endParaRPr>
          </a:p>
          <a:p>
            <a:pPr algn="just" marL="260350" indent="-221615">
              <a:lnSpc>
                <a:spcPct val="100000"/>
              </a:lnSpc>
              <a:spcBef>
                <a:spcPts val="35"/>
              </a:spcBef>
              <a:buAutoNum type="arabicPeriod" startAt="8"/>
              <a:tabLst>
                <a:tab pos="26098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artikel vervalt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bij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koninklijk besluit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bepalen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tijdstip.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3633" y="9115793"/>
            <a:ext cx="5573395" cy="6451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10160">
              <a:lnSpc>
                <a:spcPct val="112700"/>
              </a:lnSpc>
              <a:spcBef>
                <a:spcPts val="105"/>
              </a:spcBef>
            </a:pP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1 </a:t>
            </a:r>
            <a:r>
              <a:rPr dirty="0" sz="900" spc="-1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22-04-2020 </a:t>
            </a:r>
            <a:r>
              <a:rPr dirty="0" sz="900" spc="-15">
                <a:solidFill>
                  <a:srgbClr val="242424"/>
                </a:solidFill>
                <a:latin typeface="Arial"/>
                <a:cs typeface="Arial"/>
              </a:rPr>
              <a:t>is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er </a:t>
            </a:r>
            <a:r>
              <a:rPr dirty="0" sz="900" spc="-1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wetsvoorstel </a:t>
            </a:r>
            <a:r>
              <a:rPr dirty="0" sz="900" spc="-10">
                <a:solidFill>
                  <a:srgbClr val="111111"/>
                </a:solidFill>
                <a:latin typeface="Arial"/>
                <a:cs typeface="Arial"/>
              </a:rPr>
              <a:t>aangenomen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tweede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kamer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waarin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de afschaffing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900" spc="10">
                <a:solidFill>
                  <a:srgbClr val="111111"/>
                </a:solidFill>
                <a:latin typeface="Arial"/>
                <a:cs typeface="Arial"/>
              </a:rPr>
              <a:t>rekentoets </a:t>
            </a:r>
            <a:r>
              <a:rPr dirty="0" sz="90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voorgezet </a:t>
            </a:r>
            <a:r>
              <a:rPr dirty="0" sz="900" spc="10">
                <a:solidFill>
                  <a:srgbClr val="111111"/>
                </a:solidFill>
                <a:latin typeface="Arial"/>
                <a:cs typeface="Arial"/>
              </a:rPr>
              <a:t>onderwijs </a:t>
            </a:r>
            <a:r>
              <a:rPr dirty="0" sz="900" spc="-2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900" spc="-10">
                <a:solidFill>
                  <a:srgbClr val="111111"/>
                </a:solidFill>
                <a:latin typeface="Arial"/>
                <a:cs typeface="Arial"/>
              </a:rPr>
              <a:t>geregeld. De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rekentoets </a:t>
            </a:r>
            <a:r>
              <a:rPr dirty="0" sz="900" spc="30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daarmee </a:t>
            </a:r>
            <a:r>
              <a:rPr dirty="0" sz="900" spc="-15">
                <a:solidFill>
                  <a:srgbClr val="111111"/>
                </a:solidFill>
                <a:latin typeface="Arial"/>
                <a:cs typeface="Arial"/>
              </a:rPr>
              <a:t>afgeschaft </a:t>
            </a:r>
            <a:r>
              <a:rPr dirty="0" sz="90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leerlingen  </a:t>
            </a:r>
            <a:r>
              <a:rPr dirty="0" sz="900" spc="3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wiskunde </a:t>
            </a:r>
            <a:r>
              <a:rPr dirty="0" sz="90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pakket.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Leerlingen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geen wiskunde in </a:t>
            </a:r>
            <a:r>
              <a:rPr dirty="0" sz="900" spc="35">
                <a:solidFill>
                  <a:srgbClr val="111111"/>
                </a:solidFill>
                <a:latin typeface="Arial"/>
                <a:cs typeface="Arial"/>
              </a:rPr>
              <a:t>hun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pakket </a:t>
            </a:r>
            <a:r>
              <a:rPr dirty="0" sz="900" spc="10">
                <a:solidFill>
                  <a:srgbClr val="111111"/>
                </a:solidFill>
                <a:latin typeface="Arial"/>
                <a:cs typeface="Arial"/>
              </a:rPr>
              <a:t>hebben moeten wel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een  </a:t>
            </a:r>
            <a:r>
              <a:rPr dirty="0" sz="900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rekenen </a:t>
            </a:r>
            <a:r>
              <a:rPr dirty="0" sz="900" spc="-55">
                <a:solidFill>
                  <a:srgbClr val="111111"/>
                </a:solidFill>
                <a:latin typeface="Arial"/>
                <a:cs typeface="Arial"/>
              </a:rPr>
              <a:t>afle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ggen</a:t>
            </a:r>
            <a:r>
              <a:rPr dirty="0" sz="900" spc="-5">
                <a:solidFill>
                  <a:srgbClr val="3A3A3A"/>
                </a:solidFill>
                <a:latin typeface="Arial"/>
                <a:cs typeface="Arial"/>
              </a:rPr>
              <a:t>.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900" spc="5">
                <a:solidFill>
                  <a:srgbClr val="111111"/>
                </a:solidFill>
                <a:latin typeface="Arial"/>
                <a:cs typeface="Arial"/>
              </a:rPr>
              <a:t>rekenen </a:t>
            </a:r>
            <a:r>
              <a:rPr dirty="0" sz="900" spc="-1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900" spc="-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900" spc="15">
                <a:solidFill>
                  <a:srgbClr val="111111"/>
                </a:solidFill>
                <a:latin typeface="Arial"/>
                <a:cs typeface="Arial"/>
              </a:rPr>
              <a:t>tijdelijke</a:t>
            </a:r>
            <a:r>
              <a:rPr dirty="0" sz="900" spc="1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111111"/>
                </a:solidFill>
                <a:latin typeface="Arial"/>
                <a:cs typeface="Arial"/>
              </a:rPr>
              <a:t>maatregel.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36617"/>
            <a:ext cx="0" cy="4711700"/>
          </a:xfrm>
          <a:custGeom>
            <a:avLst/>
            <a:gdLst/>
            <a:ahLst/>
            <a:cxnLst/>
            <a:rect l="l" t="t" r="r" b="b"/>
            <a:pathLst>
              <a:path w="0" h="4711700">
                <a:moveTo>
                  <a:pt x="0" y="4711481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89144" y="747612"/>
            <a:ext cx="5874385" cy="0"/>
          </a:xfrm>
          <a:custGeom>
            <a:avLst/>
            <a:gdLst/>
            <a:ahLst/>
            <a:cxnLst/>
            <a:rect l="l" t="t" r="r" b="b"/>
            <a:pathLst>
              <a:path w="5874384" h="0">
                <a:moveTo>
                  <a:pt x="0" y="0"/>
                </a:moveTo>
                <a:lnTo>
                  <a:pt x="587381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946938" y="893828"/>
            <a:ext cx="5916295" cy="60325"/>
            <a:chOff x="946938" y="893828"/>
            <a:chExt cx="5916295" cy="60325"/>
          </a:xfrm>
        </p:grpSpPr>
        <p:sp>
          <p:nvSpPr>
            <p:cNvPr id="5" name="object 5"/>
            <p:cNvSpPr/>
            <p:nvPr/>
          </p:nvSpPr>
          <p:spPr>
            <a:xfrm>
              <a:off x="964721" y="949009"/>
              <a:ext cx="5898515" cy="0"/>
            </a:xfrm>
            <a:custGeom>
              <a:avLst/>
              <a:gdLst/>
              <a:ahLst/>
              <a:cxnLst/>
              <a:rect l="l" t="t" r="r" b="b"/>
              <a:pathLst>
                <a:path w="5898515" h="0">
                  <a:moveTo>
                    <a:pt x="0" y="0"/>
                  </a:moveTo>
                  <a:lnTo>
                    <a:pt x="5898234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46938" y="900185"/>
              <a:ext cx="15875" cy="0"/>
            </a:xfrm>
            <a:custGeom>
              <a:avLst/>
              <a:gdLst/>
              <a:ahLst/>
              <a:cxnLst/>
              <a:rect l="l" t="t" r="r" b="b"/>
              <a:pathLst>
                <a:path w="15875" h="0">
                  <a:moveTo>
                    <a:pt x="0" y="0"/>
                  </a:moveTo>
                  <a:lnTo>
                    <a:pt x="15264" y="0"/>
                  </a:lnTo>
                </a:path>
              </a:pathLst>
            </a:custGeom>
            <a:ln w="12714">
              <a:solidFill>
                <a:srgbClr val="5B5B5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707799" y="293718"/>
            <a:ext cx="889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35">
                <a:solidFill>
                  <a:srgbClr val="0F0F0F"/>
                </a:solidFill>
                <a:latin typeface="Arial"/>
                <a:cs typeface="Arial"/>
              </a:rPr>
              <a:t>5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4238" y="760341"/>
            <a:ext cx="5860415" cy="8897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dirty="0" sz="850" spc="-180">
                <a:solidFill>
                  <a:srgbClr val="5B5B5B"/>
                </a:solidFill>
                <a:latin typeface="Arial"/>
                <a:cs typeface="Arial"/>
              </a:rPr>
              <a:t>1       </a:t>
            </a:r>
            <a:r>
              <a:rPr dirty="0" sz="1000" spc="45" b="1">
                <a:solidFill>
                  <a:srgbClr val="0F0F0F"/>
                </a:solidFill>
                <a:latin typeface="Arial"/>
                <a:cs typeface="Arial"/>
              </a:rPr>
              <a:t>Hoofdstuk</a:t>
            </a:r>
            <a:r>
              <a:rPr dirty="0" sz="1000" spc="7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-254" b="1">
                <a:solidFill>
                  <a:srgbClr val="0F0F0F"/>
                </a:solidFill>
                <a:latin typeface="Arial"/>
                <a:cs typeface="Arial"/>
              </a:rPr>
              <a:t>111            </a:t>
            </a:r>
            <a:r>
              <a:rPr dirty="0" sz="1000" spc="-150" b="1">
                <a:solidFill>
                  <a:srgbClr val="0F0F0F"/>
                </a:solidFill>
                <a:latin typeface="Arial"/>
                <a:cs typeface="Arial"/>
              </a:rPr>
              <a:t>-     </a:t>
            </a:r>
            <a:r>
              <a:rPr dirty="0" sz="1000" spc="-10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-290" b="1">
                <a:solidFill>
                  <a:srgbClr val="0F0F0F"/>
                </a:solidFill>
                <a:latin typeface="Arial"/>
                <a:cs typeface="Arial"/>
              </a:rPr>
              <a:t>De	</a:t>
            </a:r>
            <a:r>
              <a:rPr dirty="0" sz="1000" spc="35" b="1">
                <a:solidFill>
                  <a:srgbClr val="0F0F0F"/>
                </a:solidFill>
                <a:latin typeface="Arial"/>
                <a:cs typeface="Arial"/>
              </a:rPr>
              <a:t>gang </a:t>
            </a:r>
            <a:r>
              <a:rPr dirty="0" sz="1000" spc="55" b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45" b="1">
                <a:solidFill>
                  <a:srgbClr val="0F0F0F"/>
                </a:solidFill>
                <a:latin typeface="Arial"/>
                <a:cs typeface="Arial"/>
              </a:rPr>
              <a:t>zaken </a:t>
            </a:r>
            <a:r>
              <a:rPr dirty="0" sz="1000" spc="25" b="1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00" spc="35" b="1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00" spc="10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55" b="1">
                <a:solidFill>
                  <a:srgbClr val="0F0F0F"/>
                </a:solidFill>
                <a:latin typeface="Arial"/>
                <a:cs typeface="Arial"/>
              </a:rPr>
              <a:t>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100330">
              <a:lnSpc>
                <a:spcPct val="100000"/>
              </a:lnSpc>
            </a:pPr>
            <a:r>
              <a:rPr dirty="0" sz="1000" spc="3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00" spc="50" b="1">
                <a:solidFill>
                  <a:srgbClr val="0F0F0F"/>
                </a:solidFill>
                <a:latin typeface="Arial"/>
                <a:cs typeface="Arial"/>
              </a:rPr>
              <a:t>5 </a:t>
            </a:r>
            <a:r>
              <a:rPr dirty="0" sz="1000" spc="60" b="1">
                <a:solidFill>
                  <a:srgbClr val="0F0F0F"/>
                </a:solidFill>
                <a:latin typeface="Arial"/>
                <a:cs typeface="Arial"/>
              </a:rPr>
              <a:t>Gang </a:t>
            </a:r>
            <a:r>
              <a:rPr dirty="0" sz="1000" spc="55" b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35" b="1">
                <a:solidFill>
                  <a:srgbClr val="0F0F0F"/>
                </a:solidFill>
                <a:latin typeface="Arial"/>
                <a:cs typeface="Arial"/>
              </a:rPr>
              <a:t>zaken </a:t>
            </a:r>
            <a:r>
              <a:rPr dirty="0" sz="1000" spc="20" b="1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00" spc="45" b="1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00" spc="6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50" b="1">
                <a:solidFill>
                  <a:srgbClr val="0F0F0F"/>
                </a:solidFill>
                <a:latin typeface="Arial"/>
                <a:cs typeface="Arial"/>
              </a:rPr>
              <a:t>CE</a:t>
            </a:r>
            <a:endParaRPr sz="1000">
              <a:latin typeface="Arial"/>
              <a:cs typeface="Arial"/>
            </a:endParaRPr>
          </a:p>
          <a:p>
            <a:pPr marL="328295" marR="5080" indent="-230504">
              <a:lnSpc>
                <a:spcPct val="103000"/>
              </a:lnSpc>
              <a:spcBef>
                <a:spcPts val="875"/>
              </a:spcBef>
              <a:buAutoNum type="arabicPeriod"/>
              <a:tabLst>
                <a:tab pos="335280" algn="l"/>
              </a:tabLst>
            </a:pP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Vóór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hoogte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gesteld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regels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tijdens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  gelden.</a:t>
            </a:r>
            <a:endParaRPr sz="1050">
              <a:latin typeface="Arial"/>
              <a:cs typeface="Arial"/>
            </a:endParaRPr>
          </a:p>
          <a:p>
            <a:pPr marL="328295" indent="-23558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328930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Deelname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geplande examens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z="1050" spc="1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verplicht.</a:t>
            </a:r>
            <a:endParaRPr sz="1050">
              <a:latin typeface="Arial"/>
              <a:cs typeface="Arial"/>
            </a:endParaRPr>
          </a:p>
          <a:p>
            <a:pPr marL="324485" indent="-230504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32512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vindt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plaats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daartoe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aangewezen</a:t>
            </a:r>
            <a:r>
              <a:rPr dirty="0" sz="1050" spc="2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ruimten.</a:t>
            </a:r>
            <a:endParaRPr sz="1050">
              <a:latin typeface="Arial"/>
              <a:cs typeface="Arial"/>
            </a:endParaRPr>
          </a:p>
          <a:p>
            <a:pPr marL="325120" indent="-23304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25755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zorgt ervoor,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opgaven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geheim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blijven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tot</a:t>
            </a:r>
            <a:r>
              <a:rPr dirty="0" sz="1050" spc="2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320675" marR="93980" indent="3810">
              <a:lnSpc>
                <a:spcPct val="101099"/>
              </a:lnSpc>
              <a:spcBef>
                <a:spcPts val="25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waarbij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opgaven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voorgelegd.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 voorlezen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datum,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beschikbare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tijdsduur bij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zitting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maakt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hier onderdeel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uit.</a:t>
            </a:r>
            <a:endParaRPr sz="1050">
              <a:latin typeface="Arial"/>
              <a:cs typeface="Arial"/>
            </a:endParaRPr>
          </a:p>
          <a:p>
            <a:pPr marL="318135" marR="395605" indent="-229870">
              <a:lnSpc>
                <a:spcPct val="101099"/>
              </a:lnSpc>
              <a:spcBef>
                <a:spcPts val="25"/>
              </a:spcBef>
              <a:buAutoNum type="arabicPeriod" startAt="5"/>
              <a:tabLst>
                <a:tab pos="320675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Inzake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ontvangst, geheimhouding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opslag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opgaven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centrale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gehandeld 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overeenstemming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voorschriften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protocollen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Centrale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Voortgezet Onderwijs</a:t>
            </a:r>
            <a:r>
              <a:rPr dirty="0" sz="1050" spc="20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(AOCNO-raad).</a:t>
            </a:r>
            <a:endParaRPr sz="1050">
              <a:latin typeface="Arial"/>
              <a:cs typeface="Arial"/>
            </a:endParaRPr>
          </a:p>
          <a:p>
            <a:pPr marL="315595" marR="29845" indent="-229870">
              <a:lnSpc>
                <a:spcPct val="101699"/>
              </a:lnSpc>
              <a:spcBef>
                <a:spcPts val="15"/>
              </a:spcBef>
              <a:buAutoNum type="arabicPeriod" startAt="5"/>
              <a:tabLst>
                <a:tab pos="316230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toezicht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verricht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surveillanten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aangewezen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directeur</a:t>
            </a:r>
            <a:r>
              <a:rPr dirty="0" sz="1050" spc="15">
                <a:solidFill>
                  <a:srgbClr val="3D3D3D"/>
                </a:solidFill>
                <a:latin typeface="Arial"/>
                <a:cs typeface="Arial"/>
              </a:rPr>
              <a:t>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elke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ruimte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houden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minste twee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surveillanten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toezicht.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zorgt  ervoor dat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voldoende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surveillanten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aanwezig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zijn.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surveillanten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proces­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verbaal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op.</a:t>
            </a:r>
            <a:endParaRPr sz="1050">
              <a:latin typeface="Arial"/>
              <a:cs typeface="Arial"/>
            </a:endParaRPr>
          </a:p>
          <a:p>
            <a:pPr marL="78740">
              <a:lnSpc>
                <a:spcPct val="100000"/>
              </a:lnSpc>
              <a:spcBef>
                <a:spcPts val="15"/>
              </a:spcBef>
            </a:pPr>
            <a:r>
              <a:rPr dirty="0" sz="1050" spc="-85">
                <a:solidFill>
                  <a:srgbClr val="0F0F0F"/>
                </a:solidFill>
                <a:latin typeface="Arial"/>
                <a:cs typeface="Arial"/>
              </a:rPr>
              <a:t>7.</a:t>
            </a:r>
            <a:r>
              <a:rPr dirty="0" sz="1050" spc="-85">
                <a:solidFill>
                  <a:srgbClr val="959595"/>
                </a:solidFill>
                <a:latin typeface="Arial"/>
                <a:cs typeface="Arial"/>
              </a:rPr>
              <a:t>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Gedurende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gehele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zitting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opgaven niet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buiten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examenlokaal</a:t>
            </a:r>
            <a:r>
              <a:rPr dirty="0" sz="1050" spc="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gebracht.</a:t>
            </a:r>
            <a:endParaRPr sz="1050">
              <a:latin typeface="Arial"/>
              <a:cs typeface="Arial"/>
            </a:endParaRPr>
          </a:p>
          <a:p>
            <a:pPr marL="313055">
              <a:lnSpc>
                <a:spcPct val="100000"/>
              </a:lnSpc>
              <a:spcBef>
                <a:spcPts val="35"/>
              </a:spcBef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kladpapier.</a:t>
            </a:r>
            <a:endParaRPr sz="1050">
              <a:latin typeface="Arial"/>
              <a:cs typeface="Arial"/>
            </a:endParaRPr>
          </a:p>
          <a:p>
            <a:pPr marL="313055" marR="179705" indent="-230504">
              <a:lnSpc>
                <a:spcPct val="101099"/>
              </a:lnSpc>
              <a:buAutoNum type="arabicPeriod" startAt="8"/>
              <a:tabLst>
                <a:tab pos="313055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gemaakt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gewaarmerkt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papier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door 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school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verstrekt.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</a:t>
            </a:r>
            <a:r>
              <a:rPr dirty="0" sz="1050" spc="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kladpapier.</a:t>
            </a:r>
            <a:endParaRPr sz="1050">
              <a:latin typeface="Arial"/>
              <a:cs typeface="Arial"/>
            </a:endParaRPr>
          </a:p>
          <a:p>
            <a:pPr marL="313055" indent="-234315">
              <a:lnSpc>
                <a:spcPct val="100000"/>
              </a:lnSpc>
              <a:spcBef>
                <a:spcPts val="15"/>
              </a:spcBef>
              <a:buAutoNum type="arabicPeriod" startAt="8"/>
              <a:tabLst>
                <a:tab pos="313690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plaatst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papier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eindexamennummer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-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naam.</a:t>
            </a:r>
            <a:endParaRPr sz="1050">
              <a:latin typeface="Arial"/>
              <a:cs typeface="Arial"/>
            </a:endParaRPr>
          </a:p>
          <a:p>
            <a:pPr marL="309880" marR="92075" indent="-233045">
              <a:lnSpc>
                <a:spcPts val="1300"/>
              </a:lnSpc>
              <a:spcBef>
                <a:spcPts val="25"/>
              </a:spcBef>
              <a:buAutoNum type="arabicPeriod" startAt="8"/>
              <a:tabLst>
                <a:tab pos="31115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Omtrent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opgaven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mededelingen 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inlichtingen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welke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aard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aan 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verstrekt,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uitgezonderd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mededelingen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College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Toetsen</a:t>
            </a:r>
            <a:r>
              <a:rPr dirty="0" sz="1050" spc="1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marL="307975">
              <a:lnSpc>
                <a:spcPct val="100000"/>
              </a:lnSpc>
              <a:spcBef>
                <a:spcPts val="10"/>
              </a:spcBef>
            </a:pPr>
            <a:r>
              <a:rPr dirty="0" sz="1000" spc="15" b="1">
                <a:solidFill>
                  <a:srgbClr val="0F0F0F"/>
                </a:solidFill>
                <a:latin typeface="Arial"/>
                <a:cs typeface="Arial"/>
              </a:rPr>
              <a:t>Examens.</a:t>
            </a:r>
            <a:endParaRPr sz="1000">
              <a:latin typeface="Arial"/>
              <a:cs typeface="Arial"/>
            </a:endParaRPr>
          </a:p>
          <a:p>
            <a:pPr marL="306705" marR="564515" indent="-230504">
              <a:lnSpc>
                <a:spcPct val="101099"/>
              </a:lnSpc>
              <a:spcBef>
                <a:spcPts val="35"/>
              </a:spcBef>
              <a:buAutoNum type="arabicPeriod" startAt="11"/>
              <a:tabLst>
                <a:tab pos="310515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eendelig verklarend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woordenboek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toegestaan bij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schriftelijke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examens,</a:t>
            </a:r>
            <a:r>
              <a:rPr dirty="0" sz="1050" spc="1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dus:</a:t>
            </a:r>
            <a:endParaRPr sz="1050">
              <a:latin typeface="Arial"/>
              <a:cs typeface="Arial"/>
            </a:endParaRPr>
          </a:p>
          <a:p>
            <a:pPr lvl="1" marL="535940" indent="-232410">
              <a:lnSpc>
                <a:spcPct val="100000"/>
              </a:lnSpc>
              <a:spcBef>
                <a:spcPts val="105"/>
              </a:spcBef>
              <a:buChar char="•"/>
              <a:tabLst>
                <a:tab pos="535940" algn="l"/>
                <a:tab pos="53657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NIET</a:t>
            </a:r>
            <a:r>
              <a:rPr dirty="0" sz="1050" spc="-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</a:t>
            </a:r>
            <a:r>
              <a:rPr dirty="0" sz="1050" spc="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cspe's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(ook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</a:t>
            </a:r>
            <a:r>
              <a:rPr dirty="0" sz="1050" spc="-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</a:t>
            </a:r>
            <a:r>
              <a:rPr dirty="0" sz="1050" spc="-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minitoetsen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-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cpe</a:t>
            </a:r>
            <a:r>
              <a:rPr dirty="0" sz="1050" spc="-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beeldend</a:t>
            </a:r>
            <a:r>
              <a:rPr dirty="0" sz="1050" spc="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TL);</a:t>
            </a:r>
            <a:endParaRPr sz="1050">
              <a:latin typeface="Arial"/>
              <a:cs typeface="Arial"/>
            </a:endParaRPr>
          </a:p>
          <a:p>
            <a:pPr lvl="1" marL="541655" indent="-235585">
              <a:lnSpc>
                <a:spcPts val="1255"/>
              </a:lnSpc>
              <a:spcBef>
                <a:spcPts val="110"/>
              </a:spcBef>
              <a:buChar char="•"/>
              <a:tabLst>
                <a:tab pos="541655" algn="l"/>
                <a:tab pos="54229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cse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beeldend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TL.</a:t>
            </a:r>
            <a:endParaRPr sz="1050">
              <a:latin typeface="Arial"/>
              <a:cs typeface="Arial"/>
            </a:endParaRPr>
          </a:p>
          <a:p>
            <a:pPr marL="302895" marR="95885" indent="1905">
              <a:lnSpc>
                <a:spcPts val="1270"/>
              </a:lnSpc>
              <a:spcBef>
                <a:spcPts val="30"/>
              </a:spcBef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plaats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eendelige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woordenboek Nederlands </a:t>
            </a:r>
            <a:r>
              <a:rPr dirty="0" sz="1050" spc="60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gebruik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gemaakt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worden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woordenboek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naar een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vreemde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taal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(bijvoorbeeld naar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thuistaal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kandidaat)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leerlingen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die,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met inbegrip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schooljaar</a:t>
            </a:r>
            <a:r>
              <a:rPr dirty="0" sz="1050" spc="2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waarin</a:t>
            </a:r>
            <a:endParaRPr sz="1050">
              <a:latin typeface="Arial"/>
              <a:cs typeface="Arial"/>
            </a:endParaRPr>
          </a:p>
          <a:p>
            <a:pPr marL="297815" marR="454659" indent="1905">
              <a:lnSpc>
                <a:spcPts val="1270"/>
              </a:lnSpc>
              <a:spcBef>
                <a:spcPts val="3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afgelegd, 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hoogste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zes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jaren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onderwijs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Nederland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hebben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gevolgd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wie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Nederlands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moedertaal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is. 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mogen geen</a:t>
            </a:r>
            <a:r>
              <a:rPr dirty="0" sz="1050" spc="-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andere</a:t>
            </a:r>
            <a:endParaRPr sz="1050">
              <a:latin typeface="Arial"/>
              <a:cs typeface="Arial"/>
            </a:endParaRPr>
          </a:p>
          <a:p>
            <a:pPr marL="295910" marR="521334">
              <a:lnSpc>
                <a:spcPts val="1270"/>
              </a:lnSpc>
              <a:spcBef>
                <a:spcPts val="30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boeken,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tabellen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hulpmiddelen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gebruikt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overzicht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hulpmiddelen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verschillende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vermeld</a:t>
            </a:r>
            <a:r>
              <a:rPr dirty="0" sz="1050" spc="-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staan.</a:t>
            </a:r>
            <a:endParaRPr sz="1050">
              <a:latin typeface="Arial"/>
              <a:cs typeface="Arial"/>
            </a:endParaRPr>
          </a:p>
          <a:p>
            <a:pPr marL="294005" indent="-229870">
              <a:lnSpc>
                <a:spcPts val="1235"/>
              </a:lnSpc>
              <a:buAutoNum type="arabicPeriod" startAt="12"/>
              <a:tabLst>
                <a:tab pos="294640" algn="l"/>
              </a:tabLst>
            </a:pP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niet toegestaan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antwoorden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open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vragen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uitwerkingen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1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opdrachten</a:t>
            </a:r>
            <a:endParaRPr sz="1050">
              <a:latin typeface="Arial"/>
              <a:cs typeface="Arial"/>
            </a:endParaRPr>
          </a:p>
          <a:p>
            <a:pPr marL="294005" marR="52069" indent="-4445">
              <a:lnSpc>
                <a:spcPct val="103000"/>
              </a:lnSpc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potlood 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schrijven.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toegestaan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middelen als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tipp-ex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gebruiken;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eventuele vergissingen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dient 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gemaakte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fout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</a:t>
            </a:r>
            <a:r>
              <a:rPr dirty="0" sz="1050" spc="1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strepen.</a:t>
            </a:r>
            <a:endParaRPr sz="1050">
              <a:latin typeface="Arial"/>
              <a:cs typeface="Arial"/>
            </a:endParaRPr>
          </a:p>
          <a:p>
            <a:pPr marL="290830" indent="-229235">
              <a:lnSpc>
                <a:spcPct val="100000"/>
              </a:lnSpc>
              <a:spcBef>
                <a:spcPts val="15"/>
              </a:spcBef>
              <a:buAutoNum type="arabicPeriod" startAt="13"/>
              <a:tabLst>
                <a:tab pos="29527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Gedurende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examenzittingen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toegestaan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mobiele</a:t>
            </a:r>
            <a:r>
              <a:rPr dirty="0" sz="1050" spc="-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telefoon,</a:t>
            </a:r>
            <a:endParaRPr sz="1050">
              <a:latin typeface="Arial"/>
              <a:cs typeface="Arial"/>
            </a:endParaRPr>
          </a:p>
          <a:p>
            <a:pPr marL="287020" marR="89535" indent="3175">
              <a:lnSpc>
                <a:spcPct val="102000"/>
              </a:lnSpc>
              <a:spcBef>
                <a:spcPts val="10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(hybride}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smartwatch of andere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elektronische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hulpmiddelen/apparaten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niet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behoren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tot bij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examen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toegestane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hulpmiddelen,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zich 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hebben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examenlokaal;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ook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-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uitgeschakeld.</a:t>
            </a:r>
            <a:endParaRPr sz="1050">
              <a:latin typeface="Arial"/>
              <a:cs typeface="Arial"/>
            </a:endParaRPr>
          </a:p>
          <a:p>
            <a:pPr marL="289560" indent="-234950">
              <a:lnSpc>
                <a:spcPct val="100000"/>
              </a:lnSpc>
              <a:spcBef>
                <a:spcPts val="15"/>
              </a:spcBef>
              <a:buAutoNum type="arabicPeriod" startAt="14"/>
              <a:tabLst>
                <a:tab pos="29019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Omdat 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onderscheid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tussen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traditionele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hybride/hi-tech horloges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lastig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is, kan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283845" marR="92075" indent="4445">
              <a:lnSpc>
                <a:spcPct val="101099"/>
              </a:lnSpc>
              <a:spcBef>
                <a:spcPts val="25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horloges verbieden.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geval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moet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 zichtbare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klok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aanwezig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examenlokaal.</a:t>
            </a:r>
            <a:endParaRPr sz="1050">
              <a:latin typeface="Arial"/>
              <a:cs typeface="Arial"/>
            </a:endParaRPr>
          </a:p>
          <a:p>
            <a:pPr algn="just" marL="285115" marR="586105" indent="-233045">
              <a:lnSpc>
                <a:spcPct val="101099"/>
              </a:lnSpc>
              <a:spcBef>
                <a:spcPts val="20"/>
              </a:spcBef>
              <a:buAutoNum type="arabicPeriod" startAt="15"/>
              <a:tabLst>
                <a:tab pos="28638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Gedurende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60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kandidaat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zich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alleen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toestemming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surveillant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onder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begeleiding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surveillant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tijdelijk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examenruimte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verwijderen.</a:t>
            </a:r>
            <a:endParaRPr sz="1050">
              <a:latin typeface="Arial"/>
              <a:cs typeface="Arial"/>
            </a:endParaRPr>
          </a:p>
          <a:p>
            <a:pPr algn="just" marL="282575" marR="90805" indent="-236220">
              <a:lnSpc>
                <a:spcPct val="101099"/>
              </a:lnSpc>
              <a:buAutoNum type="arabicPeriod" startAt="15"/>
              <a:tabLst>
                <a:tab pos="280035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pas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half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uur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surveillanten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inleveren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examenruimte</a:t>
            </a:r>
            <a:r>
              <a:rPr dirty="0" sz="1050" spc="2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verlaten.</a:t>
            </a:r>
            <a:endParaRPr sz="1050">
              <a:latin typeface="Arial"/>
              <a:cs typeface="Arial"/>
            </a:endParaRPr>
          </a:p>
          <a:p>
            <a:pPr algn="just" marL="281940" marR="54610" indent="-236220">
              <a:lnSpc>
                <a:spcPts val="1250"/>
              </a:lnSpc>
              <a:spcBef>
                <a:spcPts val="65"/>
              </a:spcBef>
              <a:buAutoNum type="arabicPeriod" startAt="15"/>
              <a:tabLst>
                <a:tab pos="277495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mogen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examenzaal niet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verlaten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laatste 20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minuten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eindtijd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examenzitting,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ongeacht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deze zitting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hierna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nog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verlengd wordt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</a:t>
            </a:r>
            <a:r>
              <a:rPr dirty="0" sz="1050" spc="1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specifieke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" y="36617"/>
            <a:ext cx="0" cy="5798185"/>
          </a:xfrm>
          <a:custGeom>
            <a:avLst/>
            <a:gdLst/>
            <a:ahLst/>
            <a:cxnLst/>
            <a:rect l="l" t="t" r="r" b="b"/>
            <a:pathLst>
              <a:path w="0" h="5798185">
                <a:moveTo>
                  <a:pt x="0" y="5797807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71178" y="321436"/>
            <a:ext cx="5811520" cy="9397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900" spc="25">
                <a:solidFill>
                  <a:srgbClr val="0F0F0F"/>
                </a:solidFill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274320">
              <a:lnSpc>
                <a:spcPts val="1255"/>
              </a:lnSpc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(conform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7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lid</a:t>
            </a:r>
            <a:r>
              <a:rPr dirty="0" sz="1050" spc="1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1b).</a:t>
            </a:r>
            <a:endParaRPr sz="1050">
              <a:latin typeface="Arial"/>
              <a:cs typeface="Arial"/>
            </a:endParaRPr>
          </a:p>
          <a:p>
            <a:pPr marL="271145" marR="149225" indent="-222885">
              <a:lnSpc>
                <a:spcPts val="1270"/>
              </a:lnSpc>
              <a:spcBef>
                <a:spcPts val="30"/>
              </a:spcBef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18.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controleren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surveillanten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alle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hun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werk 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hebben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ingeleverd,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blijven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zelf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eindverantwoordelijk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volledig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inleveren van hun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examenwerk.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45" b="1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Verhindering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18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laatkomen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269875" marR="328295" indent="-227329">
              <a:lnSpc>
                <a:spcPct val="103000"/>
              </a:lnSpc>
              <a:buAutoNum type="arabicPeriod"/>
              <a:tabLst>
                <a:tab pos="27114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onverwachts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kan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deelnemen,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dient hij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telefonisch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te</a:t>
            </a:r>
            <a:r>
              <a:rPr dirty="0" sz="1050" spc="1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melden.</a:t>
            </a:r>
            <a:endParaRPr sz="1050">
              <a:latin typeface="Arial"/>
              <a:cs typeface="Arial"/>
            </a:endParaRPr>
          </a:p>
          <a:p>
            <a:pPr lvl="1" marL="514984" indent="-258445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514350" algn="l"/>
                <a:tab pos="51562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SE: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zie schooleigen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procedure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het</a:t>
            </a:r>
            <a:r>
              <a:rPr dirty="0" sz="1050" spc="1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schoolexamenreglement.</a:t>
            </a:r>
            <a:endParaRPr sz="1050">
              <a:latin typeface="Arial"/>
              <a:cs typeface="Arial"/>
            </a:endParaRPr>
          </a:p>
          <a:p>
            <a:pPr marL="256540">
              <a:lnSpc>
                <a:spcPct val="100000"/>
              </a:lnSpc>
              <a:spcBef>
                <a:spcPts val="10"/>
              </a:spcBef>
              <a:tabLst>
                <a:tab pos="514350" algn="l"/>
              </a:tabLst>
            </a:pPr>
            <a:r>
              <a:rPr dirty="0" sz="950" spc="-120">
                <a:solidFill>
                  <a:srgbClr val="0F0F0F"/>
                </a:solidFill>
                <a:latin typeface="Arial"/>
                <a:cs typeface="Arial"/>
              </a:rPr>
              <a:t>&amp;.-	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CE: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afmelden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examensecretaris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en/of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afdelingsleider.</a:t>
            </a:r>
            <a:endParaRPr sz="1050">
              <a:latin typeface="Arial"/>
              <a:cs typeface="Arial"/>
            </a:endParaRPr>
          </a:p>
          <a:p>
            <a:pPr marL="266700" marR="102235" indent="-225425">
              <a:lnSpc>
                <a:spcPct val="101099"/>
              </a:lnSpc>
              <a:buAutoNum type="arabicPeriod" startAt="2"/>
              <a:tabLst>
                <a:tab pos="26924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Zodra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kandidaat,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ziekte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anderszins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deel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daarvan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verzuimd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heeft,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weer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komt,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verplicht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verklaring omtrent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2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verzuim</a:t>
            </a:r>
            <a:r>
              <a:rPr dirty="0" sz="1050" spc="10">
                <a:solidFill>
                  <a:srgbClr val="2B2B2B"/>
                </a:solidFill>
                <a:latin typeface="Arial"/>
                <a:cs typeface="Arial"/>
              </a:rPr>
              <a:t>,</a:t>
            </a:r>
            <a:endParaRPr sz="1050">
              <a:latin typeface="Arial"/>
              <a:cs typeface="Arial"/>
            </a:endParaRPr>
          </a:p>
          <a:p>
            <a:pPr marL="269875">
              <a:lnSpc>
                <a:spcPct val="100000"/>
              </a:lnSpc>
              <a:spcBef>
                <a:spcPts val="40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ondertekend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ouders,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leveren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examensecretaris.</a:t>
            </a:r>
            <a:endParaRPr sz="1050">
              <a:latin typeface="Arial"/>
              <a:cs typeface="Arial"/>
            </a:endParaRPr>
          </a:p>
          <a:p>
            <a:pPr marL="262890" marR="52069" indent="-224154">
              <a:lnSpc>
                <a:spcPts val="1300"/>
              </a:lnSpc>
              <a:spcBef>
                <a:spcPts val="25"/>
              </a:spcBef>
              <a:buAutoNum type="arabicPeriod" startAt="3"/>
              <a:tabLst>
                <a:tab pos="264160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omstandigheden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buiten zijn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schuld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deelnemen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examen,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 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verzoek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om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later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tijdvak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af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leggen.</a:t>
            </a:r>
            <a:endParaRPr sz="1050">
              <a:latin typeface="Arial"/>
              <a:cs typeface="Arial"/>
            </a:endParaRPr>
          </a:p>
          <a:p>
            <a:pPr marL="263525" indent="-226695">
              <a:lnSpc>
                <a:spcPts val="1220"/>
              </a:lnSpc>
              <a:buAutoNum type="arabicPeriod" startAt="3"/>
              <a:tabLst>
                <a:tab pos="264160" algn="l"/>
              </a:tabLst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afwezigheid niet schriftelijk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telefonisch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meldt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</a:t>
            </a:r>
            <a:r>
              <a:rPr dirty="0" sz="1050" spc="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geen</a:t>
            </a:r>
            <a:endParaRPr sz="1050">
              <a:latin typeface="Arial"/>
              <a:cs typeface="Arial"/>
            </a:endParaRPr>
          </a:p>
          <a:p>
            <a:pPr marL="266065" marR="447040">
              <a:lnSpc>
                <a:spcPts val="1300"/>
              </a:lnSpc>
              <a:spcBef>
                <a:spcPts val="20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verklaring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omtrent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verzuim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overlegt (conform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2), wordt geacht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niet-reglementair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afwezig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-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geweest.</a:t>
            </a:r>
            <a:endParaRPr sz="1050">
              <a:latin typeface="Arial"/>
              <a:cs typeface="Arial"/>
            </a:endParaRPr>
          </a:p>
          <a:p>
            <a:pPr marL="261620" indent="-226060">
              <a:lnSpc>
                <a:spcPts val="1220"/>
              </a:lnSpc>
              <a:buAutoNum type="arabicPeriod" startAt="5"/>
              <a:tabLst>
                <a:tab pos="26225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grond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niet-reglementaire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afwezigheid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</a:t>
            </a:r>
            <a:r>
              <a:rPr dirty="0" sz="1050" spc="1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deel</a:t>
            </a:r>
            <a:endParaRPr sz="1050">
              <a:latin typeface="Arial"/>
              <a:cs typeface="Arial"/>
            </a:endParaRPr>
          </a:p>
          <a:p>
            <a:pPr marL="259079" marR="121285" indent="635">
              <a:lnSpc>
                <a:spcPct val="101099"/>
              </a:lnSpc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ervan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afgelegd, neemt 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maatregelen overeenkomstig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gestelde  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artikel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13.4</a:t>
            </a:r>
            <a:endParaRPr sz="1050">
              <a:latin typeface="Arial"/>
              <a:cs typeface="Arial"/>
            </a:endParaRPr>
          </a:p>
          <a:p>
            <a:pPr marL="259715" marR="374650" indent="-229235">
              <a:lnSpc>
                <a:spcPct val="101099"/>
              </a:lnSpc>
              <a:buAutoNum type="arabicPeriod" startAt="6"/>
              <a:tabLst>
                <a:tab pos="257810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te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laat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komt,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uiterlijk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half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na aanvang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examenzitting tot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examenlokaal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toegelaten.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levert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</a:t>
            </a:r>
            <a:r>
              <a:rPr dirty="0" sz="1050" spc="-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endParaRPr sz="1050">
              <a:latin typeface="Arial"/>
              <a:cs typeface="Arial"/>
            </a:endParaRPr>
          </a:p>
          <a:p>
            <a:pPr marL="256540">
              <a:lnSpc>
                <a:spcPts val="1255"/>
              </a:lnSpc>
              <a:spcBef>
                <a:spcPts val="60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tijdstip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dat 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andere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</a:t>
            </a:r>
            <a:r>
              <a:rPr dirty="0" sz="1050" spc="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geldt.</a:t>
            </a:r>
            <a:endParaRPr sz="1050">
              <a:latin typeface="Arial"/>
              <a:cs typeface="Arial"/>
            </a:endParaRPr>
          </a:p>
          <a:p>
            <a:pPr marL="260985" marR="516255" indent="-231140">
              <a:lnSpc>
                <a:spcPts val="1270"/>
              </a:lnSpc>
              <a:spcBef>
                <a:spcPts val="30"/>
              </a:spcBef>
              <a:buAutoNum type="arabicPeriod" startAt="7"/>
              <a:tabLst>
                <a:tab pos="257810" algn="l"/>
              </a:tabLst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tijdens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zitting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onwel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wordt,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onder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begeleiding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surveillant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examenruimte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verlaten.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overleg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kandidaat beoordeelt</a:t>
            </a:r>
            <a:r>
              <a:rPr dirty="0" sz="1050" spc="3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260350" marR="69215" indent="-6350">
              <a:lnSpc>
                <a:spcPts val="1300"/>
              </a:lnSpc>
              <a:spcBef>
                <a:spcPts val="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na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enige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tijd 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hervatten.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Voor het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 volgende</a:t>
            </a:r>
            <a:r>
              <a:rPr dirty="0" sz="1050" spc="-1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2B2B2B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  <a:p>
            <a:pPr lvl="1" marL="488315" indent="-231775">
              <a:lnSpc>
                <a:spcPts val="1220"/>
              </a:lnSpc>
              <a:buAutoNum type="alphaLcPeriod"/>
              <a:tabLst>
                <a:tab pos="48895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indien 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na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enige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tijd 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hervat,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gemiste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tijd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1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einde</a:t>
            </a:r>
            <a:endParaRPr sz="1050">
              <a:latin typeface="Arial"/>
              <a:cs typeface="Arial"/>
            </a:endParaRPr>
          </a:p>
          <a:p>
            <a:pPr marL="488950">
              <a:lnSpc>
                <a:spcPct val="100000"/>
              </a:lnSpc>
              <a:spcBef>
                <a:spcPts val="15"/>
              </a:spcBef>
            </a:pP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van 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zitting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worden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ingehaald;</a:t>
            </a:r>
            <a:endParaRPr sz="1050">
              <a:latin typeface="Arial"/>
              <a:cs typeface="Arial"/>
            </a:endParaRPr>
          </a:p>
          <a:p>
            <a:pPr lvl="1" marL="486409" marR="15240" indent="-236854">
              <a:lnSpc>
                <a:spcPct val="101099"/>
              </a:lnSpc>
              <a:buAutoNum type="alphaLcPeriod" startAt="2"/>
              <a:tabLst>
                <a:tab pos="485775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indien 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werk niet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hervatten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(zo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mogelijk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op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grond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medische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verklaring)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inspecteur verzoeken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beslissen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dat</a:t>
            </a:r>
            <a:r>
              <a:rPr dirty="0" sz="1050" spc="25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endParaRPr sz="1050">
              <a:latin typeface="Arial"/>
              <a:cs typeface="Arial"/>
            </a:endParaRPr>
          </a:p>
          <a:p>
            <a:pPr marL="481965" marR="69850" indent="3810">
              <a:lnSpc>
                <a:spcPct val="102000"/>
              </a:lnSpc>
              <a:spcBef>
                <a:spcPts val="15"/>
              </a:spcBef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deel gemaakte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werk ongeldig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is.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mag,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inspecteur  het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ongeldig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verklaart,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eerstvolgende tijdvak opnieuw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betreffende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centrale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deelnemen.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30" b="1">
                <a:solidFill>
                  <a:srgbClr val="0F0F0F"/>
                </a:solidFill>
                <a:latin typeface="Arial"/>
                <a:cs typeface="Arial"/>
              </a:rPr>
              <a:t>7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Afwijkende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wijze </a:t>
            </a:r>
            <a:r>
              <a:rPr dirty="0" sz="1050" spc="5" b="1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-8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examineren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"/>
              <a:cs typeface="Arial"/>
            </a:endParaRPr>
          </a:p>
          <a:p>
            <a:pPr marL="239395" marR="62865" indent="-227329">
              <a:lnSpc>
                <a:spcPct val="102299"/>
              </a:lnSpc>
              <a:buAutoNum type="arabicPeriod"/>
              <a:tabLst>
                <a:tab pos="240029" algn="l"/>
              </a:tabLst>
            </a:pPr>
            <a:r>
              <a:rPr dirty="0" sz="1050" spc="6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treft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nodige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maatregelen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om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gehandicapte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die 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Nederlandse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taal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onvoldoende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beheersen,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mogelijkheid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bieden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 af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leggen.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Daarbij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55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eindexamenbesluit 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toepassing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(zie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onderstaande</a:t>
            </a:r>
            <a:r>
              <a:rPr dirty="0" sz="1050" spc="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informatie)</a:t>
            </a:r>
            <a:r>
              <a:rPr dirty="0" sz="1050" spc="20">
                <a:solidFill>
                  <a:srgbClr val="2B2B2B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238125" marR="250190" indent="2540">
              <a:lnSpc>
                <a:spcPts val="1300"/>
              </a:lnSpc>
              <a:spcBef>
                <a:spcPts val="2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Tenzij sprake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objectief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waarneembare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lichamelijke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handicap,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bedoelde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aangepaste wijze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examineren</a:t>
            </a:r>
            <a:r>
              <a:rPr dirty="0" sz="1050" spc="2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dat:</a:t>
            </a:r>
            <a:endParaRPr sz="1050">
              <a:latin typeface="Arial"/>
              <a:cs typeface="Arial"/>
            </a:endParaRPr>
          </a:p>
          <a:p>
            <a:pPr lvl="1" marL="470534" indent="-232410">
              <a:lnSpc>
                <a:spcPts val="1220"/>
              </a:lnSpc>
              <a:buAutoNum type="alphaLcPeriod"/>
              <a:tabLst>
                <a:tab pos="471170" algn="l"/>
              </a:tabLst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deskundigenverklaring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ter zake kundige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psycholoog,</a:t>
            </a:r>
            <a:endParaRPr sz="1050">
              <a:latin typeface="Arial"/>
              <a:cs typeface="Arial"/>
            </a:endParaRPr>
          </a:p>
          <a:p>
            <a:pPr marL="474345">
              <a:lnSpc>
                <a:spcPct val="100000"/>
              </a:lnSpc>
              <a:spcBef>
                <a:spcPts val="10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orthopedagoog,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neuroloog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psychiater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opgesteld;</a:t>
            </a:r>
            <a:endParaRPr sz="1050">
              <a:latin typeface="Arial"/>
              <a:cs typeface="Arial"/>
            </a:endParaRPr>
          </a:p>
          <a:p>
            <a:pPr lvl="1" marL="471170" indent="-236854">
              <a:lnSpc>
                <a:spcPct val="100000"/>
              </a:lnSpc>
              <a:spcBef>
                <a:spcPts val="15"/>
              </a:spcBef>
              <a:buAutoNum type="alphaLcPeriod" startAt="2"/>
              <a:tabLst>
                <a:tab pos="471805" algn="l"/>
              </a:tabLst>
            </a:pP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aanpassing,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zover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betrekking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CE, 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ieder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geval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kan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bestaan</a:t>
            </a:r>
            <a:endParaRPr sz="1050">
              <a:latin typeface="Arial"/>
              <a:cs typeface="Arial"/>
            </a:endParaRPr>
          </a:p>
          <a:p>
            <a:pPr marL="466725" marR="427990" indent="3175">
              <a:lnSpc>
                <a:spcPct val="101099"/>
              </a:lnSpc>
              <a:spcBef>
                <a:spcPts val="2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uit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een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verlenging</a:t>
            </a:r>
            <a:r>
              <a:rPr dirty="0" sz="1050" spc="11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-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duur van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desbetreffende</a:t>
            </a:r>
            <a:r>
              <a:rPr dirty="0" sz="1050" spc="-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toets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-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CE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met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ten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hoogste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30 minuten, en</a:t>
            </a:r>
            <a:endParaRPr sz="1050">
              <a:latin typeface="Arial"/>
              <a:cs typeface="Arial"/>
            </a:endParaRPr>
          </a:p>
          <a:p>
            <a:pPr lvl="1" marL="467995" marR="299085" indent="-236220">
              <a:lnSpc>
                <a:spcPct val="100099"/>
              </a:lnSpc>
              <a:spcBef>
                <a:spcPts val="10"/>
              </a:spcBef>
              <a:buAutoNum type="alphaLcPeriod" startAt="3"/>
              <a:tabLst>
                <a:tab pos="467995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andere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aanpassing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slechts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toegestaan,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zover daartoe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onder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a.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genoemde deskundigenverklaring 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betrokkene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voorstel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wordt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gedaan,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dan wel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aanpassing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aantoonbaar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aansluit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bij</a:t>
            </a:r>
            <a:r>
              <a:rPr dirty="0" sz="1050" spc="-1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76" y="0"/>
            <a:ext cx="0" cy="10631805"/>
          </a:xfrm>
          <a:custGeom>
            <a:avLst/>
            <a:gdLst/>
            <a:ahLst/>
            <a:cxnLst/>
            <a:rect l="l" t="t" r="r" b="b"/>
            <a:pathLst>
              <a:path w="0" h="10631805">
                <a:moveTo>
                  <a:pt x="0" y="10631348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92623" y="944763"/>
            <a:ext cx="5925185" cy="919416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08915" indent="-156210">
              <a:lnSpc>
                <a:spcPct val="100000"/>
              </a:lnSpc>
              <a:spcBef>
                <a:spcPts val="204"/>
              </a:spcBef>
              <a:buAutoNum type="arabicPeriod" startAt="8"/>
              <a:tabLst>
                <a:tab pos="209550" algn="l"/>
              </a:tabLst>
            </a:pP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Onregelmatigheden</a:t>
            </a:r>
            <a:endParaRPr sz="1150">
              <a:latin typeface="Arial"/>
              <a:cs typeface="Arial"/>
            </a:endParaRPr>
          </a:p>
          <a:p>
            <a:pPr marL="52069" marR="241935" indent="3175">
              <a:lnSpc>
                <a:spcPct val="104099"/>
              </a:lnSpc>
              <a:spcBef>
                <a:spcPts val="40"/>
              </a:spcBef>
            </a:pP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1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schuldig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maakt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bedrog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andere onregelmatigheden,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het  schoolexamen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onttrekt,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dan kunnen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volgende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maatregelen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al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niet in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combinatie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met 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elkaar worden</a:t>
            </a:r>
            <a:r>
              <a:rPr dirty="0" sz="100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genomen:</a:t>
            </a:r>
            <a:endParaRPr sz="1000">
              <a:latin typeface="Arial"/>
              <a:cs typeface="Arial"/>
            </a:endParaRPr>
          </a:p>
          <a:p>
            <a:pPr marL="510540" marR="92075" indent="-1905">
              <a:lnSpc>
                <a:spcPts val="1270"/>
              </a:lnSpc>
              <a:spcBef>
                <a:spcPts val="80"/>
              </a:spcBef>
            </a:pP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toekennen </a:t>
            </a:r>
            <a:r>
              <a:rPr dirty="0" sz="1050" spc="3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2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1,0 </a:t>
            </a:r>
            <a:r>
              <a:rPr dirty="0" sz="1050" spc="5" i="1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0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toets of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onderdeel </a:t>
            </a:r>
            <a:r>
              <a:rPr dirty="0" sz="1050" spc="2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toets van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of het centraal</a:t>
            </a:r>
            <a:r>
              <a:rPr dirty="0" sz="1000" spc="2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examen.</a:t>
            </a:r>
            <a:endParaRPr sz="1000">
              <a:latin typeface="Arial"/>
              <a:cs typeface="Arial"/>
            </a:endParaRPr>
          </a:p>
          <a:p>
            <a:pPr marL="507365" marR="401955" indent="1905">
              <a:lnSpc>
                <a:spcPts val="1270"/>
              </a:lnSpc>
              <a:spcBef>
                <a:spcPts val="10"/>
              </a:spcBef>
            </a:pP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ontzeggen </a:t>
            </a:r>
            <a:r>
              <a:rPr dirty="0" sz="1050" spc="4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deelname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of verdere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deelname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00" spc="20">
                <a:solidFill>
                  <a:srgbClr val="0F0F0F"/>
                </a:solidFill>
                <a:latin typeface="Arial"/>
                <a:cs typeface="Arial"/>
              </a:rPr>
              <a:t>of 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onderdelen </a:t>
            </a:r>
            <a:r>
              <a:rPr dirty="0" sz="1050" spc="4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50" spc="2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centraal</a:t>
            </a:r>
            <a:r>
              <a:rPr dirty="0" sz="1000" spc="-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examen.</a:t>
            </a:r>
            <a:endParaRPr sz="1000">
              <a:latin typeface="Arial"/>
              <a:cs typeface="Arial"/>
            </a:endParaRPr>
          </a:p>
          <a:p>
            <a:pPr marL="506095" marR="357505" indent="2540">
              <a:lnSpc>
                <a:spcPts val="1250"/>
              </a:lnSpc>
              <a:spcBef>
                <a:spcPts val="20"/>
              </a:spcBef>
            </a:pP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ongeldig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verklaren </a:t>
            </a:r>
            <a:r>
              <a:rPr dirty="0" sz="1050" spc="1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of onderdelen </a:t>
            </a:r>
            <a:r>
              <a:rPr dirty="0" sz="1050" spc="2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50" spc="1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reeds afgelegde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deel </a:t>
            </a:r>
            <a:r>
              <a:rPr dirty="0" sz="1050" spc="2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centraal</a:t>
            </a:r>
            <a:r>
              <a:rPr dirty="0" sz="1000" spc="1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examen.</a:t>
            </a:r>
            <a:endParaRPr sz="1000">
              <a:latin typeface="Arial"/>
              <a:cs typeface="Arial"/>
            </a:endParaRPr>
          </a:p>
          <a:p>
            <a:pPr marL="502920" marR="241935" indent="2540">
              <a:lnSpc>
                <a:spcPts val="1250"/>
              </a:lnSpc>
              <a:spcBef>
                <a:spcPts val="50"/>
              </a:spcBef>
            </a:pP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bepalen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dat het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diploma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en de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cijferlijst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slechts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kunnen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uitgereikt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hernieuwd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00" spc="20">
                <a:solidFill>
                  <a:srgbClr val="0F0F0F"/>
                </a:solidFill>
                <a:latin typeface="Arial"/>
                <a:cs typeface="Arial"/>
              </a:rPr>
              <a:t>wijzen</a:t>
            </a:r>
            <a:r>
              <a:rPr dirty="0" sz="1000" spc="1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onderdelen.</a:t>
            </a:r>
            <a:endParaRPr sz="1000">
              <a:latin typeface="Arial"/>
              <a:cs typeface="Arial"/>
            </a:endParaRPr>
          </a:p>
          <a:p>
            <a:pPr marL="42545">
              <a:lnSpc>
                <a:spcPct val="100000"/>
              </a:lnSpc>
              <a:spcBef>
                <a:spcPts val="20"/>
              </a:spcBef>
            </a:pP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(zie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verder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eindexamenreglement)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213995" indent="-172085">
              <a:lnSpc>
                <a:spcPct val="100000"/>
              </a:lnSpc>
              <a:buAutoNum type="arabicPeriod" startAt="9"/>
              <a:tabLst>
                <a:tab pos="214629" algn="l"/>
              </a:tabLst>
            </a:pP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Hoe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komt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schoolexamencijfer tot</a:t>
            </a:r>
            <a:r>
              <a:rPr dirty="0" sz="1150" spc="-16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stand?</a:t>
            </a:r>
            <a:endParaRPr sz="1150">
              <a:latin typeface="Arial"/>
              <a:cs typeface="Arial"/>
            </a:endParaRPr>
          </a:p>
          <a:p>
            <a:pPr marL="33655" marR="156210" indent="8890">
              <a:lnSpc>
                <a:spcPct val="101099"/>
              </a:lnSpc>
              <a:spcBef>
                <a:spcPts val="5"/>
              </a:spcBef>
            </a:pPr>
            <a:r>
              <a:rPr dirty="0" sz="1000" spc="55">
                <a:solidFill>
                  <a:srgbClr val="0F0F0F"/>
                </a:solidFill>
                <a:latin typeface="Arial"/>
                <a:cs typeface="Arial"/>
              </a:rPr>
              <a:t>Hoe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per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00" spc="20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stand </a:t>
            </a:r>
            <a:r>
              <a:rPr dirty="0" sz="1000" spc="55">
                <a:solidFill>
                  <a:srgbClr val="0F0F0F"/>
                </a:solidFill>
                <a:latin typeface="Arial"/>
                <a:cs typeface="Arial"/>
              </a:rPr>
              <a:t>komen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kun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lezen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in het PTA.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00" spc="55">
                <a:solidFill>
                  <a:srgbClr val="0F0F0F"/>
                </a:solidFill>
                <a:latin typeface="Arial"/>
                <a:cs typeface="Arial"/>
              </a:rPr>
              <a:t>komt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stand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SE-cijfers </a:t>
            </a:r>
            <a:r>
              <a:rPr dirty="0" sz="1050" spc="15" i="1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00" spc="20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middelen,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inachtneming  </a:t>
            </a:r>
            <a:r>
              <a:rPr dirty="0" sz="1050" spc="3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wegingsfactoren.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rekenkundig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afgerond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decimaal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nauwkeurig, 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dus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5,4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7,2.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Alleen </a:t>
            </a:r>
            <a:r>
              <a:rPr dirty="0" sz="1050" spc="15" i="1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maatschappijleer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dit cijfer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afgerond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heel</a:t>
            </a:r>
            <a:r>
              <a:rPr dirty="0" sz="1000" spc="2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20">
                <a:solidFill>
                  <a:srgbClr val="0F0F0F"/>
                </a:solidFill>
                <a:latin typeface="Arial"/>
                <a:cs typeface="Arial"/>
              </a:rPr>
              <a:t>cijfer.</a:t>
            </a:r>
            <a:endParaRPr sz="1000">
              <a:latin typeface="Arial"/>
              <a:cs typeface="Arial"/>
            </a:endParaRPr>
          </a:p>
          <a:p>
            <a:pPr marL="40005" marR="314325">
              <a:lnSpc>
                <a:spcPct val="101099"/>
              </a:lnSpc>
            </a:pP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Het eindcijfer </a:t>
            </a:r>
            <a:r>
              <a:rPr dirty="0" sz="1050" spc="3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pas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bekend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gemaakt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nadat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schoolexamen 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onderdelen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(zoals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genoemd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in het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PTA)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oordeel </a:t>
            </a:r>
            <a:r>
              <a:rPr dirty="0" sz="1050" spc="2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directeur afgesloten</a:t>
            </a:r>
            <a:r>
              <a:rPr dirty="0" sz="1000" spc="2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zijn.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Arial"/>
              <a:cs typeface="Arial"/>
            </a:endParaRPr>
          </a:p>
          <a:p>
            <a:pPr marL="274955" indent="-236854">
              <a:lnSpc>
                <a:spcPct val="100000"/>
              </a:lnSpc>
              <a:buAutoNum type="arabicPeriod" startAt="10"/>
              <a:tabLst>
                <a:tab pos="275590" algn="l"/>
              </a:tabLst>
            </a:pPr>
            <a:r>
              <a:rPr dirty="0" sz="1150" spc="35" b="1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toets (schoolexamen)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herkansen?</a:t>
            </a:r>
            <a:endParaRPr sz="1150">
              <a:latin typeface="Arial"/>
              <a:cs typeface="Arial"/>
            </a:endParaRPr>
          </a:p>
          <a:p>
            <a:pPr marL="33655" marR="36195" indent="3810">
              <a:lnSpc>
                <a:spcPct val="103000"/>
              </a:lnSpc>
              <a:spcBef>
                <a:spcPts val="30"/>
              </a:spcBef>
            </a:pPr>
            <a:r>
              <a:rPr dirty="0" sz="1000" spc="10">
                <a:solidFill>
                  <a:srgbClr val="0F0F0F"/>
                </a:solidFill>
                <a:latin typeface="Arial"/>
                <a:cs typeface="Arial"/>
              </a:rPr>
              <a:t>Per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SE-week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SE-toets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herkansen. Per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staat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aangegeven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de gemaakte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toets 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hieronder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valt.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kunt </a:t>
            </a:r>
            <a:r>
              <a:rPr dirty="0" sz="1000" spc="20">
                <a:solidFill>
                  <a:srgbClr val="0F0F0F"/>
                </a:solidFill>
                <a:latin typeface="Arial"/>
                <a:cs typeface="Arial"/>
              </a:rPr>
              <a:t>jezelf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afname </a:t>
            </a:r>
            <a:r>
              <a:rPr dirty="0" sz="1050" spc="2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SE-week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via Magister  inschrijven. Dit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doe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Magister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ELO; </a:t>
            </a:r>
            <a:r>
              <a:rPr dirty="0" sz="1000" spc="20">
                <a:solidFill>
                  <a:srgbClr val="0F0F0F"/>
                </a:solidFill>
                <a:latin typeface="Arial"/>
                <a:cs typeface="Arial"/>
              </a:rPr>
              <a:t>activiteiten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inschrijven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gaan. Als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je 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vakje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aanklikt </a:t>
            </a:r>
            <a:r>
              <a:rPr dirty="0" sz="1050" spc="3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wil herkansen,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ben </a:t>
            </a:r>
            <a:r>
              <a:rPr dirty="0" sz="1000" spc="1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ingeschreven.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kunt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dit indien 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nodig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nog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veranderen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totdat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inschrijving</a:t>
            </a:r>
            <a:r>
              <a:rPr dirty="0" sz="1000" spc="1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sluit.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268605" indent="-236220">
              <a:lnSpc>
                <a:spcPct val="100000"/>
              </a:lnSpc>
              <a:buAutoNum type="arabicPeriod" startAt="11"/>
              <a:tabLst>
                <a:tab pos="269240" algn="l"/>
              </a:tabLst>
            </a:pP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Rapportage van cijfers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150" spc="9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beoordelingen</a:t>
            </a:r>
            <a:endParaRPr sz="1150">
              <a:latin typeface="Arial"/>
              <a:cs typeface="Arial"/>
            </a:endParaRPr>
          </a:p>
          <a:p>
            <a:pPr marL="29845" marR="99695" indent="4445">
              <a:lnSpc>
                <a:spcPct val="103699"/>
              </a:lnSpc>
              <a:spcBef>
                <a:spcPts val="25"/>
              </a:spcBef>
            </a:pPr>
            <a:r>
              <a:rPr dirty="0" sz="1000" spc="1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ontvangt de beoordeling of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zo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spoedig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mogelijk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doch </a:t>
            </a:r>
            <a:r>
              <a:rPr dirty="0" sz="1000" spc="20">
                <a:solidFill>
                  <a:srgbClr val="0F0F0F"/>
                </a:solidFill>
                <a:latin typeface="Arial"/>
                <a:cs typeface="Arial"/>
              </a:rPr>
              <a:t>uiterlijk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binnen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10  schooldagen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afname </a:t>
            </a:r>
            <a:r>
              <a:rPr dirty="0" sz="1050" spc="2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een schoolexamenonderdeel </a:t>
            </a:r>
            <a:r>
              <a:rPr dirty="0" sz="1050" spc="2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docent.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door 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examinatoren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bent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beoordeeld,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bepalen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examinatoren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onderling overleg  het</a:t>
            </a:r>
            <a:r>
              <a:rPr dirty="0" sz="1000" spc="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cijfer.</a:t>
            </a:r>
            <a:endParaRPr sz="1000">
              <a:latin typeface="Arial"/>
              <a:cs typeface="Arial"/>
            </a:endParaRPr>
          </a:p>
          <a:p>
            <a:pPr marL="29845" marR="93345" indent="1270">
              <a:lnSpc>
                <a:spcPct val="103400"/>
              </a:lnSpc>
            </a:pPr>
            <a:r>
              <a:rPr dirty="0" sz="1000" spc="5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ontvangt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na iedere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SE-periode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rapportagelijst.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3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mening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bent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dat er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onjuist cijfer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lijst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staat, </a:t>
            </a:r>
            <a:r>
              <a:rPr dirty="0" sz="1000" spc="55">
                <a:solidFill>
                  <a:srgbClr val="0F0F0F"/>
                </a:solidFill>
                <a:latin typeface="Arial"/>
                <a:cs typeface="Arial"/>
              </a:rPr>
              <a:t>moet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je dit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binnen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5 dagen na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uitreiking </a:t>
            </a:r>
            <a:r>
              <a:rPr dirty="0" sz="1050" spc="2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lijst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schriftelijk  </a:t>
            </a:r>
            <a:r>
              <a:rPr dirty="0" sz="1000" spc="55">
                <a:solidFill>
                  <a:srgbClr val="0F0F0F"/>
                </a:solidFill>
                <a:latin typeface="Arial"/>
                <a:cs typeface="Arial"/>
              </a:rPr>
              <a:t>melden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de examensecretaris.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Iedere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eigenhandig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aangebrachte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wijziging of aanvulling 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maakt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15">
                <a:solidFill>
                  <a:srgbClr val="0F0F0F"/>
                </a:solidFill>
                <a:latin typeface="Arial"/>
                <a:cs typeface="Arial"/>
              </a:rPr>
              <a:t>lijst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ongeldig.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Arial"/>
              <a:cs typeface="Arial"/>
            </a:endParaRPr>
          </a:p>
          <a:p>
            <a:pPr marL="262255" indent="-236220">
              <a:lnSpc>
                <a:spcPct val="100000"/>
              </a:lnSpc>
              <a:buAutoNum type="arabicPeriod" startAt="12"/>
              <a:tabLst>
                <a:tab pos="262890" algn="l"/>
              </a:tabLst>
            </a:pP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Leerlingen </a:t>
            </a: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zonder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wiskunde </a:t>
            </a:r>
            <a:r>
              <a:rPr dirty="0" sz="1150" spc="40" b="1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150" spc="14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pakket</a:t>
            </a:r>
            <a:endParaRPr sz="1150">
              <a:latin typeface="Arial"/>
              <a:cs typeface="Arial"/>
            </a:endParaRPr>
          </a:p>
          <a:p>
            <a:pPr marL="26670" marR="130175" indent="-1270">
              <a:lnSpc>
                <a:spcPts val="1270"/>
              </a:lnSpc>
              <a:spcBef>
                <a:spcPts val="50"/>
              </a:spcBef>
            </a:pP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Leerlingen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00" spc="55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wiskunde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hun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pakket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hebben,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verplicht </a:t>
            </a:r>
            <a:r>
              <a:rPr dirty="0" sz="1000" spc="60">
                <a:solidFill>
                  <a:srgbClr val="0F0F0F"/>
                </a:solidFill>
                <a:latin typeface="Arial"/>
                <a:cs typeface="Arial"/>
              </a:rPr>
              <a:t>om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schoolexamen 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rekenen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maken. </a:t>
            </a:r>
            <a:r>
              <a:rPr dirty="0" sz="1000" spc="6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leerlingen krijgen </a:t>
            </a:r>
            <a:r>
              <a:rPr dirty="0" sz="1000" spc="20">
                <a:solidFill>
                  <a:srgbClr val="0F0F0F"/>
                </a:solidFill>
                <a:latin typeface="Arial"/>
                <a:cs typeface="Arial"/>
              </a:rPr>
              <a:t>vier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kansen.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Eén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in het voorlaatste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jaar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drie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laatste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jaar.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Ze </a:t>
            </a:r>
            <a:r>
              <a:rPr dirty="0" sz="1000" spc="65">
                <a:solidFill>
                  <a:srgbClr val="0F0F0F"/>
                </a:solidFill>
                <a:latin typeface="Arial"/>
                <a:cs typeface="Arial"/>
              </a:rPr>
              <a:t>mogen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allen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tijde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proberen </a:t>
            </a:r>
            <a:r>
              <a:rPr dirty="0" sz="1000" spc="60">
                <a:solidFill>
                  <a:srgbClr val="0F0F0F"/>
                </a:solidFill>
                <a:latin typeface="Arial"/>
                <a:cs typeface="Arial"/>
              </a:rPr>
              <a:t>om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voorgaande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resultaat te</a:t>
            </a:r>
            <a:r>
              <a:rPr dirty="0" sz="1000" spc="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verbeteren.</a:t>
            </a:r>
            <a:endParaRPr sz="10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25"/>
              </a:spcBef>
            </a:pP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aparte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bijlage</a:t>
            </a:r>
            <a:r>
              <a:rPr dirty="0" sz="1000" spc="2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vermeld.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256540" indent="-233679">
              <a:lnSpc>
                <a:spcPct val="100000"/>
              </a:lnSpc>
              <a:buAutoNum type="arabicPeriod" startAt="13"/>
              <a:tabLst>
                <a:tab pos="257175" algn="l"/>
              </a:tabLst>
            </a:pPr>
            <a:r>
              <a:rPr dirty="0" sz="1150" spc="25" b="1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150" spc="45" b="1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150" spc="35" b="1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hoger</a:t>
            </a:r>
            <a:r>
              <a:rPr dirty="0" sz="1150" spc="-6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niveau</a:t>
            </a:r>
            <a:endParaRPr sz="1150">
              <a:latin typeface="Arial"/>
              <a:cs typeface="Arial"/>
            </a:endParaRPr>
          </a:p>
          <a:p>
            <a:pPr marL="20955" marR="24130" indent="1905">
              <a:lnSpc>
                <a:spcPct val="103000"/>
              </a:lnSpc>
              <a:spcBef>
                <a:spcPts val="30"/>
              </a:spcBef>
            </a:pP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Leerlingen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meerdere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hoger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niveau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afleggen, </a:t>
            </a:r>
            <a:r>
              <a:rPr dirty="0" sz="1000" spc="60">
                <a:solidFill>
                  <a:srgbClr val="0F0F0F"/>
                </a:solidFill>
                <a:latin typeface="Arial"/>
                <a:cs typeface="Arial"/>
              </a:rPr>
              <a:t>maken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gedurende het 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jaar </a:t>
            </a:r>
            <a:r>
              <a:rPr dirty="0" sz="100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op twee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niveaus.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Hierdoor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kunnen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wij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eind </a:t>
            </a:r>
            <a:r>
              <a:rPr dirty="0" sz="1050" spc="2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jaar in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overleg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met  de leerlingen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zijn/haar ouders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bepalen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welk niveau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afgelegd.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Eenmaal 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gekozen </a:t>
            </a:r>
            <a:r>
              <a:rPr dirty="0" sz="1050" spc="5" i="1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0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hogere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niveau,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dan kan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00" spc="55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overgestapt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op 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lagere</a:t>
            </a:r>
            <a:r>
              <a:rPr dirty="0" sz="1000" spc="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niveau.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Arial"/>
              <a:cs typeface="Arial"/>
            </a:endParaRPr>
          </a:p>
          <a:p>
            <a:pPr marL="254635" indent="-234950">
              <a:lnSpc>
                <a:spcPct val="100000"/>
              </a:lnSpc>
              <a:buAutoNum type="arabicPeriod" startAt="14"/>
              <a:tabLst>
                <a:tab pos="255270" algn="l"/>
              </a:tabLst>
            </a:pP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150" spc="45" b="1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deelnemen </a:t>
            </a:r>
            <a:r>
              <a:rPr dirty="0" sz="1150" spc="30" b="1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150" spc="20" b="1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Centraal</a:t>
            </a:r>
            <a:r>
              <a:rPr dirty="0" sz="1150" spc="9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Examen?</a:t>
            </a:r>
            <a:endParaRPr sz="1150">
              <a:latin typeface="Arial"/>
              <a:cs typeface="Arial"/>
            </a:endParaRPr>
          </a:p>
          <a:p>
            <a:pPr marL="12700" marR="5080" indent="7620">
              <a:lnSpc>
                <a:spcPct val="101600"/>
              </a:lnSpc>
              <a:spcBef>
                <a:spcPts val="50"/>
              </a:spcBef>
            </a:pP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toetsen,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praktische opdrachten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en handelingsopdrachten, welke </a:t>
            </a:r>
            <a:r>
              <a:rPr dirty="0" sz="1000" spc="45">
                <a:solidFill>
                  <a:srgbClr val="0F0F0F"/>
                </a:solidFill>
                <a:latin typeface="Arial"/>
                <a:cs typeface="Arial"/>
              </a:rPr>
              <a:t>staan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vermeld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in het </a:t>
            </a:r>
            <a:r>
              <a:rPr dirty="0" sz="1000" spc="60">
                <a:solidFill>
                  <a:srgbClr val="0F0F0F"/>
                </a:solidFill>
                <a:latin typeface="Arial"/>
                <a:cs typeface="Arial"/>
              </a:rPr>
              <a:t>PTA  </a:t>
            </a:r>
            <a:r>
              <a:rPr dirty="0" sz="1050" spc="3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vierde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leerjaar, </a:t>
            </a:r>
            <a:r>
              <a:rPr dirty="0" sz="1000" spc="60">
                <a:solidFill>
                  <a:srgbClr val="0F0F0F"/>
                </a:solidFill>
                <a:latin typeface="Arial"/>
                <a:cs typeface="Arial"/>
              </a:rPr>
              <a:t>moeten </a:t>
            </a:r>
            <a:r>
              <a:rPr dirty="0" sz="1000" spc="30">
                <a:solidFill>
                  <a:srgbClr val="0F0F0F"/>
                </a:solidFill>
                <a:latin typeface="Arial"/>
                <a:cs typeface="Arial"/>
              </a:rPr>
              <a:t>tenminste </a:t>
            </a:r>
            <a:r>
              <a:rPr dirty="0" sz="1000" spc="-90">
                <a:solidFill>
                  <a:srgbClr val="0F0F0F"/>
                </a:solidFill>
                <a:latin typeface="Arial"/>
                <a:cs typeface="Arial"/>
              </a:rPr>
              <a:t>1</a:t>
            </a:r>
            <a:r>
              <a:rPr dirty="0" sz="1050" spc="-90">
                <a:solidFill>
                  <a:srgbClr val="0F0F0F"/>
                </a:solidFill>
                <a:latin typeface="Arial"/>
                <a:cs typeface="Arial"/>
              </a:rPr>
              <a:t>O </a:t>
            </a:r>
            <a:r>
              <a:rPr dirty="0" sz="1000" spc="50">
                <a:solidFill>
                  <a:srgbClr val="0F0F0F"/>
                </a:solidFill>
                <a:latin typeface="Arial"/>
                <a:cs typeface="Arial"/>
              </a:rPr>
              <a:t>dagen </a:t>
            </a:r>
            <a:r>
              <a:rPr dirty="0" sz="1050" spc="5" i="1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30" i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0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centraal examen </a:t>
            </a:r>
            <a:r>
              <a:rPr dirty="0" sz="1000" spc="35">
                <a:solidFill>
                  <a:srgbClr val="0F0F0F"/>
                </a:solidFill>
                <a:latin typeface="Arial"/>
                <a:cs typeface="Arial"/>
              </a:rPr>
              <a:t>zijn  </a:t>
            </a:r>
            <a:r>
              <a:rPr dirty="0" sz="1000" spc="40">
                <a:solidFill>
                  <a:srgbClr val="0F0F0F"/>
                </a:solidFill>
                <a:latin typeface="Arial"/>
                <a:cs typeface="Arial"/>
              </a:rPr>
              <a:t>afgerond.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24411"/>
            <a:ext cx="0" cy="3918585"/>
          </a:xfrm>
          <a:custGeom>
            <a:avLst/>
            <a:gdLst/>
            <a:ahLst/>
            <a:cxnLst/>
            <a:rect l="l" t="t" r="r" b="b"/>
            <a:pathLst>
              <a:path w="0" h="3918585">
                <a:moveTo>
                  <a:pt x="0" y="3918097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49808" y="290668"/>
            <a:ext cx="5830570" cy="8409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950" spc="35">
                <a:solidFill>
                  <a:srgbClr val="0F0F0F"/>
                </a:solidFill>
                <a:latin typeface="Arial"/>
                <a:cs typeface="Arial"/>
              </a:rPr>
              <a:t>7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Arial"/>
              <a:cs typeface="Arial"/>
            </a:endParaRPr>
          </a:p>
          <a:p>
            <a:pPr marL="537210">
              <a:lnSpc>
                <a:spcPct val="100000"/>
              </a:lnSpc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begeleidingsadviezen,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vermeld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 deskundigenverklaring;</a:t>
            </a:r>
            <a:endParaRPr sz="1050">
              <a:latin typeface="Arial"/>
              <a:cs typeface="Arial"/>
            </a:endParaRPr>
          </a:p>
          <a:p>
            <a:pPr marL="528955" marR="50800" indent="-226060">
              <a:lnSpc>
                <a:spcPct val="100600"/>
              </a:lnSpc>
              <a:spcBef>
                <a:spcPts val="5"/>
              </a:spcBef>
              <a:buAutoNum type="alphaLcPeriod" startAt="4"/>
              <a:tabLst>
                <a:tab pos="534670" algn="l"/>
              </a:tabLst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bevoegd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gezag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verband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onvoldoende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beheersing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Nederlandse  taal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afwijken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voorschriften.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kandidaat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met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inbegrip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schooljaar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waarin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aflegt,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hoogste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zes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jaar onderwijs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in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Nederland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gevolgd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moedertaal is.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Deze  afwijking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geldt</a:t>
            </a:r>
            <a:r>
              <a:rPr dirty="0" sz="1050" spc="11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voor:</a:t>
            </a:r>
            <a:endParaRPr sz="1050">
              <a:latin typeface="Arial"/>
              <a:cs typeface="Arial"/>
            </a:endParaRPr>
          </a:p>
          <a:p>
            <a:pPr lvl="1" marL="1086485" indent="-246379">
              <a:lnSpc>
                <a:spcPct val="100000"/>
              </a:lnSpc>
              <a:spcBef>
                <a:spcPts val="110"/>
              </a:spcBef>
              <a:buChar char="•"/>
              <a:tabLst>
                <a:tab pos="1086485" algn="l"/>
                <a:tab pos="108712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Nederlandse</a:t>
            </a:r>
            <a:r>
              <a:rPr dirty="0" sz="105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taal;</a:t>
            </a:r>
            <a:endParaRPr sz="1050">
              <a:latin typeface="Arial"/>
              <a:cs typeface="Arial"/>
            </a:endParaRPr>
          </a:p>
          <a:p>
            <a:pPr lvl="1" marL="1087755" marR="756285" indent="-256540">
              <a:lnSpc>
                <a:spcPts val="1250"/>
              </a:lnSpc>
              <a:spcBef>
                <a:spcPts val="160"/>
              </a:spcBef>
              <a:buChar char="•"/>
              <a:tabLst>
                <a:tab pos="1083945" algn="l"/>
                <a:tab pos="108521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enig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ander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waarbij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gebruik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taal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overwegende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betekenis</a:t>
            </a:r>
            <a:r>
              <a:rPr dirty="0" sz="1050" spc="1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is.</a:t>
            </a:r>
            <a:endParaRPr sz="1050">
              <a:latin typeface="Arial"/>
              <a:cs typeface="Arial"/>
            </a:endParaRPr>
          </a:p>
          <a:p>
            <a:pPr marL="521970" marR="24130" indent="-228600">
              <a:lnSpc>
                <a:spcPts val="1270"/>
              </a:lnSpc>
              <a:spcBef>
                <a:spcPts val="30"/>
              </a:spcBef>
              <a:buAutoNum type="alphaLcPeriod" startAt="4"/>
              <a:tabLst>
                <a:tab pos="52387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1.d.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bedoelde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afwijking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bestaat,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zover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betrekking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CE,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uit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verlenging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duur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desbetreffende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toets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ten hoogste 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30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minuten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gebruik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woordenboek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Nederlands naar</a:t>
            </a:r>
            <a:r>
              <a:rPr dirty="0" sz="1050" spc="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521970">
              <a:lnSpc>
                <a:spcPct val="100000"/>
              </a:lnSpc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moedertaal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kandidaat.</a:t>
            </a:r>
            <a:endParaRPr sz="1050">
              <a:latin typeface="Arial"/>
              <a:cs typeface="Arial"/>
            </a:endParaRPr>
          </a:p>
          <a:p>
            <a:pPr marL="283845" marR="180975" indent="-221615">
              <a:lnSpc>
                <a:spcPct val="101099"/>
              </a:lnSpc>
              <a:buAutoNum type="arabicPeriod" startAt="2"/>
              <a:tabLst>
                <a:tab pos="288925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raadplegen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inspectie, toestaan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kandidaten 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laatste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leerjaar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langdurig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ziek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zijn geweest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lange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tijd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staat</a:t>
            </a:r>
            <a:r>
              <a:rPr dirty="0" sz="1050" spc="-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endParaRPr sz="1050">
              <a:latin typeface="Arial"/>
              <a:cs typeface="Arial"/>
            </a:endParaRPr>
          </a:p>
          <a:p>
            <a:pPr marL="283210" marR="165100" indent="1270">
              <a:lnSpc>
                <a:spcPct val="101099"/>
              </a:lnSpc>
              <a:spcBef>
                <a:spcPts val="25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geweest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onderwijs in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laatste leerjaar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volgen, 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gespreid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over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twee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jaar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afleggen,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zie ook artikel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59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-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examenbesluit.</a:t>
            </a:r>
            <a:endParaRPr sz="1050">
              <a:latin typeface="Arial"/>
              <a:cs typeface="Arial"/>
            </a:endParaRPr>
          </a:p>
          <a:p>
            <a:pPr marL="281940" marR="70485" indent="-224790">
              <a:lnSpc>
                <a:spcPct val="101099"/>
              </a:lnSpc>
              <a:spcBef>
                <a:spcPts val="25"/>
              </a:spcBef>
              <a:buAutoNum type="arabicPeriod" startAt="3"/>
              <a:tabLst>
                <a:tab pos="286385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meerdere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afsluiten 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voorlaatste jaar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37a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Eindexamenbesluit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toepassing. Versneld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doen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tegenstelling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gespreid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kandidaten</a:t>
            </a:r>
            <a:r>
              <a:rPr dirty="0" sz="1050" spc="2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toegestaan.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44450" marR="477520" indent="6350">
              <a:lnSpc>
                <a:spcPct val="104900"/>
              </a:lnSpc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Aanvullend </a:t>
            </a:r>
            <a:r>
              <a:rPr dirty="0" sz="1050" spc="30" b="1">
                <a:solidFill>
                  <a:srgbClr val="0F0F0F"/>
                </a:solidFill>
                <a:latin typeface="Arial"/>
                <a:cs typeface="Arial"/>
              </a:rPr>
              <a:t>examenreglement </a:t>
            </a:r>
            <a:r>
              <a:rPr dirty="0" sz="1050" b="1">
                <a:solidFill>
                  <a:srgbClr val="0F0F0F"/>
                </a:solidFill>
                <a:latin typeface="Arial"/>
                <a:cs typeface="Arial"/>
              </a:rPr>
              <a:t>digitale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examens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basis-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kaderberoepsgerichte 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leerweg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274320" marR="410845" indent="-228600">
              <a:lnSpc>
                <a:spcPts val="1250"/>
              </a:lnSpc>
              <a:buAutoNum type="arabicPeriod"/>
              <a:tabLst>
                <a:tab pos="273685" algn="l"/>
              </a:tabLst>
            </a:pPr>
            <a:r>
              <a:rPr dirty="0" sz="1050" spc="6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CE's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flexibel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plannen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conform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examenrooster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College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voor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Toetsen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Examens.</a:t>
            </a:r>
            <a:endParaRPr sz="1050">
              <a:latin typeface="Arial"/>
              <a:cs typeface="Arial"/>
            </a:endParaRPr>
          </a:p>
          <a:p>
            <a:pPr marL="272415" marR="87630" indent="-225425">
              <a:lnSpc>
                <a:spcPts val="1270"/>
              </a:lnSpc>
              <a:spcBef>
                <a:spcPts val="35"/>
              </a:spcBef>
              <a:buAutoNum type="arabicPeriod"/>
              <a:tabLst>
                <a:tab pos="273050" algn="l"/>
              </a:tabLst>
            </a:pP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definitieve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rooster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zal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vóór 1 april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worden vastgesteld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verstrekt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leerlingen.</a:t>
            </a:r>
            <a:endParaRPr sz="1050">
              <a:latin typeface="Arial"/>
              <a:cs typeface="Arial"/>
            </a:endParaRPr>
          </a:p>
          <a:p>
            <a:pPr marL="268605" marR="473075" indent="-229870">
              <a:lnSpc>
                <a:spcPts val="1250"/>
              </a:lnSpc>
              <a:spcBef>
                <a:spcPts val="70"/>
              </a:spcBef>
              <a:buAutoNum type="arabicPeriod"/>
              <a:tabLst>
                <a:tab pos="269875" algn="l"/>
              </a:tabLst>
            </a:pP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gebruik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digitaal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woordenboek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internet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bij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computerexamens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niet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toegestaan.</a:t>
            </a:r>
            <a:endParaRPr sz="1050">
              <a:latin typeface="Arial"/>
              <a:cs typeface="Arial"/>
            </a:endParaRPr>
          </a:p>
          <a:p>
            <a:pPr marL="267970" indent="-234315">
              <a:lnSpc>
                <a:spcPts val="1235"/>
              </a:lnSpc>
              <a:buAutoNum type="arabicPeriod"/>
              <a:tabLst>
                <a:tab pos="26860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leerling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vanwege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geldige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reden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was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af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leggen,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stelt</a:t>
            </a:r>
            <a:r>
              <a:rPr dirty="0" sz="1050" spc="-1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266700">
              <a:lnSpc>
                <a:spcPct val="100000"/>
              </a:lnSpc>
              <a:spcBef>
                <a:spcPts val="35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zelf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tijdstip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vast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waarop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leerling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moet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inhalen.</a:t>
            </a:r>
            <a:endParaRPr sz="1050">
              <a:latin typeface="Arial"/>
              <a:cs typeface="Arial"/>
            </a:endParaRPr>
          </a:p>
          <a:p>
            <a:pPr marL="263525" indent="-227965">
              <a:lnSpc>
                <a:spcPct val="100000"/>
              </a:lnSpc>
              <a:spcBef>
                <a:spcPts val="15"/>
              </a:spcBef>
              <a:buAutoNum type="arabicPeriod" startAt="5"/>
              <a:tabLst>
                <a:tab pos="264160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bepaalt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sprake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geldige</a:t>
            </a:r>
            <a:r>
              <a:rPr dirty="0" sz="1050" spc="1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reden.</a:t>
            </a:r>
            <a:endParaRPr sz="1050">
              <a:latin typeface="Arial"/>
              <a:cs typeface="Arial"/>
            </a:endParaRPr>
          </a:p>
          <a:p>
            <a:pPr marL="259079" marR="1340485" indent="-228600">
              <a:lnSpc>
                <a:spcPts val="1250"/>
              </a:lnSpc>
              <a:spcBef>
                <a:spcPts val="90"/>
              </a:spcBef>
              <a:buAutoNum type="arabicPeriod" startAt="5"/>
              <a:tabLst>
                <a:tab pos="26225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Inhalen,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zoals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hierboven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beschreven,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zal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koste gaan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herkansingsmogelijkheden.</a:t>
            </a:r>
            <a:endParaRPr sz="1050">
              <a:latin typeface="Arial"/>
              <a:cs typeface="Arial"/>
            </a:endParaRPr>
          </a:p>
          <a:p>
            <a:pPr marL="259715" indent="-233679">
              <a:lnSpc>
                <a:spcPts val="1255"/>
              </a:lnSpc>
              <a:buAutoNum type="arabicPeriod" startAt="5"/>
              <a:tabLst>
                <a:tab pos="259079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Inhalen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ongeoorloofde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afwezigheid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tijdens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geplande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CE zal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koste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gaan</a:t>
            </a:r>
            <a:r>
              <a:rPr dirty="0" sz="1050" spc="-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</a:t>
            </a:r>
            <a:endParaRPr sz="1050">
              <a:latin typeface="Arial"/>
              <a:cs typeface="Arial"/>
            </a:endParaRPr>
          </a:p>
          <a:p>
            <a:pPr marL="259079" marR="245110" indent="635">
              <a:lnSpc>
                <a:spcPts val="1250"/>
              </a:lnSpc>
              <a:spcBef>
                <a:spcPts val="85"/>
              </a:spcBef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herkansingsmogelijkheid.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bepaalt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geval wanneer het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ingehaald.</a:t>
            </a:r>
            <a:endParaRPr sz="1050">
              <a:latin typeface="Arial"/>
              <a:cs typeface="Arial"/>
            </a:endParaRPr>
          </a:p>
          <a:p>
            <a:pPr marL="252729" indent="-229235">
              <a:lnSpc>
                <a:spcPct val="100000"/>
              </a:lnSpc>
              <a:spcBef>
                <a:spcPts val="20"/>
              </a:spcBef>
              <a:buAutoNum type="arabicPeriod" startAt="8"/>
              <a:tabLst>
                <a:tab pos="25336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afnamecondities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adequate beoordeling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onmogelijk</a:t>
            </a:r>
            <a:r>
              <a:rPr dirty="0" sz="1050" spc="1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maken,</a:t>
            </a:r>
            <a:endParaRPr sz="1050">
              <a:latin typeface="Arial"/>
              <a:cs typeface="Arial"/>
            </a:endParaRPr>
          </a:p>
          <a:p>
            <a:pPr marL="248285" marR="35560" indent="4445">
              <a:lnSpc>
                <a:spcPct val="102000"/>
              </a:lnSpc>
              <a:spcBef>
                <a:spcPts val="1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neemt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contact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met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inspectie. Indien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inspecteur besluit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deel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ongeldig te verklaren, stelt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tijdstip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vast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waarop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betreffende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werk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ongeldig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verklaarde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deel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alsnog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moeten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maken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(bijv.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 een computerstoring).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deze sessie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deelnamen, hebben 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recht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om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opnieuw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</a:t>
            </a:r>
            <a:r>
              <a:rPr dirty="0" sz="1050" spc="-1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maken.</a:t>
            </a:r>
            <a:endParaRPr sz="1050">
              <a:latin typeface="Arial"/>
              <a:cs typeface="Arial"/>
            </a:endParaRPr>
          </a:p>
          <a:p>
            <a:pPr marL="247650" marR="204470" indent="-233045">
              <a:lnSpc>
                <a:spcPct val="101099"/>
              </a:lnSpc>
              <a:buAutoNum type="arabicPeriod" startAt="9"/>
              <a:tabLst>
                <a:tab pos="247015" algn="l"/>
              </a:tabLst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tegenstelling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schriftelijke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centrale examenopgaven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digitale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opgaven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afloop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beschikking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kandidaten.</a:t>
            </a:r>
            <a:endParaRPr sz="1050">
              <a:latin typeface="Arial"/>
              <a:cs typeface="Arial"/>
            </a:endParaRPr>
          </a:p>
          <a:p>
            <a:pPr marL="243204" marR="272415" indent="-231140">
              <a:lnSpc>
                <a:spcPts val="1250"/>
              </a:lnSpc>
              <a:spcBef>
                <a:spcPts val="85"/>
              </a:spcBef>
              <a:buAutoNum type="arabicPeriod" startAt="9"/>
              <a:tabLst>
                <a:tab pos="246379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verlaten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examenzaal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mogen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geen examendocumenten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(bv.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kladpapier)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worden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meegenomen.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36617"/>
            <a:ext cx="0" cy="2868930"/>
          </a:xfrm>
          <a:custGeom>
            <a:avLst/>
            <a:gdLst/>
            <a:ahLst/>
            <a:cxnLst/>
            <a:rect l="l" t="t" r="r" b="b"/>
            <a:pathLst>
              <a:path w="0" h="2868930">
                <a:moveTo>
                  <a:pt x="0" y="2868388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76933" y="762869"/>
            <a:ext cx="5886450" cy="0"/>
          </a:xfrm>
          <a:custGeom>
            <a:avLst/>
            <a:gdLst/>
            <a:ahLst/>
            <a:cxnLst/>
            <a:rect l="l" t="t" r="r" b="b"/>
            <a:pathLst>
              <a:path w="5886450" h="0">
                <a:moveTo>
                  <a:pt x="0" y="0"/>
                </a:moveTo>
                <a:lnTo>
                  <a:pt x="5886022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22847" y="318385"/>
            <a:ext cx="5989955" cy="9131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25730">
              <a:lnSpc>
                <a:spcPct val="100000"/>
              </a:lnSpc>
              <a:spcBef>
                <a:spcPts val="100"/>
              </a:spcBef>
            </a:pPr>
            <a:r>
              <a:rPr dirty="0" sz="900" spc="25">
                <a:solidFill>
                  <a:srgbClr val="0F0F0F"/>
                </a:solidFill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976620" algn="l"/>
              </a:tabLst>
            </a:pPr>
            <a:r>
              <a:rPr dirty="0" u="sng" sz="1950" spc="-200">
                <a:solidFill>
                  <a:srgbClr val="232323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 </a:t>
            </a:r>
            <a:r>
              <a:rPr dirty="0" u="sng" sz="1050" spc="10" b="1">
                <a:solidFill>
                  <a:srgbClr val="0F0F0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Hoofdstuk IV-   </a:t>
            </a:r>
            <a:r>
              <a:rPr dirty="0" u="sng" sz="1050" spc="15" b="1">
                <a:solidFill>
                  <a:srgbClr val="0F0F0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Beoordeling en </a:t>
            </a:r>
            <a:r>
              <a:rPr dirty="0" u="sng" sz="1050" spc="20" b="1">
                <a:solidFill>
                  <a:srgbClr val="0F0F0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herkansing </a:t>
            </a:r>
            <a:r>
              <a:rPr dirty="0" u="sng" sz="1050" spc="15" b="1">
                <a:solidFill>
                  <a:srgbClr val="0F0F0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van </a:t>
            </a:r>
            <a:r>
              <a:rPr dirty="0" u="sng" sz="1050" spc="10" b="1">
                <a:solidFill>
                  <a:srgbClr val="0F0F0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het </a:t>
            </a:r>
            <a:r>
              <a:rPr dirty="0" u="sng" sz="1050" spc="25" b="1">
                <a:solidFill>
                  <a:srgbClr val="0F0F0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 en</a:t>
            </a:r>
            <a:r>
              <a:rPr dirty="0" u="sng" sz="1050" spc="210" b="1">
                <a:solidFill>
                  <a:srgbClr val="0F0F0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50" spc="10" b="1">
                <a:solidFill>
                  <a:srgbClr val="0F0F0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	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Arial"/>
              <a:cs typeface="Arial"/>
            </a:endParaRPr>
          </a:p>
          <a:p>
            <a:pPr marL="105410">
              <a:lnSpc>
                <a:spcPct val="100000"/>
              </a:lnSpc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55" b="1">
                <a:solidFill>
                  <a:srgbClr val="0F0F0F"/>
                </a:solidFill>
                <a:latin typeface="Arial"/>
                <a:cs typeface="Arial"/>
              </a:rPr>
              <a:t>8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Beoordeling</a:t>
            </a:r>
            <a:r>
              <a:rPr dirty="0" sz="1050" spc="2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SE</a:t>
            </a:r>
            <a:endParaRPr sz="1050">
              <a:latin typeface="Arial"/>
              <a:cs typeface="Arial"/>
            </a:endParaRPr>
          </a:p>
          <a:p>
            <a:pPr marL="325755" marR="453390" indent="-226060">
              <a:lnSpc>
                <a:spcPct val="101099"/>
              </a:lnSpc>
              <a:spcBef>
                <a:spcPts val="915"/>
              </a:spcBef>
              <a:buAutoNum type="arabicPeriod"/>
              <a:tabLst>
                <a:tab pos="328295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stelt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aanvang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kennis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beoordeling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SE:</a:t>
            </a:r>
            <a:endParaRPr sz="1050">
              <a:latin typeface="Arial"/>
              <a:cs typeface="Arial"/>
            </a:endParaRPr>
          </a:p>
          <a:p>
            <a:pPr lvl="1" marL="560070" indent="-231140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560705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welke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cijfers zijn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behaald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SE;</a:t>
            </a:r>
            <a:endParaRPr sz="1050">
              <a:latin typeface="Arial"/>
              <a:cs typeface="Arial"/>
            </a:endParaRPr>
          </a:p>
          <a:p>
            <a:pPr lvl="1" marL="556260" indent="-227965">
              <a:lnSpc>
                <a:spcPct val="100000"/>
              </a:lnSpc>
              <a:spcBef>
                <a:spcPts val="35"/>
              </a:spcBef>
              <a:buAutoNum type="alphaLcPeriod"/>
              <a:tabLst>
                <a:tab pos="556895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beoordeling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vastgesteld;</a:t>
            </a:r>
            <a:endParaRPr sz="1050">
              <a:latin typeface="Arial"/>
              <a:cs typeface="Arial"/>
            </a:endParaRPr>
          </a:p>
          <a:p>
            <a:pPr lvl="1" marL="553085" indent="-230504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55372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zover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toepassing: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beoordeling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profielwerkstuk.</a:t>
            </a:r>
            <a:endParaRPr sz="1050">
              <a:latin typeface="Arial"/>
              <a:cs typeface="Arial"/>
            </a:endParaRPr>
          </a:p>
          <a:p>
            <a:pPr marL="323850" marR="156845" indent="-225425">
              <a:lnSpc>
                <a:spcPct val="101099"/>
              </a:lnSpc>
              <a:buAutoNum type="arabicPeriod"/>
              <a:tabLst>
                <a:tab pos="32448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kent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dus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wordt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afgesloten, wordt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uitgedrukt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afgerond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heel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1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t/m</a:t>
            </a:r>
            <a:r>
              <a:rPr dirty="0" sz="1050" spc="1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10.</a:t>
            </a:r>
            <a:endParaRPr sz="1050">
              <a:latin typeface="Arial"/>
              <a:cs typeface="Arial"/>
            </a:endParaRPr>
          </a:p>
          <a:p>
            <a:pPr marL="323850" marR="539750" indent="-2540">
              <a:lnSpc>
                <a:spcPct val="101099"/>
              </a:lnSpc>
              <a:spcBef>
                <a:spcPts val="20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betekent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wordt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afgekapt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achter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komma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daarna  afgerond.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Bv.: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6,49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eerst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afgekapt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6,4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daarna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afgerond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</a:t>
            </a:r>
            <a:r>
              <a:rPr dirty="0" sz="1050" spc="1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6,0.</a:t>
            </a:r>
            <a:endParaRPr sz="1050">
              <a:latin typeface="Arial"/>
              <a:cs typeface="Arial"/>
            </a:endParaRPr>
          </a:p>
          <a:p>
            <a:pPr marL="319405" marR="457834" indent="-226060">
              <a:lnSpc>
                <a:spcPct val="99200"/>
              </a:lnSpc>
              <a:spcBef>
                <a:spcPts val="25"/>
              </a:spcBef>
              <a:buAutoNum type="arabicPeriod" startAt="3"/>
              <a:tabLst>
                <a:tab pos="32131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SE 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kent, 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uitgedrukt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dat is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afgerond naar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getal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met 1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decimaal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achter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komma.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LOB,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 vakken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kunstvakken </a:t>
            </a:r>
            <a:r>
              <a:rPr dirty="0" sz="1150" spc="-150">
                <a:solidFill>
                  <a:srgbClr val="0F0F0F"/>
                </a:solidFill>
                <a:latin typeface="Times New Roman"/>
                <a:cs typeface="Times New Roman"/>
              </a:rPr>
              <a:t>1,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lichamelijke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opvoeding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profielwerkstuk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kwalificatie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'voldoende'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</a:t>
            </a:r>
            <a:r>
              <a:rPr dirty="0" sz="1050" spc="-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'goed'.</a:t>
            </a:r>
            <a:endParaRPr sz="1050">
              <a:latin typeface="Arial"/>
              <a:cs typeface="Arial"/>
            </a:endParaRPr>
          </a:p>
          <a:p>
            <a:pPr marL="314325" marR="388620" indent="-226060">
              <a:lnSpc>
                <a:spcPct val="101099"/>
              </a:lnSpc>
              <a:spcBef>
                <a:spcPts val="25"/>
              </a:spcBef>
              <a:buAutoNum type="arabicPeriod" startAt="3"/>
              <a:tabLst>
                <a:tab pos="31877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instemt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toegekende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beoordeling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zich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binnen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week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nadat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besproken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schriftelijk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wenden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directeur.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neemt,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na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examinator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gehoord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hebben,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uiterlijk binnen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10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werkdagen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beslissing.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tegen deze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beslissing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beroep gaan,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overeenkomstig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gestelde 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artikel</a:t>
            </a:r>
            <a:r>
              <a:rPr dirty="0" sz="1050" spc="-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13.9.</a:t>
            </a:r>
            <a:endParaRPr sz="1050">
              <a:latin typeface="Arial"/>
              <a:cs typeface="Arial"/>
            </a:endParaRPr>
          </a:p>
          <a:p>
            <a:pPr marL="313055" marR="189230" indent="-225425">
              <a:lnSpc>
                <a:spcPts val="1300"/>
              </a:lnSpc>
              <a:spcBef>
                <a:spcPts val="25"/>
              </a:spcBef>
              <a:buAutoNum type="arabicPeriod" startAt="3"/>
              <a:tabLst>
                <a:tab pos="316865" algn="l"/>
              </a:tabLst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Schriftelijke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rapportage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kandidaten 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hun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ouders over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beoordelingen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geschiedt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vast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stellen momenten.</a:t>
            </a:r>
            <a:endParaRPr sz="1050">
              <a:latin typeface="Arial"/>
              <a:cs typeface="Arial"/>
            </a:endParaRPr>
          </a:p>
          <a:p>
            <a:pPr marL="311785" indent="-229870">
              <a:lnSpc>
                <a:spcPts val="1220"/>
              </a:lnSpc>
              <a:buAutoNum type="arabicPeriod" startAt="3"/>
              <a:tabLst>
                <a:tab pos="31242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</a:t>
            </a:r>
            <a:r>
              <a:rPr dirty="0" sz="1050" spc="-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pas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afgerond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voor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alle</a:t>
            </a:r>
            <a:r>
              <a:rPr dirty="0" sz="1050" spc="-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onderdelen</a:t>
            </a:r>
            <a:r>
              <a:rPr dirty="0" sz="1050" spc="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 SE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een</a:t>
            </a:r>
            <a:r>
              <a:rPr dirty="0" sz="1050" spc="-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</a:t>
            </a:r>
            <a:r>
              <a:rPr dirty="0" sz="1050" spc="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dan</a:t>
            </a:r>
            <a:r>
              <a:rPr dirty="0" sz="1050" spc="-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wel</a:t>
            </a:r>
            <a:r>
              <a:rPr dirty="0" sz="1050" spc="-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311785" marR="673100" indent="4445">
              <a:lnSpc>
                <a:spcPct val="101099"/>
              </a:lnSpc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waardering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'voldoende'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'goed'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overeenkomstig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programma van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toetsing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en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afsluiting,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z="1050" spc="11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vastgesteld.</a:t>
            </a:r>
            <a:endParaRPr sz="1050">
              <a:latin typeface="Arial"/>
              <a:cs typeface="Arial"/>
            </a:endParaRPr>
          </a:p>
          <a:p>
            <a:pPr marL="311785" marR="177800" indent="-231140">
              <a:lnSpc>
                <a:spcPct val="101099"/>
              </a:lnSpc>
              <a:spcBef>
                <a:spcPts val="20"/>
              </a:spcBef>
              <a:buAutoNum type="arabicPeriod" startAt="7"/>
              <a:tabLst>
                <a:tab pos="311150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handelingsopdrachten,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LOB,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lichamelijke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oefening,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kunstvakken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en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zover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toepassing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profielwerkstuk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dienen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waardering 'voldoende'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232323"/>
                </a:solidFill>
                <a:latin typeface="Arial"/>
                <a:cs typeface="Arial"/>
              </a:rPr>
              <a:t>'goed'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afgesloten.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Arial"/>
              <a:cs typeface="Arial"/>
            </a:endParaRPr>
          </a:p>
          <a:p>
            <a:pPr marL="81280">
              <a:lnSpc>
                <a:spcPct val="100000"/>
              </a:lnSpc>
            </a:pP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9 </a:t>
            </a:r>
            <a:r>
              <a:rPr dirty="0" sz="1050" spc="25" b="1">
                <a:solidFill>
                  <a:srgbClr val="0F0F0F"/>
                </a:solidFill>
                <a:latin typeface="Arial"/>
                <a:cs typeface="Arial"/>
              </a:rPr>
              <a:t>Uitslagbepaling</a:t>
            </a:r>
            <a:r>
              <a:rPr dirty="0" sz="1050" spc="-3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0" b="1">
                <a:solidFill>
                  <a:srgbClr val="0F0F0F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Arial"/>
              <a:cs typeface="Arial"/>
            </a:endParaRPr>
          </a:p>
          <a:p>
            <a:pPr marL="299720" marR="833755" indent="-227329">
              <a:lnSpc>
                <a:spcPct val="101099"/>
              </a:lnSpc>
              <a:buAutoNum type="arabicPeriod"/>
              <a:tabLst>
                <a:tab pos="30162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proces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beoordelen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gemaakte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werk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41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 Eindexamenbesluit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toepassing.</a:t>
            </a:r>
            <a:endParaRPr sz="1050">
              <a:latin typeface="Arial"/>
              <a:cs typeface="Arial"/>
            </a:endParaRPr>
          </a:p>
          <a:p>
            <a:pPr marL="298450" marR="156210" indent="-224154">
              <a:lnSpc>
                <a:spcPts val="1300"/>
              </a:lnSpc>
              <a:spcBef>
                <a:spcPts val="20"/>
              </a:spcBef>
              <a:buAutoNum type="arabicPeriod"/>
              <a:tabLst>
                <a:tab pos="300355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directeur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secretaris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stellen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uitslag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 vast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nadat 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het SE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en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CE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</a:t>
            </a:r>
            <a:r>
              <a:rPr dirty="0" sz="1050" spc="-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afgelegd.</a:t>
            </a:r>
            <a:endParaRPr sz="1050">
              <a:latin typeface="Arial"/>
              <a:cs typeface="Arial"/>
            </a:endParaRPr>
          </a:p>
          <a:p>
            <a:pPr marL="295910" marR="202565" indent="-226695">
              <a:lnSpc>
                <a:spcPts val="1270"/>
              </a:lnSpc>
              <a:spcBef>
                <a:spcPts val="20"/>
              </a:spcBef>
              <a:buAutoNum type="arabicPeriod"/>
              <a:tabLst>
                <a:tab pos="29718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alle eindcijfers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waarin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eindexamen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afgelegd,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wordt  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lijst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opgesteld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zodanig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deze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lijst vermelde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eindexamen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vormen.</a:t>
            </a:r>
            <a:endParaRPr sz="1050">
              <a:latin typeface="Arial"/>
              <a:cs typeface="Arial"/>
            </a:endParaRPr>
          </a:p>
          <a:p>
            <a:pPr marL="293370" indent="-232410">
              <a:lnSpc>
                <a:spcPct val="100000"/>
              </a:lnSpc>
              <a:buAutoNum type="arabicPeriod"/>
              <a:tabLst>
                <a:tab pos="29400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rekenkundig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SE</a:t>
            </a:r>
            <a:r>
              <a:rPr dirty="0" sz="1050" spc="-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algn="just" marL="290195" marR="173355" indent="1905">
              <a:lnSpc>
                <a:spcPct val="102000"/>
              </a:lnSpc>
              <a:spcBef>
                <a:spcPts val="1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CE.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uitkomst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geheel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getal, dan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wordt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getal,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eerste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achter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komma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4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minder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is,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beneden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afgerond 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indien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dat</a:t>
            </a:r>
            <a:r>
              <a:rPr dirty="0" sz="1050" spc="-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cijfer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5</a:t>
            </a:r>
            <a:r>
              <a:rPr dirty="0" sz="1050" spc="-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</a:t>
            </a:r>
            <a:r>
              <a:rPr dirty="0" sz="1050" spc="-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meer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naar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boven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afgerond.</a:t>
            </a:r>
            <a:endParaRPr sz="1050">
              <a:latin typeface="Arial"/>
              <a:cs typeface="Arial"/>
            </a:endParaRPr>
          </a:p>
          <a:p>
            <a:pPr algn="just" marL="290195" marR="714375" indent="-226695">
              <a:lnSpc>
                <a:spcPct val="101099"/>
              </a:lnSpc>
              <a:buAutoNum type="arabicPeriod" startAt="5"/>
              <a:tabLst>
                <a:tab pos="28638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alleen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SE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gehouden, is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SE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tevens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conform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berekening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volgens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8.2.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050" spc="-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8.3.</a:t>
            </a:r>
            <a:endParaRPr sz="1050">
              <a:latin typeface="Arial"/>
              <a:cs typeface="Arial"/>
            </a:endParaRPr>
          </a:p>
          <a:p>
            <a:pPr algn="just" marL="287655" marR="672465" indent="-229870">
              <a:lnSpc>
                <a:spcPct val="101099"/>
              </a:lnSpc>
              <a:spcBef>
                <a:spcPts val="20"/>
              </a:spcBef>
              <a:buAutoNum type="arabicPeriod" startAt="5"/>
              <a:tabLst>
                <a:tab pos="28829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kandidaat die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vmbo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afgelegd,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is  geslaagd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indien:</a:t>
            </a:r>
            <a:endParaRPr sz="1050">
              <a:latin typeface="Arial"/>
              <a:cs typeface="Arial"/>
            </a:endParaRPr>
          </a:p>
          <a:p>
            <a:pPr lvl="1" marL="521334" marR="438150" indent="-246379">
              <a:lnSpc>
                <a:spcPct val="101099"/>
              </a:lnSpc>
              <a:spcBef>
                <a:spcPts val="25"/>
              </a:spcBef>
              <a:buAutoNum type="alphaLcPeriod"/>
              <a:tabLst>
                <a:tab pos="524510" algn="l"/>
                <a:tab pos="52514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rekenkundig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behaalde cijfers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ten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5,5</a:t>
            </a:r>
            <a:r>
              <a:rPr dirty="0" sz="1050" spc="-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is;</a:t>
            </a:r>
            <a:endParaRPr sz="1050">
              <a:latin typeface="Arial"/>
              <a:cs typeface="Arial"/>
            </a:endParaRPr>
          </a:p>
          <a:p>
            <a:pPr lvl="1" marL="521334" indent="-254000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521334" algn="l"/>
                <a:tab pos="52197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hij voor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taal als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5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heeft</a:t>
            </a:r>
            <a:r>
              <a:rPr dirty="0" sz="1050" spc="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endParaRPr sz="1050">
              <a:latin typeface="Arial"/>
              <a:cs typeface="Arial"/>
            </a:endParaRPr>
          </a:p>
          <a:p>
            <a:pPr lvl="1" marL="521334" indent="-250825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521334" algn="l"/>
                <a:tab pos="521970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onverminderd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onderdeel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b: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" y="36617"/>
            <a:ext cx="0" cy="5248910"/>
          </a:xfrm>
          <a:custGeom>
            <a:avLst/>
            <a:gdLst/>
            <a:ahLst/>
            <a:cxnLst/>
            <a:rect l="l" t="t" r="r" b="b"/>
            <a:pathLst>
              <a:path w="0" h="5248910">
                <a:moveTo>
                  <a:pt x="0" y="5248541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707799" y="290668"/>
            <a:ext cx="9715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0">
                <a:solidFill>
                  <a:srgbClr val="0F0F0F"/>
                </a:solidFill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70619" y="717111"/>
            <a:ext cx="920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5">
                <a:solidFill>
                  <a:srgbClr val="0F0F0F"/>
                </a:solidFill>
                <a:latin typeface="Times New Roman"/>
                <a:cs typeface="Times New Roman"/>
              </a:rPr>
              <a:t>i.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20273" y="723468"/>
            <a:ext cx="4828540" cy="1641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225" marR="59690" indent="3175">
              <a:lnSpc>
                <a:spcPct val="100099"/>
              </a:lnSpc>
              <a:spcBef>
                <a:spcPts val="100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waarvoor een eindcijfer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vastgesteld</a:t>
            </a:r>
            <a:r>
              <a:rPr dirty="0" sz="1050" spc="15">
                <a:solidFill>
                  <a:srgbClr val="2A2A2A"/>
                </a:solidFill>
                <a:latin typeface="Arial"/>
                <a:cs typeface="Arial"/>
              </a:rPr>
              <a:t>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5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overige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vastgesteld,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r>
              <a:rPr dirty="0" sz="1050" spc="-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of</a:t>
            </a:r>
            <a:endParaRPr sz="1050">
              <a:latin typeface="Arial"/>
              <a:cs typeface="Arial"/>
            </a:endParaRPr>
          </a:p>
          <a:p>
            <a:pPr marL="19050" marR="62865" indent="3175">
              <a:lnSpc>
                <a:spcPct val="101099"/>
              </a:lnSpc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4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overige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vastgesteld,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als 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waarvan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7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meer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heeft behaald;</a:t>
            </a:r>
            <a:r>
              <a:rPr dirty="0" sz="1050" spc="10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of</a:t>
            </a:r>
            <a:endParaRPr sz="1050">
              <a:latin typeface="Arial"/>
              <a:cs typeface="Arial"/>
            </a:endParaRPr>
          </a:p>
          <a:p>
            <a:pPr marL="18415" marR="5080" indent="-2540">
              <a:lnSpc>
                <a:spcPct val="101099"/>
              </a:lnSpc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vastgesteld,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5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behaald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overige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eindcijfer</a:t>
            </a:r>
            <a:r>
              <a:rPr dirty="0" sz="1050" spc="1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is</a:t>
            </a:r>
            <a:endParaRPr sz="1050">
              <a:latin typeface="Arial"/>
              <a:cs typeface="Arial"/>
            </a:endParaRPr>
          </a:p>
          <a:p>
            <a:pPr marL="12700" marR="130175" indent="3810">
              <a:lnSpc>
                <a:spcPct val="101099"/>
              </a:lnSpc>
              <a:spcBef>
                <a:spcPts val="20"/>
              </a:spcBef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meer waarvan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ten minste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7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heeft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9895" y="1205602"/>
            <a:ext cx="12700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ii.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6842" y="1690786"/>
            <a:ext cx="16192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iii.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86443" y="2340752"/>
            <a:ext cx="5731510" cy="57245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506730" marR="240665" indent="-252095">
              <a:lnSpc>
                <a:spcPct val="101099"/>
              </a:lnSpc>
              <a:spcBef>
                <a:spcPts val="85"/>
              </a:spcBef>
              <a:buAutoNum type="alphaLcPeriod" startAt="4"/>
              <a:tabLst>
                <a:tab pos="506095" algn="l"/>
                <a:tab pos="50736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hij voor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onderdelen,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genoemd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7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8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lager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4  heeft</a:t>
            </a:r>
            <a:r>
              <a:rPr dirty="0" sz="1050" spc="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endParaRPr sz="1050">
              <a:latin typeface="Arial"/>
              <a:cs typeface="Arial"/>
            </a:endParaRPr>
          </a:p>
          <a:p>
            <a:pPr marL="506095" marR="668655" indent="-255904">
              <a:lnSpc>
                <a:spcPct val="101099"/>
              </a:lnSpc>
              <a:spcBef>
                <a:spcPts val="25"/>
              </a:spcBef>
              <a:buAutoNum type="alphaLcPeriod" startAt="4"/>
              <a:tabLst>
                <a:tab pos="506095" algn="l"/>
                <a:tab pos="50736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lichamelijke opvoeding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kunstvakken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kwalificatie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'voldoende' 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'goed' heeft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r>
              <a:rPr dirty="0" sz="1050" spc="1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marL="503555" marR="360045" indent="-252095">
              <a:lnSpc>
                <a:spcPct val="101099"/>
              </a:lnSpc>
              <a:spcBef>
                <a:spcPts val="25"/>
              </a:spcBef>
              <a:buAutoNum type="alphaLcPeriod" startAt="4"/>
              <a:tabLst>
                <a:tab pos="504190" algn="l"/>
                <a:tab pos="50482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gemengde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theoretische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betreft: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profielwerkstuk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kwalificatie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'voldoende'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'goed'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heeft</a:t>
            </a:r>
            <a:r>
              <a:rPr dirty="0" sz="1050" spc="-1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behaald.</a:t>
            </a:r>
            <a:endParaRPr sz="1050">
              <a:latin typeface="Arial"/>
              <a:cs typeface="Arial"/>
            </a:endParaRPr>
          </a:p>
          <a:p>
            <a:pPr marL="500380" indent="-252729">
              <a:lnSpc>
                <a:spcPct val="100000"/>
              </a:lnSpc>
              <a:spcBef>
                <a:spcPts val="10"/>
              </a:spcBef>
              <a:buAutoNum type="alphaLcPeriod" startAt="4"/>
              <a:tabLst>
                <a:tab pos="500380" algn="l"/>
                <a:tab pos="50101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loopbaandossier heeft</a:t>
            </a:r>
            <a:r>
              <a:rPr dirty="0" sz="1050" spc="-1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gemaakt.</a:t>
            </a:r>
            <a:endParaRPr sz="1050">
              <a:latin typeface="Arial"/>
              <a:cs typeface="Arial"/>
            </a:endParaRPr>
          </a:p>
          <a:p>
            <a:pPr marL="255904" marR="27305" indent="-217804">
              <a:lnSpc>
                <a:spcPct val="101699"/>
              </a:lnSpc>
              <a:spcBef>
                <a:spcPts val="20"/>
              </a:spcBef>
              <a:buAutoNum type="arabicPeriod" startAt="4"/>
              <a:tabLst>
                <a:tab pos="259079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uitslagbepaling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volgens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6,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c, 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basisberoepsgerichte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kaderberoepsgerichte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alle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gevolgde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beroepsgerichte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keuzevakken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aangemerkt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één vak;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zogenaamde</a:t>
            </a:r>
            <a:r>
              <a:rPr dirty="0" sz="1050" spc="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combinatiecijfer.</a:t>
            </a:r>
            <a:endParaRPr sz="1050">
              <a:latin typeface="Arial"/>
              <a:cs typeface="Arial"/>
            </a:endParaRPr>
          </a:p>
          <a:p>
            <a:pPr marL="254635" marR="139065" indent="-221615">
              <a:lnSpc>
                <a:spcPct val="101099"/>
              </a:lnSpc>
              <a:buAutoNum type="arabicPeriod" startAt="4"/>
              <a:tabLst>
                <a:tab pos="255904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Bij 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uitslagbepaling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volgens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6</a:t>
            </a:r>
            <a:r>
              <a:rPr dirty="0" sz="1050" spc="35">
                <a:solidFill>
                  <a:srgbClr val="2A2A2A"/>
                </a:solidFill>
                <a:latin typeface="Arial"/>
                <a:cs typeface="Arial"/>
              </a:rPr>
              <a:t>,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onderdeel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gemengde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profielvak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alle beroepsgerichte</a:t>
            </a:r>
            <a:r>
              <a:rPr dirty="0" sz="1050" spc="-16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keuzevakken</a:t>
            </a:r>
            <a:endParaRPr sz="1050">
              <a:latin typeface="Arial"/>
              <a:cs typeface="Arial"/>
            </a:endParaRPr>
          </a:p>
          <a:p>
            <a:pPr marL="250190" marR="10795" indent="3810">
              <a:lnSpc>
                <a:spcPct val="101099"/>
              </a:lnSpc>
              <a:spcBef>
                <a:spcPts val="20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aangemerkt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eindcijfer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één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verstande dat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eindcijfer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profielvak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daarbij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net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zo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vaak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meetelt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aantal eindcijfers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beroepsgerichte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keuzevakken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berekening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wordt</a:t>
            </a:r>
            <a:r>
              <a:rPr dirty="0" sz="1050" spc="1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betrokken.</a:t>
            </a:r>
            <a:endParaRPr sz="1050">
              <a:latin typeface="Arial"/>
              <a:cs typeface="Arial"/>
            </a:endParaRPr>
          </a:p>
          <a:p>
            <a:pPr marL="249554" indent="-216535">
              <a:lnSpc>
                <a:spcPct val="100000"/>
              </a:lnSpc>
              <a:spcBef>
                <a:spcPts val="15"/>
              </a:spcBef>
              <a:buAutoNum type="arabicPeriod" startAt="9"/>
              <a:tabLst>
                <a:tab pos="250190" algn="l"/>
              </a:tabLst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afwijking 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lid 6,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vmbo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</a:t>
            </a:r>
            <a:r>
              <a:rPr dirty="0" sz="1050" spc="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247015" marR="186055">
              <a:lnSpc>
                <a:spcPct val="101099"/>
              </a:lnSpc>
              <a:spcBef>
                <a:spcPts val="2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basisberoepsgerichte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afgelegd ter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afsluiting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leerwerktraject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als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bedoeld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artikel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10b1 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wet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geslaagd</a:t>
            </a:r>
            <a:r>
              <a:rPr dirty="0" sz="1050" spc="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indien</a:t>
            </a:r>
            <a:r>
              <a:rPr dirty="0" sz="1050" spc="5">
                <a:solidFill>
                  <a:srgbClr val="2A2A2A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  <a:p>
            <a:pPr lvl="1" marL="488315" indent="-250190">
              <a:lnSpc>
                <a:spcPct val="100000"/>
              </a:lnSpc>
              <a:spcBef>
                <a:spcPts val="10"/>
              </a:spcBef>
              <a:buAutoNum type="alphaLcPeriod"/>
              <a:tabLst>
                <a:tab pos="488315" algn="l"/>
                <a:tab pos="488950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vak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Nederlandse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taal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6</a:t>
            </a:r>
            <a:r>
              <a:rPr dirty="0" sz="1050" spc="-2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endParaRPr sz="1050">
              <a:latin typeface="Arial"/>
              <a:cs typeface="Arial"/>
            </a:endParaRPr>
          </a:p>
          <a:p>
            <a:pPr lvl="1" marL="485140" indent="-254000">
              <a:lnSpc>
                <a:spcPct val="100000"/>
              </a:lnSpc>
              <a:spcBef>
                <a:spcPts val="40"/>
              </a:spcBef>
              <a:buAutoNum type="alphaLcPeriod"/>
              <a:tabLst>
                <a:tab pos="485140" algn="l"/>
                <a:tab pos="485775" algn="l"/>
              </a:tabLst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profielvak als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meer heeft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behaald;</a:t>
            </a:r>
            <a:r>
              <a:rPr dirty="0" sz="1050" spc="-1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lvl="1" marL="485140" indent="-253365">
              <a:lnSpc>
                <a:spcPct val="100000"/>
              </a:lnSpc>
              <a:spcBef>
                <a:spcPts val="10"/>
              </a:spcBef>
              <a:buAutoNum type="alphaLcPeriod"/>
              <a:tabLst>
                <a:tab pos="485140" algn="l"/>
                <a:tab pos="485775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hij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bedoeld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zevende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lid,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heeft</a:t>
            </a:r>
            <a:r>
              <a:rPr dirty="0" sz="1050" spc="-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behaald.</a:t>
            </a:r>
            <a:endParaRPr sz="1050">
              <a:latin typeface="Arial"/>
              <a:cs typeface="Arial"/>
            </a:endParaRPr>
          </a:p>
          <a:p>
            <a:pPr marL="228600" marR="68580" indent="1905">
              <a:lnSpc>
                <a:spcPct val="101099"/>
              </a:lnSpc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 waarin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is afgelegd,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tezamen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vormen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basisberoepsgerichte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leerweg,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bedoeld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artikel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10b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20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wet,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lid 6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7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</a:t>
            </a:r>
            <a:endParaRPr sz="1050">
              <a:latin typeface="Arial"/>
              <a:cs typeface="Arial"/>
            </a:endParaRPr>
          </a:p>
          <a:p>
            <a:pPr marL="229870">
              <a:lnSpc>
                <a:spcPct val="100000"/>
              </a:lnSpc>
              <a:spcBef>
                <a:spcPts val="40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overeenkomstige</a:t>
            </a:r>
            <a:r>
              <a:rPr dirty="0" sz="1050" spc="-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toepassing.</a:t>
            </a:r>
            <a:endParaRPr sz="1050">
              <a:latin typeface="Arial"/>
              <a:cs typeface="Arial"/>
            </a:endParaRPr>
          </a:p>
          <a:p>
            <a:pPr marL="235585" marR="270510" indent="-217170">
              <a:lnSpc>
                <a:spcPct val="101099"/>
              </a:lnSpc>
              <a:spcBef>
                <a:spcPts val="25"/>
              </a:spcBef>
              <a:buAutoNum type="arabicPeriod" startAt="10"/>
              <a:tabLst>
                <a:tab pos="24130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extra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gedaan,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eindcijfers 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bij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definitieve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uitslag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betrokken als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kandidaat  daardoor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zou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afgewezen.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Hierbij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geldt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5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resterende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samen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dienen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vormen.</a:t>
            </a:r>
            <a:endParaRPr sz="1050">
              <a:latin typeface="Arial"/>
              <a:cs typeface="Arial"/>
            </a:endParaRPr>
          </a:p>
          <a:p>
            <a:pPr marL="235585" marR="5080" indent="-217804">
              <a:lnSpc>
                <a:spcPct val="103000"/>
              </a:lnSpc>
              <a:buAutoNum type="arabicPeriod" startAt="10"/>
              <a:tabLst>
                <a:tab pos="233679" algn="l"/>
              </a:tabLst>
            </a:pP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heeft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afgelegd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voldoet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lid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bedoelde  voorwaarden,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afgewezen,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behoudens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mogelijkheid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tot</a:t>
            </a:r>
            <a:r>
              <a:rPr dirty="0" sz="1050" spc="-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herkansing.</a:t>
            </a:r>
            <a:endParaRPr sz="1050">
              <a:latin typeface="Arial"/>
              <a:cs typeface="Arial"/>
            </a:endParaRPr>
          </a:p>
          <a:p>
            <a:pPr marL="233045" indent="-220979">
              <a:lnSpc>
                <a:spcPct val="100000"/>
              </a:lnSpc>
              <a:spcBef>
                <a:spcPts val="10"/>
              </a:spcBef>
              <a:buAutoNum type="arabicPeriod" startAt="10"/>
              <a:tabLst>
                <a:tab pos="233679" algn="l"/>
              </a:tabLst>
            </a:pP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geslaagd voor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vmbo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theoretische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leerweg</a:t>
            </a:r>
            <a:r>
              <a:rPr dirty="0" sz="1050" spc="1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</a:t>
            </a:r>
            <a:endParaRPr sz="1050">
              <a:latin typeface="Arial"/>
              <a:cs typeface="Arial"/>
            </a:endParaRPr>
          </a:p>
          <a:p>
            <a:pPr marL="233045" marR="304165" indent="-635">
              <a:lnSpc>
                <a:spcPct val="101099"/>
              </a:lnSpc>
              <a:spcBef>
                <a:spcPts val="2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toekenning 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judicium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cum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laude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voldoet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volgende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voorschriften:</a:t>
            </a:r>
            <a:endParaRPr sz="1050">
              <a:latin typeface="Arial"/>
              <a:cs typeface="Arial"/>
            </a:endParaRPr>
          </a:p>
          <a:p>
            <a:pPr lvl="1" marL="470534" indent="-254000">
              <a:lnSpc>
                <a:spcPct val="100000"/>
              </a:lnSpc>
              <a:spcBef>
                <a:spcPts val="35"/>
              </a:spcBef>
              <a:buAutoNum type="alphaLcPeriod"/>
              <a:tabLst>
                <a:tab pos="470534" algn="l"/>
                <a:tab pos="471170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8,0, berekend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basis 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eindcijfers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voor: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4101" y="8043963"/>
            <a:ext cx="9588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4101" y="8043963"/>
            <a:ext cx="4975225" cy="50927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382905" marR="277495" indent="3175">
              <a:lnSpc>
                <a:spcPct val="101099"/>
              </a:lnSpc>
              <a:spcBef>
                <a:spcPts val="8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Nederlandse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taal,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Engelse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taal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maatschappijleer, en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de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algemene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profieldeel,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378460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ii.	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vrije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waarvoor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hoogste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vastgesteld,</a:t>
            </a:r>
            <a:r>
              <a:rPr dirty="0" sz="1050" spc="2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4231" y="8529148"/>
            <a:ext cx="5781675" cy="115633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475615" marR="5080" indent="-253365">
              <a:lnSpc>
                <a:spcPct val="103000"/>
              </a:lnSpc>
              <a:spcBef>
                <a:spcPts val="60"/>
              </a:spcBef>
              <a:tabLst>
                <a:tab pos="47625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b</a:t>
            </a:r>
            <a:r>
              <a:rPr dirty="0" sz="1050" spc="30">
                <a:solidFill>
                  <a:srgbClr val="444444"/>
                </a:solidFill>
                <a:latin typeface="Arial"/>
                <a:cs typeface="Arial"/>
              </a:rPr>
              <a:t>.		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minste 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6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kwalificatie voldoende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voor,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profielwerkstuk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alle vakken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meetellen bij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uitslagbepaling 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grond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lid</a:t>
            </a:r>
            <a:r>
              <a:rPr dirty="0" sz="1050" spc="-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6.</a:t>
            </a:r>
            <a:endParaRPr sz="1050">
              <a:latin typeface="Arial"/>
              <a:cs typeface="Arial"/>
            </a:endParaRPr>
          </a:p>
          <a:p>
            <a:pPr marL="228600" marR="99060" indent="-216535">
              <a:lnSpc>
                <a:spcPct val="101099"/>
              </a:lnSpc>
              <a:buAutoNum type="arabicPeriod" startAt="13"/>
              <a:tabLst>
                <a:tab pos="233679" algn="l"/>
              </a:tabLst>
            </a:pP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kandidaat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geslaagd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eindexamen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vmbo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basisberoepsgerichte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of 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kaderberoepsgerichte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leerweg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toekenning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judicium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cum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laude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indien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zijn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voldoet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volgende</a:t>
            </a:r>
            <a:r>
              <a:rPr dirty="0" sz="1050" spc="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voorschriften:</a:t>
            </a:r>
            <a:endParaRPr sz="1050">
              <a:latin typeface="Arial"/>
              <a:cs typeface="Arial"/>
            </a:endParaRPr>
          </a:p>
          <a:p>
            <a:pPr lvl="1" marL="470534" indent="-250825">
              <a:lnSpc>
                <a:spcPts val="1255"/>
              </a:lnSpc>
              <a:spcBef>
                <a:spcPts val="15"/>
              </a:spcBef>
              <a:buAutoNum type="alphaLcPeriod"/>
              <a:tabLst>
                <a:tab pos="470534" algn="l"/>
                <a:tab pos="471170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minste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8,0, berekend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00" b="1">
                <a:solidFill>
                  <a:srgbClr val="0F0F0F"/>
                </a:solidFill>
                <a:latin typeface="Arial"/>
                <a:cs typeface="Arial"/>
              </a:rPr>
              <a:t>basis</a:t>
            </a:r>
            <a:r>
              <a:rPr dirty="0" sz="1000" spc="14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van:</a:t>
            </a:r>
            <a:endParaRPr sz="1050">
              <a:latin typeface="Arial"/>
              <a:cs typeface="Arial"/>
            </a:endParaRPr>
          </a:p>
          <a:p>
            <a:pPr lvl="2" marL="910590" indent="-371475">
              <a:lnSpc>
                <a:spcPts val="1255"/>
              </a:lnSpc>
              <a:buAutoNum type="romanLcPeriod"/>
              <a:tabLst>
                <a:tab pos="910590" algn="l"/>
                <a:tab pos="911225" algn="l"/>
              </a:tabLst>
            </a:pP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eindcijfers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profielvak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algemene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</a:t>
            </a:r>
            <a:r>
              <a:rPr dirty="0" sz="1050" spc="1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842207"/>
            <a:ext cx="0" cy="3906520"/>
          </a:xfrm>
          <a:custGeom>
            <a:avLst/>
            <a:gdLst/>
            <a:ahLst/>
            <a:cxnLst/>
            <a:rect l="l" t="t" r="r" b="b"/>
            <a:pathLst>
              <a:path w="0" h="3906520">
                <a:moveTo>
                  <a:pt x="0" y="3905891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605754" y="280750"/>
            <a:ext cx="1866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5">
                <a:solidFill>
                  <a:srgbClr val="111111"/>
                </a:solidFill>
                <a:latin typeface="Courier New"/>
                <a:cs typeface="Courier New"/>
              </a:rPr>
              <a:t>10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8966" y="738725"/>
            <a:ext cx="5801995" cy="7143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64565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profieldeel,</a:t>
            </a:r>
            <a:r>
              <a:rPr dirty="0" sz="1050" spc="1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marL="601345">
              <a:lnSpc>
                <a:spcPts val="1255"/>
              </a:lnSpc>
              <a:spcBef>
                <a:spcPts val="15"/>
              </a:spcBef>
              <a:tabLst>
                <a:tab pos="964565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ii.	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berekend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grond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-10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7</a:t>
            </a:r>
            <a:r>
              <a:rPr dirty="0" sz="1050" spc="1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marL="532130" marR="216535" indent="-257810">
              <a:lnSpc>
                <a:spcPts val="1270"/>
              </a:lnSpc>
              <a:spcBef>
                <a:spcPts val="25"/>
              </a:spcBef>
              <a:tabLst>
                <a:tab pos="534670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b.		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minste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eindcijfer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6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ten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minste 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kwalificatie voldoende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alle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vakken  die</a:t>
            </a:r>
            <a:r>
              <a:rPr dirty="0" sz="1050" spc="-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meetellen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 bij</a:t>
            </a:r>
            <a:r>
              <a:rPr dirty="0" sz="1050" spc="-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uitslagbepaling</a:t>
            </a:r>
            <a:r>
              <a:rPr dirty="0" sz="1050" spc="-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grond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-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lid</a:t>
            </a:r>
            <a:r>
              <a:rPr dirty="0" sz="1050" spc="-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6.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</a:pPr>
            <a:r>
              <a:rPr dirty="0" sz="1050" spc="35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10 Inhalen </a:t>
            </a: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herkansing van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5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  <a:p>
            <a:pPr marL="277495" marR="83185" indent="-231775">
              <a:lnSpc>
                <a:spcPct val="102000"/>
              </a:lnSpc>
              <a:spcBef>
                <a:spcPts val="925"/>
              </a:spcBef>
              <a:buAutoNum type="arabicPeriod"/>
              <a:tabLst>
                <a:tab pos="279400" algn="l"/>
              </a:tabLst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die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tijdens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eerste tijdvak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-1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meer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examens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om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geldige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reden 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kunnen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maken,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recht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halen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tijdens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tweede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tijdvak.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Hij kan dan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maximaal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twee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toetsen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per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dag</a:t>
            </a:r>
            <a:r>
              <a:rPr dirty="0" sz="1050" spc="-114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afleggen.</a:t>
            </a:r>
            <a:endParaRPr sz="1050">
              <a:latin typeface="Arial"/>
              <a:cs typeface="Arial"/>
            </a:endParaRPr>
          </a:p>
          <a:p>
            <a:pPr marL="274320" marR="95885" indent="-230504">
              <a:lnSpc>
                <a:spcPct val="101099"/>
              </a:lnSpc>
              <a:buAutoNum type="arabicPeriod"/>
              <a:tabLst>
                <a:tab pos="274320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tweede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tijdvak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ook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verhinderd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is</a:t>
            </a:r>
            <a:r>
              <a:rPr dirty="0" sz="1050" spc="5">
                <a:solidFill>
                  <a:srgbClr val="2A2A2A"/>
                </a:solidFill>
                <a:latin typeface="Arial"/>
                <a:cs typeface="Arial"/>
              </a:rPr>
              <a:t>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meer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twee toetsen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dag moet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inhalen,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wordt hij in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gelegenheid gesteld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voltooien 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in 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derde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tijdvak.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niet-reglementaire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afwezigheid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leerling</a:t>
            </a:r>
            <a:r>
              <a:rPr dirty="0" sz="1050" spc="-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betreft,</a:t>
            </a:r>
            <a:endParaRPr sz="1050">
              <a:latin typeface="Arial"/>
              <a:cs typeface="Arial"/>
            </a:endParaRPr>
          </a:p>
          <a:p>
            <a:pPr marL="271145">
              <a:lnSpc>
                <a:spcPts val="1255"/>
              </a:lnSpc>
              <a:spcBef>
                <a:spcPts val="40"/>
              </a:spcBef>
            </a:pP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komt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inhalen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plaats 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recht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op</a:t>
            </a:r>
            <a:r>
              <a:rPr dirty="0" sz="1050" spc="-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herkansing.</a:t>
            </a:r>
            <a:endParaRPr sz="1050">
              <a:latin typeface="Arial"/>
              <a:cs typeface="Arial"/>
            </a:endParaRPr>
          </a:p>
          <a:p>
            <a:pPr marL="273050" indent="-234315">
              <a:lnSpc>
                <a:spcPts val="1255"/>
              </a:lnSpc>
              <a:buAutoNum type="arabicPeriod" startAt="3"/>
              <a:tabLst>
                <a:tab pos="273685" algn="l"/>
              </a:tabLst>
            </a:pPr>
            <a:r>
              <a:rPr dirty="0" sz="1050" spc="6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heeft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één vak </a:t>
            </a:r>
            <a:r>
              <a:rPr dirty="0" sz="1050" spc="-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CE,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waarin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hij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reeds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afgelegd</a:t>
            </a:r>
            <a:r>
              <a:rPr dirty="0" sz="1050" spc="1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en</a:t>
            </a:r>
            <a:endParaRPr sz="1050">
              <a:latin typeface="Arial"/>
              <a:cs typeface="Arial"/>
            </a:endParaRPr>
          </a:p>
          <a:p>
            <a:pPr marL="273050" marR="43815" indent="635">
              <a:lnSpc>
                <a:spcPct val="101099"/>
              </a:lnSpc>
              <a:spcBef>
                <a:spcPts val="45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waarvan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eindcijfers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bekend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gemaakt,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recht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herkansing in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tweede (of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toepassing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derde)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tijdvak.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basis-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kaderberoepsgerichte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leerweg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geldt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ook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praktische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gedeelte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CE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beroepsgerichte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programma.</a:t>
            </a:r>
            <a:endParaRPr sz="1050">
              <a:latin typeface="Arial"/>
              <a:cs typeface="Arial"/>
            </a:endParaRPr>
          </a:p>
          <a:p>
            <a:pPr marL="272415" marR="187960" indent="-238125">
              <a:lnSpc>
                <a:spcPct val="101099"/>
              </a:lnSpc>
              <a:spcBef>
                <a:spcPts val="25"/>
              </a:spcBef>
              <a:buAutoNum type="arabicPeriod" startAt="4"/>
              <a:tabLst>
                <a:tab pos="267335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laat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schriftelijk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weten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hij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gebruik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wil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maken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recht 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herkansing, zoals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genoemd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lid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3.</a:t>
            </a:r>
            <a:endParaRPr sz="1050">
              <a:latin typeface="Arial"/>
              <a:cs typeface="Arial"/>
            </a:endParaRPr>
          </a:p>
          <a:p>
            <a:pPr marL="269240" marR="5080" indent="-236220">
              <a:lnSpc>
                <a:spcPct val="101099"/>
              </a:lnSpc>
              <a:buAutoNum type="arabicPeriod" startAt="4"/>
              <a:tabLst>
                <a:tab pos="269875" algn="l"/>
              </a:tabLst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hoogste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cijfers behaald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herkansing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eerder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afgelegde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CE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geldt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definitief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cijfer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CE.</a:t>
            </a:r>
            <a:endParaRPr sz="1050">
              <a:latin typeface="Arial"/>
              <a:cs typeface="Arial"/>
            </a:endParaRPr>
          </a:p>
          <a:p>
            <a:pPr marL="262255" marR="67310" indent="-228600">
              <a:lnSpc>
                <a:spcPct val="101400"/>
              </a:lnSpc>
              <a:spcBef>
                <a:spcPts val="20"/>
              </a:spcBef>
              <a:buAutoNum type="arabicPeriod" startAt="4"/>
              <a:tabLst>
                <a:tab pos="266700" algn="l"/>
              </a:tabLst>
            </a:pP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bevoegd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gezag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bepalen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kandidaat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deelexamen aflegt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meer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vakken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SE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waarin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geen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CE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wordt afgenomen,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eind-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of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deelexamen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opnieuw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afleggen.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bevoegd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gezag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verleent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recht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elk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geval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maatschappijleer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behorend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tot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gemeenschappelijk deel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leerwegen.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herexamen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omvat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bevoegd gezag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aangegeven onderdelen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examenprogramma.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PTA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wordt dit</a:t>
            </a:r>
            <a:r>
              <a:rPr dirty="0" sz="1050" spc="2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uitgewerkt.</a:t>
            </a:r>
            <a:endParaRPr sz="1050">
              <a:latin typeface="Arial"/>
              <a:cs typeface="Arial"/>
            </a:endParaRPr>
          </a:p>
          <a:p>
            <a:pPr marL="261620" indent="-238760">
              <a:lnSpc>
                <a:spcPct val="100000"/>
              </a:lnSpc>
              <a:spcBef>
                <a:spcPts val="10"/>
              </a:spcBef>
              <a:buAutoNum type="arabicPeriod" startAt="4"/>
              <a:tabLst>
                <a:tab pos="262255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meer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onderdelen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verschoven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er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minder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dan</a:t>
            </a:r>
            <a:r>
              <a:rPr dirty="0" sz="1050" spc="1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tien</a:t>
            </a:r>
            <a:endParaRPr sz="1050">
              <a:latin typeface="Arial"/>
              <a:cs typeface="Arial"/>
            </a:endParaRPr>
          </a:p>
          <a:p>
            <a:pPr marL="256540" marR="27940" indent="6350">
              <a:lnSpc>
                <a:spcPct val="101099"/>
              </a:lnSpc>
              <a:spcBef>
                <a:spcPts val="25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dagen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tussen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CE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betreffende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zitten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CE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conform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artikel 2.5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meer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eerste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tijdvak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plaatsvinden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vindt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CE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dat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plaats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tijdens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tweede en/of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derde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tijdvak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CE.</a:t>
            </a:r>
            <a:endParaRPr sz="1050">
              <a:latin typeface="Arial"/>
              <a:cs typeface="Arial"/>
            </a:endParaRPr>
          </a:p>
          <a:p>
            <a:pPr marL="258445" indent="-234950">
              <a:lnSpc>
                <a:spcPct val="100000"/>
              </a:lnSpc>
              <a:spcBef>
                <a:spcPts val="15"/>
              </a:spcBef>
              <a:buAutoNum type="arabicPeriod" startAt="8"/>
              <a:tabLst>
                <a:tab pos="259079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 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gespreid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volgens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59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eindexamenbesluit heeft</a:t>
            </a:r>
            <a:r>
              <a:rPr dirty="0" sz="1050" spc="204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253365" marR="183515" indent="5715">
              <a:lnSpc>
                <a:spcPct val="102000"/>
              </a:lnSpc>
              <a:spcBef>
                <a:spcPts val="10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1e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én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2e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schooljaar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gespreid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recht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een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herkansing.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Deze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twee herkansingen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kunnen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beide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tegelijk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opgenomen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in 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één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afzonderlijke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schooljaren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gespreid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examen.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eindcijfer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een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herkansing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voorlaatste leerjaar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schriftelijk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aan 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bekend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gemaakt.</a:t>
            </a:r>
            <a:endParaRPr sz="1050">
              <a:latin typeface="Arial"/>
              <a:cs typeface="Arial"/>
            </a:endParaRPr>
          </a:p>
          <a:p>
            <a:pPr marL="250190" marR="81915" indent="-234950">
              <a:lnSpc>
                <a:spcPts val="1300"/>
              </a:lnSpc>
              <a:spcBef>
                <a:spcPts val="25"/>
              </a:spcBef>
              <a:buAutoNum type="arabicPeriod" startAt="9"/>
              <a:tabLst>
                <a:tab pos="252729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versneld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grond van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37a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Eindexamenbesluit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maar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één  herkansing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mogelijk,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voorlaatste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óf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laatste</a:t>
            </a:r>
            <a:r>
              <a:rPr dirty="0" sz="1050" spc="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leerjaar.</a:t>
            </a:r>
            <a:endParaRPr sz="1050">
              <a:latin typeface="Arial"/>
              <a:cs typeface="Arial"/>
            </a:endParaRPr>
          </a:p>
          <a:p>
            <a:pPr marL="248920" indent="-236854">
              <a:lnSpc>
                <a:spcPts val="1220"/>
              </a:lnSpc>
              <a:buAutoNum type="arabicPeriod" startAt="9"/>
              <a:tabLst>
                <a:tab pos="249554" algn="l"/>
              </a:tabLst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Na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afloop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herkansing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CE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laatste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leerjaar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uitslag</a:t>
            </a:r>
            <a:r>
              <a:rPr dirty="0" sz="1050" spc="-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definitief</a:t>
            </a:r>
            <a:endParaRPr sz="1050">
              <a:latin typeface="Arial"/>
              <a:cs typeface="Arial"/>
            </a:endParaRPr>
          </a:p>
          <a:p>
            <a:pPr marL="248920" marR="143510" indent="1905">
              <a:lnSpc>
                <a:spcPts val="1300"/>
              </a:lnSpc>
              <a:spcBef>
                <a:spcPts val="25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overeenkomstige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toepassing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48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Eindexamenbesluit 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VO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en wordt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deze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schriftelijk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</a:t>
            </a:r>
            <a:r>
              <a:rPr dirty="0" sz="1050" spc="6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bekendgemaakt.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5" y="854413"/>
            <a:ext cx="0" cy="3844925"/>
          </a:xfrm>
          <a:custGeom>
            <a:avLst/>
            <a:gdLst/>
            <a:ahLst/>
            <a:cxnLst/>
            <a:rect l="l" t="t" r="r" b="b"/>
            <a:pathLst>
              <a:path w="0" h="3844925">
                <a:moveTo>
                  <a:pt x="0" y="3844861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64721" y="2737175"/>
            <a:ext cx="5874385" cy="0"/>
          </a:xfrm>
          <a:custGeom>
            <a:avLst/>
            <a:gdLst/>
            <a:ahLst/>
            <a:cxnLst/>
            <a:rect l="l" t="t" r="r" b="b"/>
            <a:pathLst>
              <a:path w="5874384" h="0">
                <a:moveTo>
                  <a:pt x="0" y="0"/>
                </a:moveTo>
                <a:lnTo>
                  <a:pt x="587381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930681" y="2889495"/>
            <a:ext cx="5920105" cy="60325"/>
            <a:chOff x="930681" y="2889495"/>
            <a:chExt cx="5920105" cy="60325"/>
          </a:xfrm>
        </p:grpSpPr>
        <p:sp>
          <p:nvSpPr>
            <p:cNvPr id="5" name="object 5"/>
            <p:cNvSpPr/>
            <p:nvPr/>
          </p:nvSpPr>
          <p:spPr>
            <a:xfrm>
              <a:off x="940298" y="2944676"/>
              <a:ext cx="5910580" cy="0"/>
            </a:xfrm>
            <a:custGeom>
              <a:avLst/>
              <a:gdLst/>
              <a:ahLst/>
              <a:cxnLst/>
              <a:rect l="l" t="t" r="r" b="b"/>
              <a:pathLst>
                <a:path w="5910580" h="0">
                  <a:moveTo>
                    <a:pt x="0" y="0"/>
                  </a:moveTo>
                  <a:lnTo>
                    <a:pt x="5910446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30681" y="2895852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 h="0">
                  <a:moveTo>
                    <a:pt x="0" y="0"/>
                  </a:moveTo>
                  <a:lnTo>
                    <a:pt x="12211" y="0"/>
                  </a:lnTo>
                </a:path>
              </a:pathLst>
            </a:custGeom>
            <a:ln w="12714">
              <a:solidFill>
                <a:srgbClr val="60606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617394" y="318130"/>
            <a:ext cx="16700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11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7981" y="757034"/>
            <a:ext cx="5854700" cy="2178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3664">
              <a:lnSpc>
                <a:spcPct val="100000"/>
              </a:lnSpc>
              <a:spcBef>
                <a:spcPts val="100"/>
              </a:spcBef>
            </a:pP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30" b="1">
                <a:solidFill>
                  <a:srgbClr val="111111"/>
                </a:solidFill>
                <a:latin typeface="Arial"/>
                <a:cs typeface="Arial"/>
              </a:rPr>
              <a:t>11 </a:t>
            </a: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Overige</a:t>
            </a:r>
            <a:r>
              <a:rPr dirty="0" sz="1050" spc="3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bepalingen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Arial"/>
              <a:cs typeface="Arial"/>
            </a:endParaRPr>
          </a:p>
          <a:p>
            <a:pPr marL="285115" marR="5080" indent="-173990">
              <a:lnSpc>
                <a:spcPct val="101099"/>
              </a:lnSpc>
              <a:buAutoNum type="arabicPeriod"/>
              <a:tabLst>
                <a:tab pos="287020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 schoolexamenresultaten,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behaald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voorlaatste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leerjaar,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komen te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vervallen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als 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bevorderd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voorlaatste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laatste</a:t>
            </a:r>
            <a:r>
              <a:rPr dirty="0" sz="1050" spc="-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leerjaar.</a:t>
            </a:r>
            <a:endParaRPr sz="1050">
              <a:latin typeface="Arial"/>
              <a:cs typeface="Arial"/>
            </a:endParaRPr>
          </a:p>
          <a:p>
            <a:pPr marL="286385" marR="83820" indent="-177165">
              <a:lnSpc>
                <a:spcPts val="1270"/>
              </a:lnSpc>
              <a:spcBef>
                <a:spcPts val="45"/>
              </a:spcBef>
              <a:buAutoNum type="arabicPeriod"/>
              <a:tabLst>
                <a:tab pos="28765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uitzondering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profielwerkstuk,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maatschappijleer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kunstvakken </a:t>
            </a:r>
            <a:r>
              <a:rPr dirty="0" sz="1150" spc="-165">
                <a:solidFill>
                  <a:srgbClr val="111111"/>
                </a:solidFill>
                <a:latin typeface="Times New Roman"/>
                <a:cs typeface="Times New Roman"/>
              </a:rPr>
              <a:t>1,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komen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schoolexamenresultaten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behaald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laatste leerjaar,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vervallen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niet</a:t>
            </a:r>
            <a:endParaRPr sz="1050">
              <a:latin typeface="Arial"/>
              <a:cs typeface="Arial"/>
            </a:endParaRPr>
          </a:p>
          <a:p>
            <a:pPr marL="283210">
              <a:lnSpc>
                <a:spcPts val="1255"/>
              </a:lnSpc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slaagt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eindexamen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examenjaar</a:t>
            </a:r>
            <a:r>
              <a:rPr dirty="0" sz="1050" spc="-1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overdoet.</a:t>
            </a:r>
            <a:endParaRPr sz="1050">
              <a:latin typeface="Arial"/>
              <a:cs typeface="Arial"/>
            </a:endParaRPr>
          </a:p>
          <a:p>
            <a:pPr marL="278765" marR="231775" indent="-174625">
              <a:lnSpc>
                <a:spcPct val="101099"/>
              </a:lnSpc>
              <a:buAutoNum type="arabicPeriod" startAt="3"/>
              <a:tabLst>
                <a:tab pos="284480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die tot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voorlaatste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laatste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leerjaar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toegelaten, nadat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reeds toetsen zijn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gehouden,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stelt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regeling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vast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overleg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met</a:t>
            </a:r>
            <a:r>
              <a:rPr dirty="0" sz="1050" spc="2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278765">
              <a:lnSpc>
                <a:spcPct val="100000"/>
              </a:lnSpc>
              <a:spcBef>
                <a:spcPts val="40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betrokken docent(en)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700" spc="-145">
                <a:solidFill>
                  <a:srgbClr val="606060"/>
                </a:solidFill>
                <a:latin typeface="Arial"/>
                <a:cs typeface="Arial"/>
              </a:rPr>
              <a:t>1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Hoofdstuk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V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-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Diploma's, </a:t>
            </a: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cijferlijsten </a:t>
            </a: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9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certificaten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2019" y="3323326"/>
            <a:ext cx="5808980" cy="5513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435">
              <a:lnSpc>
                <a:spcPct val="100000"/>
              </a:lnSpc>
              <a:spcBef>
                <a:spcPts val="100"/>
              </a:spcBef>
            </a:pP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35" b="1">
                <a:solidFill>
                  <a:srgbClr val="111111"/>
                </a:solidFill>
                <a:latin typeface="Arial"/>
                <a:cs typeface="Arial"/>
              </a:rPr>
              <a:t>12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Diploma's,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cijferlijsten </a:t>
            </a: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-1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certificaten</a:t>
            </a:r>
            <a:endParaRPr sz="1050">
              <a:latin typeface="Arial"/>
              <a:cs typeface="Arial"/>
            </a:endParaRPr>
          </a:p>
          <a:p>
            <a:pPr marL="272415" marR="137160" indent="-223520">
              <a:lnSpc>
                <a:spcPct val="103000"/>
              </a:lnSpc>
              <a:spcBef>
                <a:spcPts val="890"/>
              </a:spcBef>
              <a:buAutoNum type="arabicPeriod"/>
              <a:tabLst>
                <a:tab pos="277495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aanzien van diploma's,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cijferlijsten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en certificaten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zijn 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artikelen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52,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52a </a:t>
            </a:r>
            <a:r>
              <a:rPr dirty="0" sz="1050" spc="-50">
                <a:solidFill>
                  <a:srgbClr val="111111"/>
                </a:solidFill>
                <a:latin typeface="Arial"/>
                <a:cs typeface="Arial"/>
              </a:rPr>
              <a:t>Urn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c,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53 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54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Eindexamenbesluit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-204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toepassing.</a:t>
            </a:r>
            <a:endParaRPr sz="1050">
              <a:latin typeface="Arial"/>
              <a:cs typeface="Arial"/>
            </a:endParaRPr>
          </a:p>
          <a:p>
            <a:pPr marL="273685" indent="-22669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74320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Onze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minister stelt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model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cijferlijst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model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certificaat</a:t>
            </a:r>
            <a:r>
              <a:rPr dirty="0" sz="1050" spc="1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vast.</a:t>
            </a:r>
            <a:endParaRPr sz="1050">
              <a:latin typeface="Arial"/>
              <a:cs typeface="Arial"/>
            </a:endParaRPr>
          </a:p>
          <a:p>
            <a:pPr marL="272415" marR="74930" indent="-227329">
              <a:lnSpc>
                <a:spcPts val="1300"/>
              </a:lnSpc>
              <a:spcBef>
                <a:spcPts val="25"/>
              </a:spcBef>
              <a:buAutoNum type="arabicPeriod"/>
              <a:tabLst>
                <a:tab pos="270510" algn="l"/>
              </a:tabLst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reikt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elke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afgelegd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lijst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waarop,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zover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toepassing,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zijn</a:t>
            </a:r>
            <a:r>
              <a:rPr dirty="0" sz="1050" spc="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vermeld:</a:t>
            </a:r>
            <a:endParaRPr sz="1050">
              <a:latin typeface="Arial"/>
              <a:cs typeface="Arial"/>
            </a:endParaRPr>
          </a:p>
          <a:p>
            <a:pPr lvl="1" marL="513715" indent="-254000">
              <a:lnSpc>
                <a:spcPts val="1220"/>
              </a:lnSpc>
              <a:buAutoNum type="alphaLcPeriod"/>
              <a:tabLst>
                <a:tab pos="513715" algn="l"/>
                <a:tab pos="514350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cijfers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cijfers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CE;</a:t>
            </a:r>
            <a:endParaRPr sz="1050">
              <a:latin typeface="Arial"/>
              <a:cs typeface="Arial"/>
            </a:endParaRPr>
          </a:p>
          <a:p>
            <a:pPr lvl="1" marL="512445" indent="-254000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512445" algn="l"/>
                <a:tab pos="513080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thema 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profielwerkstuk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beoordeling</a:t>
            </a:r>
            <a:r>
              <a:rPr dirty="0" sz="1050" spc="-114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daarvan;</a:t>
            </a:r>
            <a:endParaRPr sz="1050">
              <a:latin typeface="Arial"/>
              <a:cs typeface="Arial"/>
            </a:endParaRPr>
          </a:p>
          <a:p>
            <a:pPr lvl="1" marL="506730" marR="50165" indent="-250190">
              <a:lnSpc>
                <a:spcPts val="1300"/>
              </a:lnSpc>
              <a:spcBef>
                <a:spcPts val="20"/>
              </a:spcBef>
              <a:buAutoNum type="alphaLcPeriod"/>
              <a:tabLst>
                <a:tab pos="513715" algn="l"/>
                <a:tab pos="514350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beoordeling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LOB, 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kunstvakken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lichamelijke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opvoeding uit 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gemeenschappelijke</a:t>
            </a:r>
            <a:r>
              <a:rPr dirty="0" sz="1050" spc="-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deel;</a:t>
            </a:r>
            <a:endParaRPr sz="1050">
              <a:latin typeface="Arial"/>
              <a:cs typeface="Arial"/>
            </a:endParaRPr>
          </a:p>
          <a:p>
            <a:pPr lvl="1" marL="511175" indent="-254635">
              <a:lnSpc>
                <a:spcPts val="1220"/>
              </a:lnSpc>
              <a:buAutoNum type="alphaLcPeriod"/>
              <a:tabLst>
                <a:tab pos="510540" algn="l"/>
                <a:tab pos="511809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eindcijfers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examenvakken;</a:t>
            </a:r>
            <a:endParaRPr sz="1050">
              <a:latin typeface="Arial"/>
              <a:cs typeface="Arial"/>
            </a:endParaRPr>
          </a:p>
          <a:p>
            <a:pPr lvl="1" marL="511175" indent="-257810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510540" algn="l"/>
                <a:tab pos="511809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uitslag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eindexamen.</a:t>
            </a:r>
            <a:endParaRPr sz="1050">
              <a:latin typeface="Arial"/>
              <a:cs typeface="Arial"/>
            </a:endParaRPr>
          </a:p>
          <a:p>
            <a:pPr marL="262255" marR="236854" indent="-228600">
              <a:lnSpc>
                <a:spcPct val="101099"/>
              </a:lnSpc>
              <a:spcBef>
                <a:spcPts val="25"/>
              </a:spcBef>
              <a:buAutoNum type="arabicPeriod"/>
              <a:tabLst>
                <a:tab pos="261620" algn="l"/>
              </a:tabLst>
            </a:pPr>
            <a:r>
              <a:rPr dirty="0" sz="1050" spc="6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reikt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aan elke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 geslaagde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kandidaat 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diploma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uit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waarop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leerweg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profiel/de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profielen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zijn vermeld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bepaling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uitslag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zijn</a:t>
            </a:r>
            <a:r>
              <a:rPr dirty="0" sz="1050" spc="-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betrokken.</a:t>
            </a:r>
            <a:endParaRPr sz="1050">
              <a:latin typeface="Arial"/>
              <a:cs typeface="Arial"/>
            </a:endParaRPr>
          </a:p>
          <a:p>
            <a:pPr marL="259079" marR="222885" indent="-226060">
              <a:lnSpc>
                <a:spcPct val="101099"/>
              </a:lnSpc>
              <a:buAutoNum type="arabicPeriod"/>
              <a:tabLst>
                <a:tab pos="259079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slagen voor meer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dan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één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profiel, krijgt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kandidaat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elk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profiel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afzonderlijk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</a:t>
            </a:r>
            <a:r>
              <a:rPr dirty="0" sz="1050" spc="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cijferlijst.</a:t>
            </a:r>
            <a:endParaRPr sz="1050">
              <a:latin typeface="Arial"/>
              <a:cs typeface="Arial"/>
            </a:endParaRPr>
          </a:p>
          <a:p>
            <a:pPr marL="253365" marR="27940" indent="-222885">
              <a:lnSpc>
                <a:spcPct val="101699"/>
              </a:lnSpc>
              <a:spcBef>
                <a:spcPts val="15"/>
              </a:spcBef>
              <a:buAutoNum type="arabicPeriod"/>
              <a:tabLst>
                <a:tab pos="259079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heeft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afgelegd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meer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vakken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dan in 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vakken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die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ten minste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samen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 vormen,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eindcijfers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vakken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niet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bepaling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uitslag zijn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betrokken,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vermeld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cijferlijst,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tenzij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daartegen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bezwaar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heeft.</a:t>
            </a:r>
            <a:endParaRPr sz="1050">
              <a:latin typeface="Arial"/>
              <a:cs typeface="Arial"/>
            </a:endParaRPr>
          </a:p>
          <a:p>
            <a:pPr marL="205740" marR="5080" indent="-205740">
              <a:lnSpc>
                <a:spcPts val="1300"/>
              </a:lnSpc>
              <a:spcBef>
                <a:spcPts val="25"/>
              </a:spcBef>
              <a:buAutoNum type="arabicPeriod"/>
              <a:tabLst>
                <a:tab pos="205740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ondertekenen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diploma wordt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College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Bestuur gemandateerd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aan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directeur.</a:t>
            </a:r>
            <a:endParaRPr sz="1050">
              <a:latin typeface="Arial"/>
              <a:cs typeface="Arial"/>
            </a:endParaRPr>
          </a:p>
          <a:p>
            <a:pPr marL="250190" marR="690245" indent="-226060">
              <a:lnSpc>
                <a:spcPts val="1270"/>
              </a:lnSpc>
              <a:spcBef>
                <a:spcPts val="15"/>
              </a:spcBef>
              <a:buAutoNum type="arabicPeriod"/>
              <a:tabLst>
                <a:tab pos="25209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secretaris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tekenen de diploma's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cijferlijsten.</a:t>
            </a:r>
            <a:endParaRPr sz="1050">
              <a:latin typeface="Arial"/>
              <a:cs typeface="Arial"/>
            </a:endParaRPr>
          </a:p>
          <a:p>
            <a:pPr marL="248285" indent="-227965">
              <a:lnSpc>
                <a:spcPts val="1235"/>
              </a:lnSpc>
              <a:buAutoNum type="arabicPeriod"/>
              <a:tabLst>
                <a:tab pos="248920" algn="l"/>
              </a:tabLst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reikt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aan 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definitief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afgewezen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</a:t>
            </a:r>
            <a:r>
              <a:rPr dirty="0" sz="1050" spc="19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die</a:t>
            </a:r>
            <a:endParaRPr sz="1050">
              <a:latin typeface="Arial"/>
              <a:cs typeface="Arial"/>
            </a:endParaRPr>
          </a:p>
          <a:p>
            <a:pPr marL="247650" marR="165735" indent="3175">
              <a:lnSpc>
                <a:spcPct val="103000"/>
              </a:lnSpc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school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verlaat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meer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vakken van 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laatst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afgelegde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eindcijfer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6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meer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behaald, 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certificaat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uit.</a:t>
            </a:r>
            <a:endParaRPr sz="1050">
              <a:latin typeface="Arial"/>
              <a:cs typeface="Arial"/>
            </a:endParaRPr>
          </a:p>
          <a:p>
            <a:pPr marL="245110" indent="-230504">
              <a:lnSpc>
                <a:spcPct val="100000"/>
              </a:lnSpc>
              <a:spcBef>
                <a:spcPts val="15"/>
              </a:spcBef>
              <a:buAutoNum type="arabicPeriod" startAt="10"/>
              <a:tabLst>
                <a:tab pos="24574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certificaat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vermeldt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ieder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geval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vakken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waarvoor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2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</a:t>
            </a:r>
            <a:endParaRPr sz="1050">
              <a:latin typeface="Arial"/>
              <a:cs typeface="Arial"/>
            </a:endParaRPr>
          </a:p>
          <a:p>
            <a:pPr marL="241300" marR="109220" indent="3175">
              <a:lnSpc>
                <a:spcPct val="101099"/>
              </a:lnSpc>
              <a:spcBef>
                <a:spcPts val="2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eindcijfer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6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hoger heeft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behaald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en 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thema 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profielwerkstuk,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zover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beoordeeld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'voldoende'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'goed'.</a:t>
            </a:r>
            <a:endParaRPr sz="1050">
              <a:latin typeface="Arial"/>
              <a:cs typeface="Arial"/>
            </a:endParaRPr>
          </a:p>
          <a:p>
            <a:pPr marL="245110" marR="90170" indent="-233045">
              <a:lnSpc>
                <a:spcPts val="1300"/>
              </a:lnSpc>
              <a:spcBef>
                <a:spcPts val="25"/>
              </a:spcBef>
              <a:buAutoNum type="arabicPeriod" startAt="11"/>
              <a:tabLst>
                <a:tab pos="240029" algn="l"/>
              </a:tabLst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school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verstrekt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geen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duplicaten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afgegeven diploma's, certificaten, bewijzen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ontheffing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cijferlijsten.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598089"/>
            <a:ext cx="0" cy="4992370"/>
          </a:xfrm>
          <a:custGeom>
            <a:avLst/>
            <a:gdLst/>
            <a:ahLst/>
            <a:cxnLst/>
            <a:rect l="l" t="t" r="r" b="b"/>
            <a:pathLst>
              <a:path w="0" h="4992370">
                <a:moveTo>
                  <a:pt x="0" y="4992217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64721" y="738457"/>
            <a:ext cx="5861685" cy="0"/>
          </a:xfrm>
          <a:custGeom>
            <a:avLst/>
            <a:gdLst/>
            <a:ahLst/>
            <a:cxnLst/>
            <a:rect l="l" t="t" r="r" b="b"/>
            <a:pathLst>
              <a:path w="5861684" h="0">
                <a:moveTo>
                  <a:pt x="0" y="0"/>
                </a:moveTo>
                <a:lnTo>
                  <a:pt x="5861599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940298" y="881622"/>
            <a:ext cx="5898515" cy="66040"/>
            <a:chOff x="940298" y="881622"/>
            <a:chExt cx="5898515" cy="66040"/>
          </a:xfrm>
        </p:grpSpPr>
        <p:sp>
          <p:nvSpPr>
            <p:cNvPr id="5" name="object 5"/>
            <p:cNvSpPr/>
            <p:nvPr/>
          </p:nvSpPr>
          <p:spPr>
            <a:xfrm>
              <a:off x="940298" y="942906"/>
              <a:ext cx="5898515" cy="0"/>
            </a:xfrm>
            <a:custGeom>
              <a:avLst/>
              <a:gdLst/>
              <a:ahLst/>
              <a:cxnLst/>
              <a:rect l="l" t="t" r="r" b="b"/>
              <a:pathLst>
                <a:path w="5898515" h="0">
                  <a:moveTo>
                    <a:pt x="0" y="0"/>
                  </a:moveTo>
                  <a:lnTo>
                    <a:pt x="5898234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48181" y="887979"/>
              <a:ext cx="18415" cy="0"/>
            </a:xfrm>
            <a:custGeom>
              <a:avLst/>
              <a:gdLst/>
              <a:ahLst/>
              <a:cxnLst/>
              <a:rect l="l" t="t" r="r" b="b"/>
              <a:pathLst>
                <a:path w="18415" h="0">
                  <a:moveTo>
                    <a:pt x="0" y="0"/>
                  </a:moveTo>
                  <a:lnTo>
                    <a:pt x="18317" y="0"/>
                  </a:lnTo>
                </a:path>
              </a:pathLst>
            </a:custGeom>
            <a:ln w="12714">
              <a:solidFill>
                <a:srgbClr val="57575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596597" y="271596"/>
            <a:ext cx="1765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75">
                <a:solidFill>
                  <a:srgbClr val="111111"/>
                </a:solidFill>
                <a:latin typeface="Courier New"/>
                <a:cs typeface="Courier New"/>
              </a:rPr>
              <a:t>12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1147" y="703634"/>
            <a:ext cx="5797550" cy="8722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dirty="0" sz="1350" spc="-120">
                <a:solidFill>
                  <a:srgbClr val="575757"/>
                </a:solidFill>
                <a:latin typeface="Arial"/>
                <a:cs typeface="Arial"/>
              </a:rPr>
              <a:t>j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Hoofdstuk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VI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-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onregelmatigheden </a:t>
            </a:r>
            <a:r>
              <a:rPr dirty="0" sz="1050" spc="50" b="1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-21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beroep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Arial"/>
              <a:cs typeface="Arial"/>
            </a:endParaRPr>
          </a:p>
          <a:p>
            <a:pPr marL="81915">
              <a:lnSpc>
                <a:spcPct val="100000"/>
              </a:lnSpc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35" b="1">
                <a:solidFill>
                  <a:srgbClr val="111111"/>
                </a:solidFill>
                <a:latin typeface="Arial"/>
                <a:cs typeface="Arial"/>
              </a:rPr>
              <a:t>13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Fraude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onregelmatigheden</a:t>
            </a:r>
            <a:endParaRPr sz="1050">
              <a:latin typeface="Arial"/>
              <a:cs typeface="Arial"/>
            </a:endParaRPr>
          </a:p>
          <a:p>
            <a:pPr marL="299085" marR="10795" indent="-222885">
              <a:lnSpc>
                <a:spcPct val="101099"/>
              </a:lnSpc>
              <a:spcBef>
                <a:spcPts val="935"/>
              </a:spcBef>
              <a:buAutoNum type="arabicPeriod"/>
              <a:tabLst>
                <a:tab pos="305435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zich ten aanzien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enig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deel 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(SE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CE)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wel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aanzien 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aanspraak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ontheffing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enige onregelmatigheid,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fraude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of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plagiaat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schuldig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maakt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heeft gemaakt,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wel zonder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geldige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reden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afwezig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is,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kan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maatregelen</a:t>
            </a:r>
            <a:r>
              <a:rPr dirty="0" sz="1050" spc="114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nemen.</a:t>
            </a:r>
            <a:endParaRPr sz="1050">
              <a:latin typeface="Arial"/>
              <a:cs typeface="Arial"/>
            </a:endParaRPr>
          </a:p>
          <a:p>
            <a:pPr marL="294005" marR="5080" indent="-222250">
              <a:lnSpc>
                <a:spcPct val="101099"/>
              </a:lnSpc>
              <a:spcBef>
                <a:spcPts val="25"/>
              </a:spcBef>
              <a:buAutoNum type="arabicPeriod"/>
              <a:tabLst>
                <a:tab pos="299085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Onder onregelmatigheden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ieder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geval verstaan: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fraude,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plagiaat,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zich niet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houden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examenreglement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gegeven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voorschriften,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ordeverstoring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tijdens de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afname,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tijdig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inleveren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(of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afronden)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praktische opdracht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</a:t>
            </a:r>
            <a:r>
              <a:rPr dirty="0" sz="1050" spc="2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handelingsdeel.</a:t>
            </a:r>
            <a:endParaRPr sz="1050">
              <a:latin typeface="Arial"/>
              <a:cs typeface="Arial"/>
            </a:endParaRPr>
          </a:p>
          <a:p>
            <a:pPr marL="295275" indent="-228600">
              <a:lnSpc>
                <a:spcPct val="100000"/>
              </a:lnSpc>
              <a:spcBef>
                <a:spcPts val="35"/>
              </a:spcBef>
              <a:buAutoNum type="arabicPeriod"/>
              <a:tabLst>
                <a:tab pos="295910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Onder fraude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ieder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geval</a:t>
            </a:r>
            <a:r>
              <a:rPr dirty="0" sz="1050" spc="1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verstaan:</a:t>
            </a:r>
            <a:endParaRPr sz="1050">
              <a:latin typeface="Arial"/>
              <a:cs typeface="Arial"/>
            </a:endParaRPr>
          </a:p>
          <a:p>
            <a:pPr lvl="1" marL="753110" indent="-230504">
              <a:lnSpc>
                <a:spcPct val="100000"/>
              </a:lnSpc>
              <a:spcBef>
                <a:spcPts val="15"/>
              </a:spcBef>
              <a:buAutoNum type="alphaLcPeriod"/>
              <a:tabLst>
                <a:tab pos="753745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Vervalsen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enquête-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interviewantwoorden of</a:t>
            </a:r>
            <a:r>
              <a:rPr dirty="0" sz="1050" spc="1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onderzoeksgegevens.</a:t>
            </a:r>
            <a:endParaRPr sz="1050">
              <a:latin typeface="Arial"/>
              <a:cs typeface="Arial"/>
            </a:endParaRPr>
          </a:p>
          <a:p>
            <a:pPr lvl="1" marL="744855" marR="220979" indent="-226060">
              <a:lnSpc>
                <a:spcPts val="1300"/>
              </a:lnSpc>
              <a:spcBef>
                <a:spcPts val="25"/>
              </a:spcBef>
              <a:buAutoNum type="alphaLcPeriod"/>
              <a:tabLst>
                <a:tab pos="75120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Tijdens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bezit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hulpmiddelen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(voorgeprogrammeerde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rekenmachine,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mobiele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telefoon,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boeken, aantekeningen etc.) waarvan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 raadpleging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niet is</a:t>
            </a:r>
            <a:r>
              <a:rPr dirty="0" sz="1050" spc="-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toegestaan.</a:t>
            </a:r>
            <a:endParaRPr sz="1050">
              <a:latin typeface="Arial"/>
              <a:cs typeface="Arial"/>
            </a:endParaRPr>
          </a:p>
          <a:p>
            <a:pPr lvl="1" marL="747395" indent="-228600">
              <a:lnSpc>
                <a:spcPts val="1220"/>
              </a:lnSpc>
              <a:buAutoNum type="alphaLcPeriod"/>
              <a:tabLst>
                <a:tab pos="748030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Tijdens het examen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afkijken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of,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binnen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buiten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examenruimte,</a:t>
            </a:r>
            <a:r>
              <a:rPr dirty="0" sz="1050" spc="3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uitwisselen</a:t>
            </a:r>
            <a:endParaRPr sz="1050">
              <a:latin typeface="Arial"/>
              <a:cs typeface="Arial"/>
            </a:endParaRPr>
          </a:p>
          <a:p>
            <a:pPr marL="749300">
              <a:lnSpc>
                <a:spcPct val="100000"/>
              </a:lnSpc>
              <a:spcBef>
                <a:spcPts val="10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-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informatie.</a:t>
            </a:r>
            <a:endParaRPr sz="1050">
              <a:latin typeface="Arial"/>
              <a:cs typeface="Arial"/>
            </a:endParaRPr>
          </a:p>
          <a:p>
            <a:pPr lvl="1" marL="741680" indent="-227965">
              <a:lnSpc>
                <a:spcPct val="100000"/>
              </a:lnSpc>
              <a:spcBef>
                <a:spcPts val="15"/>
              </a:spcBef>
              <a:buAutoNum type="alphaLcPeriod" startAt="4"/>
              <a:tabLst>
                <a:tab pos="742315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Zich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tijdens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uitgeven 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iemand</a:t>
            </a:r>
            <a:r>
              <a:rPr dirty="0" sz="1050" spc="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anders.</a:t>
            </a:r>
            <a:endParaRPr sz="1050">
              <a:latin typeface="Arial"/>
              <a:cs typeface="Arial"/>
            </a:endParaRPr>
          </a:p>
          <a:p>
            <a:pPr lvl="1" marL="741680" indent="-228600">
              <a:lnSpc>
                <a:spcPct val="100000"/>
              </a:lnSpc>
              <a:spcBef>
                <a:spcPts val="40"/>
              </a:spcBef>
              <a:buAutoNum type="alphaLcPeriod" startAt="4"/>
              <a:tabLst>
                <a:tab pos="742315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Zich tijdens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iemand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anders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laten</a:t>
            </a:r>
            <a:r>
              <a:rPr dirty="0" sz="1050" spc="1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vertegenwoordigen.</a:t>
            </a:r>
            <a:endParaRPr sz="1050">
              <a:latin typeface="Arial"/>
              <a:cs typeface="Arial"/>
            </a:endParaRPr>
          </a:p>
          <a:p>
            <a:pPr lvl="1" marL="743585" marR="9525" indent="-229235">
              <a:lnSpc>
                <a:spcPct val="101099"/>
              </a:lnSpc>
              <a:buAutoNum type="alphaLcPeriod" startAt="4"/>
              <a:tabLst>
                <a:tab pos="741680" algn="l"/>
                <a:tab pos="742315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Zich</a:t>
            </a:r>
            <a:r>
              <a:rPr dirty="0" sz="1050" spc="-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voor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datum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</a:t>
            </a:r>
            <a:r>
              <a:rPr dirty="0" sz="1050" spc="-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tijdstip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waarop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zal</a:t>
            </a:r>
            <a:r>
              <a:rPr dirty="0" sz="1050" spc="-6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plaatsvinden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bezit  stellen 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opgaven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desbetreffende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examen.</a:t>
            </a:r>
            <a:endParaRPr sz="1050">
              <a:latin typeface="Arial"/>
              <a:cs typeface="Arial"/>
            </a:endParaRPr>
          </a:p>
          <a:p>
            <a:pPr marL="279400" marR="683260" indent="-226695">
              <a:lnSpc>
                <a:spcPts val="1300"/>
              </a:lnSpc>
              <a:spcBef>
                <a:spcPts val="20"/>
              </a:spcBef>
              <a:buAutoNum type="arabicPeriod"/>
              <a:tabLst>
                <a:tab pos="28003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maatregelen,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bedoeld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eerste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lid,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afhankelijk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aard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onregelmatigheid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ook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combinatie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elkaar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genomen kunnen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worden,</a:t>
            </a:r>
            <a:r>
              <a:rPr dirty="0" sz="1050" spc="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zijn:</a:t>
            </a:r>
            <a:endParaRPr sz="1050">
              <a:latin typeface="Arial"/>
              <a:cs typeface="Arial"/>
            </a:endParaRPr>
          </a:p>
          <a:p>
            <a:pPr lvl="1" marL="659765" indent="-151765">
              <a:lnSpc>
                <a:spcPts val="1220"/>
              </a:lnSpc>
              <a:buAutoNum type="alphaLcPeriod"/>
              <a:tabLst>
                <a:tab pos="65976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toekennen 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1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toets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1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centraal</a:t>
            </a:r>
            <a:endParaRPr sz="1050">
              <a:latin typeface="Arial"/>
              <a:cs typeface="Arial"/>
            </a:endParaRPr>
          </a:p>
          <a:p>
            <a:pPr marL="504825">
              <a:lnSpc>
                <a:spcPct val="100000"/>
              </a:lnSpc>
              <a:spcBef>
                <a:spcPts val="1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examen,</a:t>
            </a:r>
            <a:endParaRPr sz="1050">
              <a:latin typeface="Arial"/>
              <a:cs typeface="Arial"/>
            </a:endParaRPr>
          </a:p>
          <a:p>
            <a:pPr lvl="1" marL="508000" marR="62865" indent="-1270">
              <a:lnSpc>
                <a:spcPct val="101099"/>
              </a:lnSpc>
              <a:spcBef>
                <a:spcPts val="25"/>
              </a:spcBef>
              <a:buAutoNum type="alphaLcPeriod" startAt="2"/>
              <a:tabLst>
                <a:tab pos="662940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ontzeggen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deelname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verdere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deelname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meer toetsen  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schoolexamen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centraal</a:t>
            </a:r>
            <a:r>
              <a:rPr dirty="0" sz="1050" spc="1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examen,</a:t>
            </a:r>
            <a:endParaRPr sz="1050">
              <a:latin typeface="Arial"/>
              <a:cs typeface="Arial"/>
            </a:endParaRPr>
          </a:p>
          <a:p>
            <a:pPr lvl="1" marL="500380" marR="111125">
              <a:lnSpc>
                <a:spcPts val="1300"/>
              </a:lnSpc>
              <a:spcBef>
                <a:spcPts val="20"/>
              </a:spcBef>
              <a:buAutoNum type="alphaLcPeriod" startAt="2"/>
              <a:tabLst>
                <a:tab pos="647700" algn="l"/>
              </a:tabLst>
            </a:pP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ongeldig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verklaren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toetsen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reeds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afgelegde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deel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schoolexamen of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centraal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examen,</a:t>
            </a:r>
            <a:endParaRPr sz="1050">
              <a:latin typeface="Arial"/>
              <a:cs typeface="Arial"/>
            </a:endParaRPr>
          </a:p>
          <a:p>
            <a:pPr lvl="1" marL="653415" indent="-151765">
              <a:lnSpc>
                <a:spcPts val="1220"/>
              </a:lnSpc>
              <a:buAutoNum type="alphaLcPeriod" startAt="2"/>
              <a:tabLst>
                <a:tab pos="654050" algn="l"/>
              </a:tabLst>
            </a:pP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bepalen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diploma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cijferlijst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slechts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kunnen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uitgereikt</a:t>
            </a:r>
            <a:r>
              <a:rPr dirty="0" sz="1050" spc="1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na</a:t>
            </a:r>
            <a:endParaRPr sz="1050">
              <a:latin typeface="Arial"/>
              <a:cs typeface="Arial"/>
            </a:endParaRPr>
          </a:p>
          <a:p>
            <a:pPr marL="498475">
              <a:lnSpc>
                <a:spcPct val="100000"/>
              </a:lnSpc>
              <a:spcBef>
                <a:spcPts val="15"/>
              </a:spcBef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hernieuwd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te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wijzen</a:t>
            </a:r>
            <a:r>
              <a:rPr dirty="0" sz="1050" spc="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onderdelen.</a:t>
            </a:r>
            <a:endParaRPr sz="1050">
              <a:latin typeface="Arial"/>
              <a:cs typeface="Arial"/>
            </a:endParaRPr>
          </a:p>
          <a:p>
            <a:pPr marL="264795" indent="-228600">
              <a:lnSpc>
                <a:spcPct val="100000"/>
              </a:lnSpc>
              <a:spcBef>
                <a:spcPts val="15"/>
              </a:spcBef>
              <a:buAutoNum type="arabicPeriod" startAt="5"/>
              <a:tabLst>
                <a:tab pos="265430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hernieuwd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bedoeld in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vorige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zin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betrekking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of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meer</a:t>
            </a:r>
            <a:endParaRPr sz="1050">
              <a:latin typeface="Arial"/>
              <a:cs typeface="Arial"/>
            </a:endParaRPr>
          </a:p>
          <a:p>
            <a:pPr marL="262890" marR="280670" indent="635">
              <a:lnSpc>
                <a:spcPct val="101099"/>
              </a:lnSpc>
              <a:spcBef>
                <a:spcPts val="25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onderdelen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centraal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legt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dat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af 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volgend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tijdvak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centraal</a:t>
            </a:r>
            <a:r>
              <a:rPr dirty="0" sz="1050" spc="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examen.</a:t>
            </a:r>
            <a:endParaRPr sz="1050">
              <a:latin typeface="Arial"/>
              <a:cs typeface="Arial"/>
            </a:endParaRPr>
          </a:p>
          <a:p>
            <a:pPr marL="256540" marR="29845" indent="-225425">
              <a:lnSpc>
                <a:spcPct val="101400"/>
              </a:lnSpc>
              <a:spcBef>
                <a:spcPts val="15"/>
              </a:spcBef>
              <a:buAutoNum type="arabicPeriod" startAt="6"/>
              <a:tabLst>
                <a:tab pos="265430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Voordat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besluit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neemt,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hoort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binnen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vijf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schooldagen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kandidaat.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zich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daarbij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meerderjarige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laten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bijstaan.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deelt zijn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besluit binnen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één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schooldag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mee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zo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mogelijk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mondeling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ieder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geval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schriftelijk. In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schriftelijke mededeling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tevens gewe­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zen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mogelijkheid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om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beroep te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gaan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tegen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besluit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termijn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daarbij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wordt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gehanteerd.</a:t>
            </a:r>
            <a:endParaRPr sz="1050">
              <a:latin typeface="Arial"/>
              <a:cs typeface="Arial"/>
            </a:endParaRPr>
          </a:p>
          <a:p>
            <a:pPr marL="247015" marR="9525" indent="-223520">
              <a:lnSpc>
                <a:spcPct val="101699"/>
              </a:lnSpc>
              <a:spcBef>
                <a:spcPts val="40"/>
              </a:spcBef>
              <a:buAutoNum type="arabicPeriod" startAt="6"/>
              <a:tabLst>
                <a:tab pos="252729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6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beschreven procedure mandateren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aan 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adjunct-directeur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betreffende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afdelings-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teamleider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kandidaat.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gemandateerde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adjunct-directeur,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afdelings-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teamleider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informeert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over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verloop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procedure.</a:t>
            </a:r>
            <a:endParaRPr sz="1050">
              <a:latin typeface="Arial"/>
              <a:cs typeface="Arial"/>
            </a:endParaRPr>
          </a:p>
          <a:p>
            <a:pPr marL="244475" marR="6985" indent="-226060">
              <a:lnSpc>
                <a:spcPct val="101099"/>
              </a:lnSpc>
              <a:spcBef>
                <a:spcPts val="25"/>
              </a:spcBef>
              <a:buAutoNum type="arabicPeriod" startAt="6"/>
              <a:tabLst>
                <a:tab pos="24574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besluit waarbij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in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eerste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bedoelde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maatregel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genomen,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wordt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tegelijkertijd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afschrift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toegezonden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inspectie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kandidaat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minderjarig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is,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wettelijke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vertegenwoordigers 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kandidaat.</a:t>
            </a:r>
            <a:endParaRPr sz="1050">
              <a:latin typeface="Arial"/>
              <a:cs typeface="Arial"/>
            </a:endParaRPr>
          </a:p>
          <a:p>
            <a:pPr marL="236220" marR="154940" indent="-224154">
              <a:lnSpc>
                <a:spcPct val="101099"/>
              </a:lnSpc>
              <a:spcBef>
                <a:spcPts val="25"/>
              </a:spcBef>
              <a:buAutoNum type="arabicPeriod" startAt="6"/>
              <a:tabLst>
                <a:tab pos="24066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kandidaat kan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tegen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besluit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gaan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bedoeld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14.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wil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aantekenen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Beroep,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doet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hij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schriftelijk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binnen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vijf schooldagen nadat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besluit 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hem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bekend</a:t>
            </a:r>
            <a:r>
              <a:rPr dirty="0" sz="1050" spc="-1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gemaakt.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24411"/>
            <a:ext cx="0" cy="4199255"/>
          </a:xfrm>
          <a:custGeom>
            <a:avLst/>
            <a:gdLst/>
            <a:ahLst/>
            <a:cxnLst/>
            <a:rect l="l" t="t" r="r" b="b"/>
            <a:pathLst>
              <a:path w="0" h="4199255">
                <a:moveTo>
                  <a:pt x="0" y="4198833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68316" y="324234"/>
            <a:ext cx="5797550" cy="5885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13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marL="275590" marR="431800" indent="-230504">
              <a:lnSpc>
                <a:spcPct val="101099"/>
              </a:lnSpc>
              <a:buAutoNum type="arabicPeriod" startAt="10"/>
              <a:tabLst>
                <a:tab pos="276225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instellen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-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werking van het besluit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bedoeld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6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niet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geschorst.</a:t>
            </a:r>
            <a:endParaRPr sz="1050">
              <a:latin typeface="Arial"/>
              <a:cs typeface="Arial"/>
            </a:endParaRPr>
          </a:p>
          <a:p>
            <a:pPr marL="275590" marR="89535" indent="-233045">
              <a:lnSpc>
                <a:spcPct val="101099"/>
              </a:lnSpc>
              <a:buAutoNum type="arabicPeriod" startAt="10"/>
              <a:tabLst>
                <a:tab pos="271145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Indien na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afloop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onregelmatigheden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ontdekt,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diploma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onthouden.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6 t/m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10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ook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hier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16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toepassing.</a:t>
            </a:r>
            <a:endParaRPr sz="1050">
              <a:latin typeface="Arial"/>
              <a:cs typeface="Arial"/>
            </a:endParaRPr>
          </a:p>
          <a:p>
            <a:pPr marL="269240" marR="35560" indent="-227329">
              <a:lnSpc>
                <a:spcPts val="1270"/>
              </a:lnSpc>
              <a:spcBef>
                <a:spcPts val="25"/>
              </a:spcBef>
              <a:buAutoNum type="arabicPeriod" startAt="10"/>
              <a:tabLst>
                <a:tab pos="277495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4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genoemde maatregel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genomen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gemandateerde adjunct­  directeur, afdelings-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teamleider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betrekking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(een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onderdeel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van)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SE,</a:t>
            </a:r>
            <a:endParaRPr sz="1050">
              <a:latin typeface="Arial"/>
              <a:cs typeface="Arial"/>
            </a:endParaRPr>
          </a:p>
          <a:p>
            <a:pPr marL="265430" marR="59055" indent="2540">
              <a:lnSpc>
                <a:spcPts val="1270"/>
              </a:lnSpc>
              <a:spcBef>
                <a:spcPts val="30"/>
              </a:spcBef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tegen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besluit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adjunct-directeur,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afdelings- of teamleider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gaan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directeur.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handelwijze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verder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gelijk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zoals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6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t/m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10</a:t>
            </a:r>
            <a:r>
              <a:rPr dirty="0" sz="1050" spc="20">
                <a:solidFill>
                  <a:srgbClr val="2A2A2A"/>
                </a:solidFill>
                <a:latin typeface="Arial"/>
                <a:cs typeface="Arial"/>
              </a:rPr>
              <a:t>,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beschreven,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waarbij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als postadres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indiening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schooladres</a:t>
            </a:r>
            <a:r>
              <a:rPr dirty="0" sz="1050" spc="204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</a:t>
            </a:r>
            <a:endParaRPr sz="1050">
              <a:latin typeface="Arial"/>
              <a:cs typeface="Arial"/>
            </a:endParaRPr>
          </a:p>
          <a:p>
            <a:pPr marL="266700">
              <a:lnSpc>
                <a:spcPct val="100000"/>
              </a:lnSpc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toepassing</a:t>
            </a:r>
            <a:r>
              <a:rPr dirty="0" sz="1050" spc="1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is.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  <a:spcBef>
                <a:spcPts val="935"/>
              </a:spcBef>
            </a:pP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35" b="1">
                <a:solidFill>
                  <a:srgbClr val="111111"/>
                </a:solidFill>
                <a:latin typeface="Arial"/>
                <a:cs typeface="Arial"/>
              </a:rPr>
              <a:t>14 De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30" b="1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-12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beroep</a:t>
            </a:r>
            <a:endParaRPr sz="1050">
              <a:latin typeface="Arial"/>
              <a:cs typeface="Arial"/>
            </a:endParaRPr>
          </a:p>
          <a:p>
            <a:pPr marL="261620" indent="-231775">
              <a:lnSpc>
                <a:spcPct val="100000"/>
              </a:lnSpc>
              <a:spcBef>
                <a:spcPts val="925"/>
              </a:spcBef>
              <a:buAutoNum type="arabicPeriod"/>
              <a:tabLst>
                <a:tab pos="26225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OVO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Zaanstad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Beroep,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bestaande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drie leden,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</a:t>
            </a:r>
            <a:r>
              <a:rPr dirty="0" sz="1050" spc="2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weten:</a:t>
            </a:r>
            <a:endParaRPr sz="1050">
              <a:latin typeface="Arial"/>
              <a:cs typeface="Arial"/>
            </a:endParaRPr>
          </a:p>
          <a:p>
            <a:pPr lvl="1" marL="748030" marR="489584" indent="-222885">
              <a:lnSpc>
                <a:spcPct val="101099"/>
              </a:lnSpc>
              <a:spcBef>
                <a:spcPts val="25"/>
              </a:spcBef>
              <a:buAutoNum type="alphaLcPeriod"/>
              <a:tabLst>
                <a:tab pos="71818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personeelslid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school,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dat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betrokken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geweest bij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van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betreffende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aangewezen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directeur;</a:t>
            </a:r>
            <a:endParaRPr sz="1050">
              <a:latin typeface="Arial"/>
              <a:cs typeface="Arial"/>
            </a:endParaRPr>
          </a:p>
          <a:p>
            <a:pPr lvl="1" marL="715010" indent="-193040">
              <a:lnSpc>
                <a:spcPct val="100000"/>
              </a:lnSpc>
              <a:spcBef>
                <a:spcPts val="40"/>
              </a:spcBef>
              <a:buAutoNum type="alphaLcPeriod"/>
              <a:tabLst>
                <a:tab pos="715010" algn="l"/>
              </a:tabLst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</a:t>
            </a:r>
            <a:r>
              <a:rPr dirty="0" sz="1050" spc="-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ouder,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aangewezen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door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medezeggenschapsraad</a:t>
            </a:r>
            <a:r>
              <a:rPr dirty="0" sz="1050" spc="-114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-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school;</a:t>
            </a:r>
            <a:endParaRPr sz="1050">
              <a:latin typeface="Arial"/>
              <a:cs typeface="Arial"/>
            </a:endParaRPr>
          </a:p>
          <a:p>
            <a:pPr lvl="1" marL="523240" marR="630555" indent="-1270">
              <a:lnSpc>
                <a:spcPts val="1300"/>
              </a:lnSpc>
              <a:spcBef>
                <a:spcPts val="20"/>
              </a:spcBef>
              <a:buAutoNum type="alphaLcPeriod"/>
              <a:tabLst>
                <a:tab pos="71818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door het bevoegd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gezag al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dan niet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uit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midden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aangewezen lid.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commissie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wijst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uit haar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midden 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voorzitter</a:t>
            </a:r>
            <a:r>
              <a:rPr dirty="0" sz="1050" spc="1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aan.</a:t>
            </a:r>
            <a:endParaRPr sz="1050">
              <a:latin typeface="Arial"/>
              <a:cs typeface="Arial"/>
            </a:endParaRPr>
          </a:p>
          <a:p>
            <a:pPr marL="254000" indent="-228600">
              <a:lnSpc>
                <a:spcPts val="1220"/>
              </a:lnSpc>
              <a:buAutoNum type="arabicPeriod"/>
              <a:tabLst>
                <a:tab pos="25463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adres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beroep</a:t>
            </a:r>
            <a:r>
              <a:rPr dirty="0" sz="1050" spc="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is:</a:t>
            </a:r>
            <a:endParaRPr sz="1050">
              <a:latin typeface="Arial"/>
              <a:cs typeface="Arial"/>
            </a:endParaRPr>
          </a:p>
          <a:p>
            <a:pPr marL="251460" marR="3475990">
              <a:lnSpc>
                <a:spcPct val="101099"/>
              </a:lnSpc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Examens  Postbus 451,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1500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EL</a:t>
            </a:r>
            <a:r>
              <a:rPr dirty="0" sz="1050" spc="-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Zaandam.</a:t>
            </a:r>
            <a:endParaRPr sz="1050">
              <a:latin typeface="Arial"/>
              <a:cs typeface="Arial"/>
            </a:endParaRPr>
          </a:p>
          <a:p>
            <a:pPr marL="251460" marR="97790" indent="-230504">
              <a:lnSpc>
                <a:spcPct val="101099"/>
              </a:lnSpc>
              <a:buAutoNum type="arabicPeriod" startAt="3"/>
              <a:tabLst>
                <a:tab pos="252095" algn="l"/>
              </a:tabLst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Beroep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komt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alleen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actie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kandidaten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dan wel ouders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beroep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gaan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tegen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beslissing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geval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maatregel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na</a:t>
            </a:r>
            <a:r>
              <a:rPr dirty="0" sz="1050" spc="-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een</a:t>
            </a:r>
            <a:endParaRPr sz="1050">
              <a:latin typeface="Arial"/>
              <a:cs typeface="Arial"/>
            </a:endParaRPr>
          </a:p>
          <a:p>
            <a:pPr marL="251460">
              <a:lnSpc>
                <a:spcPct val="100000"/>
              </a:lnSpc>
              <a:spcBef>
                <a:spcPts val="40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onregelmatigheid voor,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tijdens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na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eindexamen.</a:t>
            </a:r>
            <a:endParaRPr sz="1050">
              <a:latin typeface="Arial"/>
              <a:cs typeface="Arial"/>
            </a:endParaRPr>
          </a:p>
          <a:p>
            <a:pPr marL="245110" indent="-229870">
              <a:lnSpc>
                <a:spcPct val="100000"/>
              </a:lnSpc>
              <a:spcBef>
                <a:spcPts val="10"/>
              </a:spcBef>
              <a:buAutoNum type="arabicPeriod" startAt="4"/>
              <a:tabLst>
                <a:tab pos="245745" algn="l"/>
              </a:tabLst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Beroep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hoort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kandidaat.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kan</a:t>
            </a:r>
            <a:r>
              <a:rPr dirty="0" sz="1050" spc="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zich</a:t>
            </a:r>
            <a:endParaRPr sz="1050">
              <a:latin typeface="Arial"/>
              <a:cs typeface="Arial"/>
            </a:endParaRPr>
          </a:p>
          <a:p>
            <a:pPr marL="245110" marR="148590" indent="-1270">
              <a:lnSpc>
                <a:spcPct val="101099"/>
              </a:lnSpc>
              <a:spcBef>
                <a:spcPts val="25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laten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bijstaan door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meerderjarige.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Vervolgens stelt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onderzoek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in 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beslist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zij binnen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twee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werkweken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na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ontvangst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beroepsschrift,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tenzij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zij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deze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termijn gemotiveerd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verlengd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hoogste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twee</a:t>
            </a:r>
            <a:r>
              <a:rPr dirty="0" sz="1050" spc="254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weken.</a:t>
            </a:r>
            <a:endParaRPr sz="1050">
              <a:latin typeface="Arial"/>
              <a:cs typeface="Arial"/>
            </a:endParaRPr>
          </a:p>
          <a:p>
            <a:pPr marL="240665" marR="50165" indent="-226060">
              <a:lnSpc>
                <a:spcPct val="101099"/>
              </a:lnSpc>
              <a:spcBef>
                <a:spcPts val="25"/>
              </a:spcBef>
              <a:buAutoNum type="arabicPeriod" startAt="5"/>
              <a:tabLst>
                <a:tab pos="242570" algn="l"/>
              </a:tabLst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stelt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haar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beslissing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zo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nodig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vast op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welke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wijze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alsnog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gelegenheid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zal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worden gesteld 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geheel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of gedeeltelijk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af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</a:t>
            </a:r>
            <a:r>
              <a:rPr dirty="0" sz="1050" spc="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leggen.</a:t>
            </a:r>
            <a:endParaRPr sz="1050">
              <a:latin typeface="Arial"/>
              <a:cs typeface="Arial"/>
            </a:endParaRPr>
          </a:p>
          <a:p>
            <a:pPr marL="238760" marR="34925" indent="-226695">
              <a:lnSpc>
                <a:spcPct val="101099"/>
              </a:lnSpc>
              <a:buAutoNum type="arabicPeriod" startAt="5"/>
              <a:tabLst>
                <a:tab pos="240029" algn="l"/>
              </a:tabLst>
            </a:pPr>
            <a:r>
              <a:rPr dirty="0" sz="1050" spc="6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commissie deelt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haar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beslissing schriftelijk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mee aan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kandidaat,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ouders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kandidaat indien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deze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minderjarig is, en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Inspectie.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24411"/>
            <a:ext cx="0" cy="2746375"/>
          </a:xfrm>
          <a:custGeom>
            <a:avLst/>
            <a:gdLst/>
            <a:ahLst/>
            <a:cxnLst/>
            <a:rect l="l" t="t" r="r" b="b"/>
            <a:pathLst>
              <a:path w="0" h="2746375">
                <a:moveTo>
                  <a:pt x="0" y="2746329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64721" y="762869"/>
            <a:ext cx="5874385" cy="0"/>
          </a:xfrm>
          <a:custGeom>
            <a:avLst/>
            <a:gdLst/>
            <a:ahLst/>
            <a:cxnLst/>
            <a:rect l="l" t="t" r="r" b="b"/>
            <a:pathLst>
              <a:path w="5874384" h="0">
                <a:moveTo>
                  <a:pt x="0" y="0"/>
                </a:moveTo>
                <a:lnTo>
                  <a:pt x="5873811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940298" y="909086"/>
            <a:ext cx="5898515" cy="62865"/>
            <a:chOff x="940298" y="909086"/>
            <a:chExt cx="5898515" cy="62865"/>
          </a:xfrm>
        </p:grpSpPr>
        <p:sp>
          <p:nvSpPr>
            <p:cNvPr id="5" name="object 5"/>
            <p:cNvSpPr/>
            <p:nvPr/>
          </p:nvSpPr>
          <p:spPr>
            <a:xfrm>
              <a:off x="940298" y="967318"/>
              <a:ext cx="5898515" cy="0"/>
            </a:xfrm>
            <a:custGeom>
              <a:avLst/>
              <a:gdLst/>
              <a:ahLst/>
              <a:cxnLst/>
              <a:rect l="l" t="t" r="r" b="b"/>
              <a:pathLst>
                <a:path w="5898515" h="0">
                  <a:moveTo>
                    <a:pt x="0" y="0"/>
                  </a:moveTo>
                  <a:lnTo>
                    <a:pt x="5898234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48606" y="915443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 h="0">
                  <a:moveTo>
                    <a:pt x="0" y="0"/>
                  </a:moveTo>
                  <a:lnTo>
                    <a:pt x="12211" y="0"/>
                  </a:lnTo>
                </a:path>
              </a:pathLst>
            </a:custGeom>
            <a:ln w="12714">
              <a:solidFill>
                <a:srgbClr val="2B2B2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605048" y="289649"/>
            <a:ext cx="18034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90">
                <a:solidFill>
                  <a:srgbClr val="111111"/>
                </a:solidFill>
                <a:latin typeface="Courier New"/>
                <a:cs typeface="Courier New"/>
              </a:rPr>
              <a:t>14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5906" y="769241"/>
            <a:ext cx="406209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70">
                <a:solidFill>
                  <a:srgbClr val="2B2B2B"/>
                </a:solidFill>
                <a:latin typeface="Arial"/>
                <a:cs typeface="Arial"/>
              </a:rPr>
              <a:t>j </a:t>
            </a: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Hoofdstuk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VII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-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Geheimhouding, bewaartermijnen </a:t>
            </a:r>
            <a:r>
              <a:rPr dirty="0" sz="1050" spc="40" b="1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inzage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5570" y="1333764"/>
            <a:ext cx="5804535" cy="7408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100"/>
              </a:spcBef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15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Geheimhouding</a:t>
            </a:r>
            <a:endParaRPr sz="1050">
              <a:latin typeface="Arial"/>
              <a:cs typeface="Arial"/>
            </a:endParaRPr>
          </a:p>
          <a:p>
            <a:pPr marL="52069" marR="74930" indent="1905">
              <a:lnSpc>
                <a:spcPct val="108700"/>
              </a:lnSpc>
              <a:spcBef>
                <a:spcPts val="865"/>
              </a:spcBef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Iedereen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betrokken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uitvoering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besluit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daarbij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beschikking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krijgt over vertrouwelijke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gegevens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kandidaten, is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verplicht tot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geheimhouding,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behoudens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zover dit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óf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enig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wettelijk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voorschrift hem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tot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bekendmaking</a:t>
            </a:r>
            <a:r>
              <a:rPr dirty="0" sz="1050" spc="1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verplicht.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16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Bewaartermijnen</a:t>
            </a:r>
            <a:endParaRPr sz="1050">
              <a:latin typeface="Arial"/>
              <a:cs typeface="Arial"/>
            </a:endParaRPr>
          </a:p>
          <a:p>
            <a:pPr marL="271780" marR="275590" indent="-225425">
              <a:lnSpc>
                <a:spcPct val="101099"/>
              </a:lnSpc>
              <a:spcBef>
                <a:spcPts val="935"/>
              </a:spcBef>
              <a:buAutoNum type="arabicPeriod"/>
              <a:tabLst>
                <a:tab pos="273685" algn="l"/>
              </a:tabLst>
            </a:pP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bevoegd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gezag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stuurt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na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vaststelling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eindcijfers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voorlaatste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leerjaar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en/of na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vaststelling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definitieve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uitslag 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lijst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naar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ministerie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naar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inspectie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waarop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volgende informatie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kandidaten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staat</a:t>
            </a:r>
            <a:r>
              <a:rPr dirty="0" sz="1050" spc="2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vermeld:</a:t>
            </a:r>
            <a:endParaRPr sz="1050">
              <a:latin typeface="Arial"/>
              <a:cs typeface="Arial"/>
            </a:endParaRPr>
          </a:p>
          <a:p>
            <a:pPr lvl="1" marL="723900" marR="711200" indent="635">
              <a:lnSpc>
                <a:spcPts val="1250"/>
              </a:lnSpc>
              <a:spcBef>
                <a:spcPts val="115"/>
              </a:spcBef>
              <a:buAutoNum type="alphaLcPeriod"/>
              <a:tabLst>
                <a:tab pos="956310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profiel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leerweg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waarop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betrekking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heeft; 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b</a:t>
            </a:r>
            <a:r>
              <a:rPr dirty="0" sz="1050" spc="40">
                <a:solidFill>
                  <a:srgbClr val="2B2B2B"/>
                </a:solidFill>
                <a:latin typeface="Arial"/>
                <a:cs typeface="Arial"/>
              </a:rPr>
              <a:t>.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vakken waarin eindexamen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is</a:t>
            </a:r>
            <a:r>
              <a:rPr dirty="0" sz="1050" spc="-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afgelegd;</a:t>
            </a:r>
            <a:endParaRPr sz="1050">
              <a:latin typeface="Arial"/>
              <a:cs typeface="Arial"/>
            </a:endParaRPr>
          </a:p>
          <a:p>
            <a:pPr marL="952500" marR="78740" indent="-228600">
              <a:lnSpc>
                <a:spcPts val="1270"/>
              </a:lnSpc>
              <a:spcBef>
                <a:spcPts val="30"/>
              </a:spcBef>
              <a:buAutoNum type="alphaLcPeriod" startAt="3"/>
              <a:tabLst>
                <a:tab pos="957580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cijfers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en in voorkomend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geval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vak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vakken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waarop 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profielwerkstuk betrekking heeft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beoordeling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ervan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(sectorwerkstuk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huidige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vierdejaars);</a:t>
            </a:r>
            <a:endParaRPr sz="1050">
              <a:latin typeface="Arial"/>
              <a:cs typeface="Arial"/>
            </a:endParaRPr>
          </a:p>
          <a:p>
            <a:pPr marL="950594" indent="-232410">
              <a:lnSpc>
                <a:spcPts val="1255"/>
              </a:lnSpc>
              <a:buAutoNum type="alphaLcPeriod" startAt="3"/>
              <a:tabLst>
                <a:tab pos="951230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cijfers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10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CE</a:t>
            </a:r>
            <a:endParaRPr sz="1050">
              <a:latin typeface="Arial"/>
              <a:cs typeface="Arial"/>
            </a:endParaRPr>
          </a:p>
          <a:p>
            <a:pPr marL="953769" indent="-233045">
              <a:lnSpc>
                <a:spcPts val="1255"/>
              </a:lnSpc>
              <a:buAutoNum type="alphaLcPeriod" startAt="3"/>
              <a:tabLst>
                <a:tab pos="954405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eindcijfers;</a:t>
            </a:r>
            <a:endParaRPr sz="1050">
              <a:latin typeface="Arial"/>
              <a:cs typeface="Arial"/>
            </a:endParaRPr>
          </a:p>
          <a:p>
            <a:pPr marL="953769" indent="-235585">
              <a:lnSpc>
                <a:spcPct val="100000"/>
              </a:lnSpc>
              <a:spcBef>
                <a:spcPts val="35"/>
              </a:spcBef>
              <a:buAutoNum type="alphaLcPeriod" startAt="3"/>
              <a:tabLst>
                <a:tab pos="953769" algn="l"/>
                <a:tab pos="954405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uitslag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10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eindexamen.</a:t>
            </a:r>
            <a:endParaRPr sz="1050">
              <a:latin typeface="Arial"/>
              <a:cs typeface="Arial"/>
            </a:endParaRPr>
          </a:p>
          <a:p>
            <a:pPr marL="264160" indent="-226060">
              <a:lnSpc>
                <a:spcPct val="100000"/>
              </a:lnSpc>
              <a:spcBef>
                <a:spcPts val="15"/>
              </a:spcBef>
              <a:buAutoNum type="arabicPeriod" startAt="2"/>
              <a:tabLst>
                <a:tab pos="26479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draagt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zorg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dat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deze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secretaris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-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het</a:t>
            </a:r>
            <a:endParaRPr sz="1050">
              <a:latin typeface="Arial"/>
              <a:cs typeface="Arial"/>
            </a:endParaRPr>
          </a:p>
          <a:p>
            <a:pPr marL="264160" marR="172720" indent="-635">
              <a:lnSpc>
                <a:spcPct val="101099"/>
              </a:lnSpc>
              <a:spcBef>
                <a:spcPts val="25"/>
              </a:spcBef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eindexamen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ondertekende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lijst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gedurende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ten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minste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zes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maanden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na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vaststelling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uitslag in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archief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school wordt</a:t>
            </a:r>
            <a:r>
              <a:rPr dirty="0" sz="1050" spc="-1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bewaard.</a:t>
            </a:r>
            <a:endParaRPr sz="1050">
              <a:latin typeface="Arial"/>
              <a:cs typeface="Arial"/>
            </a:endParaRPr>
          </a:p>
          <a:p>
            <a:pPr marL="259715" marR="372110" indent="-226060">
              <a:lnSpc>
                <a:spcPct val="101099"/>
              </a:lnSpc>
              <a:buAutoNum type="arabicPeriod" startAt="3"/>
              <a:tabLst>
                <a:tab pos="26479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opgaven en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centraal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examenwerk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kandidaten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gedurende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minste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zes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maanden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na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vaststelling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uitslag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examen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school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bewaard.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</a:pP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17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Inzage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Arial"/>
              <a:cs typeface="Arial"/>
            </a:endParaRPr>
          </a:p>
          <a:p>
            <a:pPr marL="250190" marR="195580" indent="-225425">
              <a:lnSpc>
                <a:spcPct val="102000"/>
              </a:lnSpc>
              <a:buAutoNum type="arabicPeriod"/>
              <a:tabLst>
                <a:tab pos="257175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diens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verzoek,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aanwezigheid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schoolleiding,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inzage gegeven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hem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vervaardigde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centraal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examenwerk. 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mag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zich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daarbij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laten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vergezellen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</a:t>
            </a:r>
            <a:r>
              <a:rPr dirty="0" sz="1050" spc="-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ouder/meerderjarige.</a:t>
            </a:r>
            <a:endParaRPr sz="1050">
              <a:latin typeface="Arial"/>
              <a:cs typeface="Arial"/>
            </a:endParaRPr>
          </a:p>
          <a:p>
            <a:pPr marL="252095" indent="-23241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52729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school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volgens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AVG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verplicht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om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verzoek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een kopie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050" spc="-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de</a:t>
            </a:r>
            <a:endParaRPr sz="1050">
              <a:latin typeface="Arial"/>
              <a:cs typeface="Arial"/>
            </a:endParaRPr>
          </a:p>
          <a:p>
            <a:pPr marL="247015" marR="185420" indent="3810">
              <a:lnSpc>
                <a:spcPct val="101699"/>
              </a:lnSpc>
              <a:spcBef>
                <a:spcPts val="20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examenantwoorden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opmerkingen/correcties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correctoren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verstrekken.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krijgt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alleen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eigen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antwoorden</a:t>
            </a:r>
            <a:r>
              <a:rPr dirty="0" sz="1050" spc="20">
                <a:solidFill>
                  <a:srgbClr val="2B2B2B"/>
                </a:solidFill>
                <a:latin typeface="Arial"/>
                <a:cs typeface="Arial"/>
              </a:rPr>
              <a:t>,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opmerkingen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correcties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correctoren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(conform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protocollen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centrale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examens</a:t>
            </a:r>
            <a:r>
              <a:rPr dirty="0" sz="1050" spc="10">
                <a:solidFill>
                  <a:srgbClr val="2B2B2B"/>
                </a:solidFill>
                <a:latin typeface="Arial"/>
                <a:cs typeface="Arial"/>
              </a:rPr>
              <a:t>,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AOCNO-raad).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Lid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2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alleen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toepassing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indien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er geen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geheimhouding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op de examenopgaven</a:t>
            </a:r>
            <a:r>
              <a:rPr dirty="0" sz="1050" spc="-6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rust.</a:t>
            </a:r>
            <a:endParaRPr sz="1050">
              <a:latin typeface="Arial"/>
              <a:cs typeface="Arial"/>
            </a:endParaRPr>
          </a:p>
          <a:p>
            <a:pPr marL="239395" marR="146685" indent="-227329">
              <a:lnSpc>
                <a:spcPct val="101699"/>
              </a:lnSpc>
              <a:spcBef>
                <a:spcPts val="15"/>
              </a:spcBef>
              <a:buAutoNum type="arabicPeriod" startAt="3"/>
              <a:tabLst>
                <a:tab pos="244475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er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sprake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geheimhouding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examenopgaven,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zoals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vmbo-flex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examens, de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examens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tweede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tijdvak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aangewezen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vakken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derde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tijdvak,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mogen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examenopgaven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niet herleidbaar zijn </a:t>
            </a:r>
            <a:r>
              <a:rPr dirty="0" sz="1050" spc="55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basis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gegeven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overzicht.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Examenvragen,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vragen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antwoordblad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-sjabloon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dus niet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gekopieerd</a:t>
            </a:r>
            <a:r>
              <a:rPr dirty="0" sz="1050" spc="20">
                <a:solidFill>
                  <a:srgbClr val="2B2B2B"/>
                </a:solidFill>
                <a:latin typeface="Arial"/>
                <a:cs typeface="Arial"/>
              </a:rPr>
              <a:t>.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een papieren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examen kan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school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kopie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meegeven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waarbij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opgaven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zwart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gemaakt zijn.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digitaal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examen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er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(digitaal)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overzicht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van  </a:t>
            </a:r>
            <a:r>
              <a:rPr dirty="0" sz="1050" spc="-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examenantwoorden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verstrekt</a:t>
            </a:r>
            <a:r>
              <a:rPr dirty="0" sz="1050" spc="6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worden.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" y="451618"/>
            <a:ext cx="0" cy="3771900"/>
          </a:xfrm>
          <a:custGeom>
            <a:avLst/>
            <a:gdLst/>
            <a:ahLst/>
            <a:cxnLst/>
            <a:rect l="l" t="t" r="r" b="b"/>
            <a:pathLst>
              <a:path w="0" h="3771900">
                <a:moveTo>
                  <a:pt x="0" y="3771626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64721" y="735406"/>
            <a:ext cx="5898515" cy="0"/>
          </a:xfrm>
          <a:custGeom>
            <a:avLst/>
            <a:gdLst/>
            <a:ahLst/>
            <a:cxnLst/>
            <a:rect l="l" t="t" r="r" b="b"/>
            <a:pathLst>
              <a:path w="5898515" h="0">
                <a:moveTo>
                  <a:pt x="0" y="0"/>
                </a:moveTo>
                <a:lnTo>
                  <a:pt x="5898234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938600" y="878571"/>
            <a:ext cx="5924550" cy="62865"/>
            <a:chOff x="938600" y="878571"/>
            <a:chExt cx="5924550" cy="62865"/>
          </a:xfrm>
        </p:grpSpPr>
        <p:sp>
          <p:nvSpPr>
            <p:cNvPr id="5" name="object 5"/>
            <p:cNvSpPr/>
            <p:nvPr/>
          </p:nvSpPr>
          <p:spPr>
            <a:xfrm>
              <a:off x="989144" y="936803"/>
              <a:ext cx="5874385" cy="0"/>
            </a:xfrm>
            <a:custGeom>
              <a:avLst/>
              <a:gdLst/>
              <a:ahLst/>
              <a:cxnLst/>
              <a:rect l="l" t="t" r="r" b="b"/>
              <a:pathLst>
                <a:path w="5874384" h="0">
                  <a:moveTo>
                    <a:pt x="0" y="0"/>
                  </a:moveTo>
                  <a:lnTo>
                    <a:pt x="5873811" y="0"/>
                  </a:lnTo>
                </a:path>
              </a:pathLst>
            </a:custGeom>
            <a:ln w="9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38600" y="884928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 h="0">
                  <a:moveTo>
                    <a:pt x="0" y="0"/>
                  </a:moveTo>
                  <a:lnTo>
                    <a:pt x="12211" y="0"/>
                  </a:lnTo>
                </a:path>
              </a:pathLst>
            </a:custGeom>
            <a:ln w="12714">
              <a:solidFill>
                <a:srgbClr val="5B5B5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624072" y="268544"/>
            <a:ext cx="1733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85">
                <a:solidFill>
                  <a:srgbClr val="111111"/>
                </a:solidFill>
                <a:latin typeface="Courier New"/>
                <a:cs typeface="Courier New"/>
              </a:rPr>
              <a:t>15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6925" y="10085146"/>
            <a:ext cx="5264150" cy="1606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 spc="30">
                <a:solidFill>
                  <a:srgbClr val="111111"/>
                </a:solidFill>
                <a:latin typeface="Arial"/>
                <a:cs typeface="Arial"/>
              </a:rPr>
              <a:t>Examenreglement VMBO </a:t>
            </a:r>
            <a:r>
              <a:rPr dirty="0" sz="950" spc="35">
                <a:solidFill>
                  <a:srgbClr val="111111"/>
                </a:solidFill>
                <a:latin typeface="Arial"/>
                <a:cs typeface="Arial"/>
              </a:rPr>
              <a:t>2020-2021-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950" spc="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College </a:t>
            </a:r>
            <a:r>
              <a:rPr dirty="0" sz="9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11111"/>
                </a:solidFill>
                <a:latin typeface="Arial"/>
                <a:cs typeface="Arial"/>
              </a:rPr>
              <a:t>Bestuur </a:t>
            </a:r>
            <a:r>
              <a:rPr dirty="0" sz="950" spc="20">
                <a:solidFill>
                  <a:srgbClr val="111111"/>
                </a:solidFill>
                <a:latin typeface="Arial"/>
                <a:cs typeface="Arial"/>
              </a:rPr>
              <a:t>op 29 </a:t>
            </a:r>
            <a:r>
              <a:rPr dirty="0" sz="95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9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11111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5899" y="624295"/>
            <a:ext cx="5762625" cy="5445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50" spc="-200">
                <a:solidFill>
                  <a:srgbClr val="5B5B5B"/>
                </a:solidFill>
                <a:latin typeface="Arial"/>
                <a:cs typeface="Arial"/>
              </a:rPr>
              <a:t>I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Hoofdstuk </a:t>
            </a: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VIII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-</a:t>
            </a:r>
            <a:r>
              <a:rPr dirty="0" sz="1050" spc="-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Slotbepalingen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Arial"/>
              <a:cs typeface="Arial"/>
            </a:endParaRPr>
          </a:p>
          <a:p>
            <a:pPr marL="105410">
              <a:lnSpc>
                <a:spcPct val="100000"/>
              </a:lnSpc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50" b="1">
                <a:solidFill>
                  <a:srgbClr val="111111"/>
                </a:solidFill>
                <a:latin typeface="Arial"/>
                <a:cs typeface="Arial"/>
              </a:rPr>
              <a:t>18</a:t>
            </a:r>
            <a:r>
              <a:rPr dirty="0" sz="1050" spc="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Slotbepalingen</a:t>
            </a:r>
            <a:endParaRPr sz="1050">
              <a:latin typeface="Arial"/>
              <a:cs typeface="Arial"/>
            </a:endParaRPr>
          </a:p>
          <a:p>
            <a:pPr marL="327025" marR="262890" indent="-230504">
              <a:lnSpc>
                <a:spcPct val="101099"/>
              </a:lnSpc>
              <a:spcBef>
                <a:spcPts val="915"/>
              </a:spcBef>
              <a:buAutoNum type="arabicPeriod"/>
              <a:tabLst>
                <a:tab pos="32448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bevoegd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gezag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legt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elke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wijziging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dit reglement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instemming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gemeenschappelijke</a:t>
            </a:r>
            <a:r>
              <a:rPr dirty="0" sz="1050" spc="-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medezeggenschapsraad.</a:t>
            </a:r>
            <a:endParaRPr sz="1050">
              <a:latin typeface="Arial"/>
              <a:cs typeface="Arial"/>
            </a:endParaRPr>
          </a:p>
          <a:p>
            <a:pPr marL="318135" marR="309245" indent="-222885">
              <a:lnSpc>
                <a:spcPts val="1300"/>
              </a:lnSpc>
              <a:spcBef>
                <a:spcPts val="20"/>
              </a:spcBef>
              <a:buAutoNum type="arabicPeriod"/>
              <a:tabLst>
                <a:tab pos="320040" algn="l"/>
              </a:tabLst>
            </a:pP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alle gevallen waarin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voorziet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onduidelijk is,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treft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bevoegd 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gezag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nodige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voorzieningen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neemt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nodige</a:t>
            </a:r>
            <a:r>
              <a:rPr dirty="0" sz="1050" spc="-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beslissingen.</a:t>
            </a:r>
            <a:endParaRPr sz="1050">
              <a:latin typeface="Arial"/>
              <a:cs typeface="Arial"/>
            </a:endParaRPr>
          </a:p>
          <a:p>
            <a:pPr marL="316865" marR="5080" indent="-220345">
              <a:lnSpc>
                <a:spcPts val="1270"/>
              </a:lnSpc>
              <a:spcBef>
                <a:spcPts val="20"/>
              </a:spcBef>
              <a:buAutoNum type="arabicPeriod"/>
              <a:tabLst>
                <a:tab pos="32194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Dit reglement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ligt voor belanghebbenden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inzage.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Ook is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voor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belangstellenden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via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schoolwebsite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inzage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beschikbaar</a:t>
            </a:r>
            <a:endParaRPr sz="1050">
              <a:latin typeface="Arial"/>
              <a:cs typeface="Arial"/>
            </a:endParaRPr>
          </a:p>
          <a:p>
            <a:pPr marL="317500" indent="-226060">
              <a:lnSpc>
                <a:spcPts val="1235"/>
              </a:lnSpc>
              <a:buAutoNum type="arabicPeriod"/>
              <a:tabLst>
                <a:tab pos="31813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eindexamenreglement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het PTA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jaarlijks vóór 1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oktober</a:t>
            </a:r>
            <a:endParaRPr sz="1050">
              <a:latin typeface="Arial"/>
              <a:cs typeface="Arial"/>
            </a:endParaRPr>
          </a:p>
          <a:p>
            <a:pPr marL="317500" marR="194310">
              <a:lnSpc>
                <a:spcPts val="1230"/>
              </a:lnSpc>
              <a:spcBef>
                <a:spcPts val="105"/>
              </a:spcBef>
            </a:pP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betreffende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examenjaar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toegezonden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inspectie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kandidaten 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verstrekt.</a:t>
            </a:r>
            <a:endParaRPr sz="1050">
              <a:latin typeface="Arial"/>
              <a:cs typeface="Arial"/>
            </a:endParaRPr>
          </a:p>
          <a:p>
            <a:pPr marL="312420" indent="-225425">
              <a:lnSpc>
                <a:spcPct val="100000"/>
              </a:lnSpc>
              <a:spcBef>
                <a:spcPts val="20"/>
              </a:spcBef>
              <a:buAutoNum type="arabicPeriod" startAt="5"/>
              <a:tabLst>
                <a:tab pos="313055" algn="l"/>
              </a:tabLst>
            </a:pP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behoudt zich het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recht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voor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ouders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meerderjarigen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over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alle</a:t>
            </a:r>
            <a:endParaRPr sz="1050">
              <a:latin typeface="Arial"/>
              <a:cs typeface="Arial"/>
            </a:endParaRPr>
          </a:p>
          <a:p>
            <a:pPr marL="313690" marR="12065" indent="-2540">
              <a:lnSpc>
                <a:spcPct val="101099"/>
              </a:lnSpc>
              <a:spcBef>
                <a:spcPts val="25"/>
              </a:spcBef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examenzaken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lichten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tenzij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meerderjarige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schriftelijk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heeft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kenbaar gemaakt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dat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hij dit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niet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wil.</a:t>
            </a:r>
            <a:endParaRPr sz="1050">
              <a:latin typeface="Arial"/>
              <a:cs typeface="Arial"/>
            </a:endParaRPr>
          </a:p>
          <a:p>
            <a:pPr marL="311785" marR="84455" indent="-229870">
              <a:lnSpc>
                <a:spcPts val="1250"/>
              </a:lnSpc>
              <a:spcBef>
                <a:spcPts val="85"/>
              </a:spcBef>
              <a:buAutoNum type="arabicPeriod" startAt="6"/>
              <a:tabLst>
                <a:tab pos="309245" algn="l"/>
              </a:tabLst>
            </a:pPr>
            <a:r>
              <a:rPr dirty="0" sz="1050" spc="4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kandidaat </a:t>
            </a:r>
            <a:r>
              <a:rPr dirty="0" sz="1050" spc="50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bezwaar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maken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tegen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enige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maatregel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handeling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die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hij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strijdig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acht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050" spc="-1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examenreglement.</a:t>
            </a:r>
            <a:endParaRPr sz="1050">
              <a:latin typeface="Arial"/>
              <a:cs typeface="Arial"/>
            </a:endParaRPr>
          </a:p>
          <a:p>
            <a:pPr marL="308610" marR="34925" indent="-224790">
              <a:lnSpc>
                <a:spcPts val="1270"/>
              </a:lnSpc>
              <a:spcBef>
                <a:spcPts val="30"/>
              </a:spcBef>
              <a:buAutoNum type="arabicPeriod" startAt="6"/>
              <a:tabLst>
                <a:tab pos="309880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directeur ter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uitvoering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gegeven voorschriften dienen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tevoren 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bevoegd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gezag te worden</a:t>
            </a:r>
            <a:r>
              <a:rPr dirty="0" sz="1050" spc="-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goedgekeurd.</a:t>
            </a:r>
            <a:endParaRPr sz="1050">
              <a:latin typeface="Arial"/>
              <a:cs typeface="Arial"/>
            </a:endParaRPr>
          </a:p>
          <a:p>
            <a:pPr marL="311785" indent="-230504">
              <a:lnSpc>
                <a:spcPts val="1235"/>
              </a:lnSpc>
              <a:buAutoNum type="arabicPeriod" startAt="6"/>
              <a:tabLst>
                <a:tab pos="312420" algn="l"/>
              </a:tabLst>
            </a:pP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Waar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 dit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'hij' wordt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gelezen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ook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'zij'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</a:t>
            </a:r>
            <a:r>
              <a:rPr dirty="0" sz="1050" spc="2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gelezen.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81280">
              <a:lnSpc>
                <a:spcPct val="100000"/>
              </a:lnSpc>
              <a:spcBef>
                <a:spcPts val="935"/>
              </a:spcBef>
            </a:pP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Artikel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19 </a:t>
            </a:r>
            <a:r>
              <a:rPr dirty="0" sz="1050" spc="15" b="1">
                <a:solidFill>
                  <a:srgbClr val="111111"/>
                </a:solidFill>
                <a:latin typeface="Arial"/>
                <a:cs typeface="Arial"/>
              </a:rPr>
              <a:t>Vaststelling </a:t>
            </a:r>
            <a:r>
              <a:rPr dirty="0" sz="1050" spc="25" b="1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0" b="1">
                <a:solidFill>
                  <a:srgbClr val="111111"/>
                </a:solidFill>
                <a:latin typeface="Arial"/>
                <a:cs typeface="Arial"/>
              </a:rPr>
              <a:t>inwerkingtreding</a:t>
            </a:r>
            <a:r>
              <a:rPr dirty="0" sz="1050" spc="6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111111"/>
                </a:solidFill>
                <a:latin typeface="Arial"/>
                <a:cs typeface="Arial"/>
              </a:rPr>
              <a:t>reglement</a:t>
            </a:r>
            <a:endParaRPr sz="1050">
              <a:latin typeface="Arial"/>
              <a:cs typeface="Arial"/>
            </a:endParaRPr>
          </a:p>
          <a:p>
            <a:pPr marL="299085" marR="53975" indent="-220345">
              <a:lnSpc>
                <a:spcPct val="101099"/>
              </a:lnSpc>
              <a:spcBef>
                <a:spcPts val="940"/>
              </a:spcBef>
              <a:buAutoNum type="arabicPeriod"/>
              <a:tabLst>
                <a:tab pos="300355" algn="l"/>
              </a:tabLst>
            </a:pP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draagt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naam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'Eindexamenreglement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Openbaar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Voortgezet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Onderwijs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Zaanstad' </a:t>
            </a:r>
            <a:r>
              <a:rPr dirty="0" sz="1050" spc="35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kan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worden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aangehaald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als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'Eindexamenreglement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vmbo'.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Het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treedt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werking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op 1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oktober</a:t>
            </a:r>
            <a:r>
              <a:rPr dirty="0" sz="1050" spc="-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2020.</a:t>
            </a:r>
            <a:endParaRPr sz="1050">
              <a:latin typeface="Arial"/>
              <a:cs typeface="Arial"/>
            </a:endParaRPr>
          </a:p>
          <a:p>
            <a:pPr marL="299720" marR="59690" indent="-225425">
              <a:lnSpc>
                <a:spcPct val="101099"/>
              </a:lnSpc>
              <a:spcBef>
                <a:spcPts val="20"/>
              </a:spcBef>
              <a:buAutoNum type="arabicPeriod"/>
              <a:tabLst>
                <a:tab pos="297815" algn="l"/>
              </a:tabLst>
            </a:pP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ingang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45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datum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van inwerkingtreding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reglement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treedt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de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plaats 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het 'Eindexamenreglement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openbaar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voortgezet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onderwijs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Zaanstad', 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besluit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het bevoegd gezag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18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juli</a:t>
            </a:r>
            <a:r>
              <a:rPr dirty="0" sz="1050" spc="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2019.</a:t>
            </a:r>
            <a:endParaRPr sz="1050">
              <a:latin typeface="Arial"/>
              <a:cs typeface="Arial"/>
            </a:endParaRPr>
          </a:p>
          <a:p>
            <a:pPr marL="298450" indent="-226695">
              <a:lnSpc>
                <a:spcPct val="100000"/>
              </a:lnSpc>
              <a:spcBef>
                <a:spcPts val="40"/>
              </a:spcBef>
              <a:buAutoNum type="arabicPeriod"/>
              <a:tabLst>
                <a:tab pos="299085" algn="l"/>
              </a:tabLst>
            </a:pP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Aldus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vastgesteld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050" spc="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bevoegd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gezag </a:t>
            </a:r>
            <a:r>
              <a:rPr dirty="0" sz="1050" spc="3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zijn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vergadering </a:t>
            </a:r>
            <a:r>
              <a:rPr dirty="0" sz="1050" spc="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1050" spc="10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r>
              <a:rPr dirty="0" sz="1050" spc="19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11111"/>
                </a:solidFill>
                <a:latin typeface="Arial"/>
                <a:cs typeface="Arial"/>
              </a:rPr>
              <a:t>2020.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005" y="12205"/>
            <a:ext cx="0" cy="3564254"/>
          </a:xfrm>
          <a:custGeom>
            <a:avLst/>
            <a:gdLst/>
            <a:ahLst/>
            <a:cxnLst/>
            <a:rect l="l" t="t" r="r" b="b"/>
            <a:pathLst>
              <a:path w="0" h="3564254">
                <a:moveTo>
                  <a:pt x="0" y="356412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1419" y="1070828"/>
            <a:ext cx="5926455" cy="7021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3050" indent="-234315">
              <a:lnSpc>
                <a:spcPct val="100000"/>
              </a:lnSpc>
              <a:spcBef>
                <a:spcPts val="100"/>
              </a:spcBef>
              <a:buAutoNum type="arabicPeriod" startAt="15"/>
              <a:tabLst>
                <a:tab pos="273685" algn="l"/>
              </a:tabLst>
            </a:pP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Wanneer </a:t>
            </a:r>
            <a:r>
              <a:rPr dirty="0" sz="1150" spc="45" b="1">
                <a:solidFill>
                  <a:srgbClr val="0F0F0F"/>
                </a:solidFill>
                <a:latin typeface="Arial"/>
                <a:cs typeface="Arial"/>
              </a:rPr>
              <a:t>ben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je</a:t>
            </a:r>
            <a:r>
              <a:rPr dirty="0" sz="1150" spc="5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geslaagd?</a:t>
            </a:r>
            <a:endParaRPr sz="1150">
              <a:latin typeface="Arial"/>
              <a:cs typeface="Arial"/>
            </a:endParaRPr>
          </a:p>
          <a:p>
            <a:pPr lvl="1" marL="494665" marR="630555" indent="-229235">
              <a:lnSpc>
                <a:spcPts val="1250"/>
              </a:lnSpc>
              <a:spcBef>
                <a:spcPts val="860"/>
              </a:spcBef>
              <a:buAutoNum type="arabicPeriod"/>
              <a:tabLst>
                <a:tab pos="492759" algn="l"/>
              </a:tabLst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Eerst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kijken we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naar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alle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centrale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examens.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Dat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moet  tenminste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voldoende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(5,5)</a:t>
            </a:r>
            <a:r>
              <a:rPr dirty="0" sz="1050" spc="1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zijn.</a:t>
            </a:r>
            <a:endParaRPr sz="1050">
              <a:latin typeface="Arial"/>
              <a:cs typeface="Arial"/>
            </a:endParaRPr>
          </a:p>
          <a:p>
            <a:pPr lvl="1" marL="491490" marR="29209" indent="-227965">
              <a:lnSpc>
                <a:spcPct val="100099"/>
              </a:lnSpc>
              <a:spcBef>
                <a:spcPts val="765"/>
              </a:spcBef>
              <a:buAutoNum type="arabicPeriod"/>
              <a:tabLst>
                <a:tab pos="492759" algn="l"/>
              </a:tabLst>
            </a:pP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Daarna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kijken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naar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van 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cijfer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dat je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hebt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centraal examen.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Aan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hand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beide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cijfers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berekend.</a:t>
            </a:r>
            <a:endParaRPr sz="1050">
              <a:latin typeface="Arial"/>
              <a:cs typeface="Arial"/>
            </a:endParaRPr>
          </a:p>
          <a:p>
            <a:pPr lvl="1" marL="489584" indent="-227965">
              <a:lnSpc>
                <a:spcPct val="100000"/>
              </a:lnSpc>
              <a:spcBef>
                <a:spcPts val="780"/>
              </a:spcBef>
              <a:buAutoNum type="arabicPeriod"/>
              <a:tabLst>
                <a:tab pos="489584" algn="l"/>
              </a:tabLst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Dit cijfer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wordt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afgerond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tot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cijfer</a:t>
            </a:r>
            <a:r>
              <a:rPr dirty="0" sz="1050" spc="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(diplomacijfer).</a:t>
            </a:r>
            <a:endParaRPr sz="1050">
              <a:latin typeface="Arial"/>
              <a:cs typeface="Arial"/>
            </a:endParaRPr>
          </a:p>
          <a:p>
            <a:pPr lvl="1" marL="489584" indent="-223520">
              <a:lnSpc>
                <a:spcPct val="100000"/>
              </a:lnSpc>
              <a:spcBef>
                <a:spcPts val="810"/>
              </a:spcBef>
              <a:buAutoNum type="arabicPeriod"/>
              <a:tabLst>
                <a:tab pos="489584" algn="l"/>
              </a:tabLst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Dan pas gaat 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uitslagregeling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gelden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(zie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verder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</a:t>
            </a:r>
            <a:r>
              <a:rPr dirty="0" sz="1050" spc="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eindexamenreglement).</a:t>
            </a:r>
            <a:endParaRPr sz="10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0F0F0F"/>
              </a:buClr>
              <a:buFont typeface="Arial"/>
              <a:buAutoNum type="arabicPeriod"/>
            </a:pPr>
            <a:endParaRPr sz="1100">
              <a:latin typeface="Arial"/>
              <a:cs typeface="Arial"/>
            </a:endParaRPr>
          </a:p>
          <a:p>
            <a:pPr marL="266700" indent="-237490">
              <a:lnSpc>
                <a:spcPct val="100000"/>
              </a:lnSpc>
              <a:spcBef>
                <a:spcPts val="760"/>
              </a:spcBef>
              <a:buAutoNum type="arabicPeriod" startAt="15"/>
              <a:tabLst>
                <a:tab pos="267335" algn="l"/>
              </a:tabLst>
            </a:pP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Cum </a:t>
            </a:r>
            <a:r>
              <a:rPr dirty="0" sz="1150" spc="10" b="1">
                <a:solidFill>
                  <a:srgbClr val="0F0F0F"/>
                </a:solidFill>
                <a:latin typeface="Arial"/>
                <a:cs typeface="Arial"/>
              </a:rPr>
              <a:t>laude</a:t>
            </a:r>
            <a:endParaRPr sz="1150">
              <a:latin typeface="Arial"/>
              <a:cs typeface="Arial"/>
            </a:endParaRPr>
          </a:p>
          <a:p>
            <a:pPr marL="26670" marR="5080" indent="5080">
              <a:lnSpc>
                <a:spcPct val="101099"/>
              </a:lnSpc>
              <a:spcBef>
                <a:spcPts val="5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kunt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toevoeging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cum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laude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diploma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krijgen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gemiddelde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eindcijfer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8,0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is.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Hieronder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vallen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dan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ieder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geval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praktijkvak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(combinatiecijfer)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twee vakken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je 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profieldeel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(economie,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biologie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nsk1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daaraan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gekoppelde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vak).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vak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vrije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gedeelte.</a:t>
            </a:r>
            <a:endParaRPr sz="1050">
              <a:latin typeface="Arial"/>
              <a:cs typeface="Arial"/>
            </a:endParaRPr>
          </a:p>
          <a:p>
            <a:pPr marL="26670" marR="135890" indent="1905">
              <a:lnSpc>
                <a:spcPts val="1250"/>
              </a:lnSpc>
              <a:spcBef>
                <a:spcPts val="65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Verder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moeten alle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overige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6,0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behaald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op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minst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afgesloten 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</a:t>
            </a:r>
            <a:r>
              <a:rPr dirty="0" sz="1050" spc="-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260985" indent="-237490">
              <a:lnSpc>
                <a:spcPct val="100000"/>
              </a:lnSpc>
              <a:buAutoNum type="arabicPeriod" startAt="17"/>
              <a:tabLst>
                <a:tab pos="261620" algn="l"/>
              </a:tabLst>
            </a:pP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Overzicht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150" spc="5" b="1">
                <a:solidFill>
                  <a:srgbClr val="0F0F0F"/>
                </a:solidFill>
                <a:latin typeface="Arial"/>
                <a:cs typeface="Arial"/>
              </a:rPr>
              <a:t>SE-vakken </a:t>
            </a:r>
            <a:r>
              <a:rPr dirty="0" sz="1150" spc="45" b="1">
                <a:solidFill>
                  <a:srgbClr val="0F0F0F"/>
                </a:solidFill>
                <a:latin typeface="Arial"/>
                <a:cs typeface="Arial"/>
              </a:rPr>
              <a:t>en</a:t>
            </a:r>
            <a:r>
              <a:rPr dirty="0" sz="1150" spc="-8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150" spc="15" b="1">
                <a:solidFill>
                  <a:srgbClr val="0F0F0F"/>
                </a:solidFill>
                <a:latin typeface="Arial"/>
                <a:cs typeface="Arial"/>
              </a:rPr>
              <a:t>CE-vakken</a:t>
            </a:r>
            <a:endParaRPr sz="1150">
              <a:latin typeface="Arial"/>
              <a:cs typeface="Arial"/>
            </a:endParaRPr>
          </a:p>
          <a:p>
            <a:pPr marL="26034" marR="693420">
              <a:lnSpc>
                <a:spcPct val="101099"/>
              </a:lnSpc>
              <a:spcBef>
                <a:spcPts val="5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CKV,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lichamelijke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opvoeding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maatschappijleer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hebben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alleen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schoolexamen.  </a:t>
            </a:r>
            <a:r>
              <a:rPr dirty="0" sz="1050" spc="40">
                <a:solidFill>
                  <a:srgbClr val="0F0F0F"/>
                </a:solidFill>
                <a:latin typeface="Arial"/>
                <a:cs typeface="Arial"/>
              </a:rPr>
              <a:t>CKV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lichamelijk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opvoeding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afsluiten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"voldoende"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of</a:t>
            </a:r>
            <a:r>
              <a:rPr dirty="0" sz="1050" spc="-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0F0F0F"/>
                </a:solidFill>
                <a:latin typeface="Arial"/>
                <a:cs typeface="Arial"/>
              </a:rPr>
              <a:t>"goed"</a:t>
            </a:r>
            <a:endParaRPr sz="1050">
              <a:latin typeface="Arial"/>
              <a:cs typeface="Arial"/>
            </a:endParaRPr>
          </a:p>
          <a:p>
            <a:pPr marL="22225" marR="2931795" indent="3175">
              <a:lnSpc>
                <a:spcPts val="1270"/>
              </a:lnSpc>
              <a:spcBef>
                <a:spcPts val="20"/>
              </a:spcBef>
            </a:pP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CKV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kan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afsluiten 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derde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leerjaar.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Maatschappijleer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sluit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af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derde</a:t>
            </a:r>
            <a:r>
              <a:rPr dirty="0" sz="1050" spc="-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leerjaar.</a:t>
            </a:r>
            <a:endParaRPr sz="1050">
              <a:latin typeface="Arial"/>
              <a:cs typeface="Arial"/>
            </a:endParaRPr>
          </a:p>
          <a:p>
            <a:pPr marL="20320" marR="153670" indent="5080">
              <a:lnSpc>
                <a:spcPts val="1250"/>
              </a:lnSpc>
              <a:spcBef>
                <a:spcPts val="50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keuzevakken,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waarvan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2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derde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leerjaar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afgerond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2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in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vierde leerjaar 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nog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moeten worden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afgerond,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mag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enkel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 lager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dan een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4</a:t>
            </a:r>
            <a:r>
              <a:rPr dirty="0" sz="1050" spc="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zijn.</a:t>
            </a:r>
            <a:endParaRPr sz="1050">
              <a:latin typeface="Arial"/>
              <a:cs typeface="Arial"/>
            </a:endParaRPr>
          </a:p>
          <a:p>
            <a:pPr marL="22225" marR="500380">
              <a:lnSpc>
                <a:spcPts val="1270"/>
              </a:lnSpc>
              <a:spcBef>
                <a:spcPts val="5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Voor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LOB,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voldoende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of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goed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afgesloten,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moet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alle onderdelen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hebben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gemaakt.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17780" marR="177165" indent="2540">
              <a:lnSpc>
                <a:spcPts val="1250"/>
              </a:lnSpc>
            </a:pP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Alle andere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vakken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hebben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schoolexamen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centraal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examen, </a:t>
            </a:r>
            <a:r>
              <a:rPr dirty="0" sz="1050" spc="50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allemaal 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beoordeeld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een</a:t>
            </a:r>
            <a:r>
              <a:rPr dirty="0" sz="1050" spc="1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254635" indent="-236220">
              <a:lnSpc>
                <a:spcPct val="100000"/>
              </a:lnSpc>
              <a:buAutoNum type="arabicPeriod" startAt="18"/>
              <a:tabLst>
                <a:tab pos="255270" algn="l"/>
              </a:tabLst>
            </a:pP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Behoud resultaten </a:t>
            </a:r>
            <a:r>
              <a:rPr dirty="0" sz="1050" spc="30" b="1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je </a:t>
            </a:r>
            <a:r>
              <a:rPr dirty="0" sz="1050" spc="10" b="1">
                <a:solidFill>
                  <a:srgbClr val="0F0F0F"/>
                </a:solidFill>
                <a:latin typeface="Arial"/>
                <a:cs typeface="Arial"/>
              </a:rPr>
              <a:t>gezakt</a:t>
            </a:r>
            <a:r>
              <a:rPr dirty="0" sz="1050" spc="7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0F0F0F"/>
                </a:solidFill>
                <a:latin typeface="Arial"/>
                <a:cs typeface="Arial"/>
              </a:rPr>
              <a:t>bent</a:t>
            </a:r>
            <a:endParaRPr sz="1050">
              <a:latin typeface="Arial"/>
              <a:cs typeface="Arial"/>
            </a:endParaRPr>
          </a:p>
          <a:p>
            <a:pPr marL="17780" marR="149225" indent="-1270">
              <a:lnSpc>
                <a:spcPts val="1250"/>
              </a:lnSpc>
              <a:spcBef>
                <a:spcPts val="90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Leerlingen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gezakt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het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jaar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gaan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doen,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behouden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behaalde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resultaten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voor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hun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profielvak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uit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leerjaar</a:t>
            </a:r>
            <a:r>
              <a:rPr dirty="0" sz="1050" spc="1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3.</a:t>
            </a:r>
            <a:endParaRPr sz="1050">
              <a:latin typeface="Arial"/>
              <a:cs typeface="Arial"/>
            </a:endParaRPr>
          </a:p>
          <a:p>
            <a:pPr marL="14604" marR="49530" indent="1905">
              <a:lnSpc>
                <a:spcPts val="1270"/>
              </a:lnSpc>
              <a:spcBef>
                <a:spcPts val="30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Ook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mogen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alle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keuzevakken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die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voldoende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afgesloten </a:t>
            </a:r>
            <a:r>
              <a:rPr dirty="0" sz="1050" spc="45">
                <a:solidFill>
                  <a:srgbClr val="0F0F0F"/>
                </a:solidFill>
                <a:latin typeface="Arial"/>
                <a:cs typeface="Arial"/>
              </a:rPr>
              <a:t>op de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cijferlijst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blijven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staan,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er 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mogen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echter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twee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keuzedelen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opnieuw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worden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gevolgd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afgesloten,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dit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uiteraard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in overleg 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met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afdelingsleider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</a:t>
            </a:r>
            <a:r>
              <a:rPr dirty="0" sz="1050" spc="-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examensecretaris.</a:t>
            </a:r>
            <a:endParaRPr sz="1050">
              <a:latin typeface="Arial"/>
              <a:cs typeface="Arial"/>
            </a:endParaRPr>
          </a:p>
          <a:p>
            <a:pPr marL="15875" marR="146050" indent="635">
              <a:lnSpc>
                <a:spcPts val="1270"/>
              </a:lnSpc>
              <a:spcBef>
                <a:spcPts val="10"/>
              </a:spcBef>
            </a:pP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Verder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blijven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de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resultaten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van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CKV, rekenen </a:t>
            </a:r>
            <a:r>
              <a:rPr dirty="0" sz="1050" spc="3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maatschappijleer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behouden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zullen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deze  vakken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niet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overnieuw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moeten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</a:t>
            </a:r>
            <a:r>
              <a:rPr dirty="0" sz="1050" spc="9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gemaakt</a:t>
            </a:r>
            <a:endParaRPr sz="1050">
              <a:latin typeface="Arial"/>
              <a:cs typeface="Arial"/>
            </a:endParaRPr>
          </a:p>
          <a:p>
            <a:pPr marL="12700" marR="474980" indent="1905">
              <a:lnSpc>
                <a:spcPts val="1250"/>
              </a:lnSpc>
              <a:spcBef>
                <a:spcPts val="25"/>
              </a:spcBef>
            </a:pP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Als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er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lessen </a:t>
            </a:r>
            <a:r>
              <a:rPr dirty="0" sz="1050" spc="20">
                <a:solidFill>
                  <a:srgbClr val="0F0F0F"/>
                </a:solidFill>
                <a:latin typeface="Arial"/>
                <a:cs typeface="Arial"/>
              </a:rPr>
              <a:t>zijn die </a:t>
            </a:r>
            <a:r>
              <a:rPr dirty="0" sz="1050">
                <a:solidFill>
                  <a:srgbClr val="0F0F0F"/>
                </a:solidFill>
                <a:latin typeface="Arial"/>
                <a:cs typeface="Arial"/>
              </a:rPr>
              <a:t>uitvallen,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door </a:t>
            </a:r>
            <a:r>
              <a:rPr dirty="0" sz="1050" spc="25">
                <a:solidFill>
                  <a:srgbClr val="0F0F0F"/>
                </a:solidFill>
                <a:latin typeface="Arial"/>
                <a:cs typeface="Arial"/>
              </a:rPr>
              <a:t>al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behaalde </a:t>
            </a:r>
            <a:r>
              <a:rPr dirty="0" sz="1050" spc="5">
                <a:solidFill>
                  <a:srgbClr val="0F0F0F"/>
                </a:solidFill>
                <a:latin typeface="Arial"/>
                <a:cs typeface="Arial"/>
              </a:rPr>
              <a:t>resultaten, </a:t>
            </a:r>
            <a:r>
              <a:rPr dirty="0" sz="1050" spc="30">
                <a:solidFill>
                  <a:srgbClr val="0F0F0F"/>
                </a:solidFill>
                <a:latin typeface="Arial"/>
                <a:cs typeface="Arial"/>
              </a:rPr>
              <a:t>moeten </a:t>
            </a:r>
            <a:r>
              <a:rPr dirty="0" sz="1050" spc="10">
                <a:solidFill>
                  <a:srgbClr val="0F0F0F"/>
                </a:solidFill>
                <a:latin typeface="Arial"/>
                <a:cs typeface="Arial"/>
              </a:rPr>
              <a:t>worden ingezet voor 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andere</a:t>
            </a:r>
            <a:r>
              <a:rPr dirty="0" sz="1050" spc="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0F0F0F"/>
                </a:solidFill>
                <a:latin typeface="Arial"/>
                <a:cs typeface="Arial"/>
              </a:rPr>
              <a:t>vakken</a:t>
            </a:r>
            <a:r>
              <a:rPr dirty="0" sz="1050" spc="15">
                <a:solidFill>
                  <a:srgbClr val="4D4D4D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" y="1635592"/>
            <a:ext cx="0" cy="2463165"/>
          </a:xfrm>
          <a:custGeom>
            <a:avLst/>
            <a:gdLst/>
            <a:ahLst/>
            <a:cxnLst/>
            <a:rect l="l" t="t" r="r" b="b"/>
            <a:pathLst>
              <a:path w="0" h="2463165">
                <a:moveTo>
                  <a:pt x="0" y="2462542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64" y="12205"/>
            <a:ext cx="0" cy="1181100"/>
          </a:xfrm>
          <a:custGeom>
            <a:avLst/>
            <a:gdLst/>
            <a:ahLst/>
            <a:cxnLst/>
            <a:rect l="l" t="t" r="r" b="b"/>
            <a:pathLst>
              <a:path w="0" h="1181100">
                <a:moveTo>
                  <a:pt x="0" y="1180921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73300" y="826711"/>
            <a:ext cx="248285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5" b="1">
                <a:solidFill>
                  <a:srgbClr val="111111"/>
                </a:solidFill>
                <a:latin typeface="Arial"/>
                <a:cs typeface="Arial"/>
              </a:rPr>
              <a:t>19. </a:t>
            </a:r>
            <a:r>
              <a:rPr dirty="0" sz="1150" spc="10" b="1">
                <a:solidFill>
                  <a:srgbClr val="111111"/>
                </a:solidFill>
                <a:latin typeface="Arial"/>
                <a:cs typeface="Arial"/>
              </a:rPr>
              <a:t>Overzicht </a:t>
            </a:r>
            <a:r>
              <a:rPr dirty="0" sz="1150" spc="5" b="1">
                <a:solidFill>
                  <a:srgbClr val="111111"/>
                </a:solidFill>
                <a:latin typeface="Arial"/>
                <a:cs typeface="Arial"/>
              </a:rPr>
              <a:t>belangrijke</a:t>
            </a:r>
            <a:r>
              <a:rPr dirty="0" sz="1150" spc="204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50" spc="10" b="1">
                <a:solidFill>
                  <a:srgbClr val="111111"/>
                </a:solidFill>
                <a:latin typeface="Arial"/>
                <a:cs typeface="Arial"/>
              </a:rPr>
              <a:t>periodes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1576" y="1007002"/>
            <a:ext cx="1615440" cy="532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49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26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oktober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t/m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30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 oktober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15">
                <a:solidFill>
                  <a:srgbClr val="111111"/>
                </a:solidFill>
                <a:latin typeface="Arial"/>
                <a:cs typeface="Arial"/>
              </a:rPr>
              <a:t>19</a:t>
            </a:r>
            <a:r>
              <a:rPr dirty="0" sz="1100" spc="-10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november</a:t>
            </a:r>
            <a:endParaRPr sz="11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26</a:t>
            </a:r>
            <a:r>
              <a:rPr dirty="0" sz="1100" spc="-9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november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5039" y="1007002"/>
            <a:ext cx="3321685" cy="2927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1460" indent="-227329">
              <a:lnSpc>
                <a:spcPct val="100000"/>
              </a:lnSpc>
              <a:spcBef>
                <a:spcPts val="100"/>
              </a:spcBef>
              <a:buChar char="•"/>
              <a:tabLst>
                <a:tab pos="251460" algn="l"/>
                <a:tab pos="252095" algn="l"/>
              </a:tabLst>
            </a:pP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Schoolexamenweek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1;</a:t>
            </a:r>
            <a:endParaRPr sz="1100">
              <a:latin typeface="Arial"/>
              <a:cs typeface="Arial"/>
            </a:endParaRPr>
          </a:p>
          <a:p>
            <a:pPr marL="249554" indent="-228600">
              <a:lnSpc>
                <a:spcPct val="100000"/>
              </a:lnSpc>
              <a:spcBef>
                <a:spcPts val="25"/>
              </a:spcBef>
              <a:buChar char="•"/>
              <a:tabLst>
                <a:tab pos="249554" algn="l"/>
                <a:tab pos="250190" algn="l"/>
              </a:tabLst>
            </a:pP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Herkansing </a:t>
            </a:r>
            <a:r>
              <a:rPr dirty="0" sz="1100" spc="5">
                <a:solidFill>
                  <a:srgbClr val="111111"/>
                </a:solidFill>
                <a:latin typeface="Arial"/>
                <a:cs typeface="Arial"/>
              </a:rPr>
              <a:t>SE</a:t>
            </a:r>
            <a:r>
              <a:rPr dirty="0" sz="1100" spc="-1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1;</a:t>
            </a:r>
            <a:endParaRPr sz="1100">
              <a:latin typeface="Arial"/>
              <a:cs typeface="Arial"/>
            </a:endParaRPr>
          </a:p>
          <a:p>
            <a:pPr marL="250825" indent="-229870">
              <a:lnSpc>
                <a:spcPct val="100000"/>
              </a:lnSpc>
              <a:buChar char="•"/>
              <a:tabLst>
                <a:tab pos="250825" algn="l"/>
                <a:tab pos="251460" algn="l"/>
              </a:tabLst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Inhaaldag gemiste</a:t>
            </a:r>
            <a:r>
              <a:rPr dirty="0" sz="1100" spc="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SE-onderdelen;</a:t>
            </a:r>
            <a:endParaRPr sz="1100">
              <a:latin typeface="Arial"/>
              <a:cs typeface="Arial"/>
            </a:endParaRPr>
          </a:p>
          <a:p>
            <a:pPr marL="250825" indent="-233045">
              <a:lnSpc>
                <a:spcPct val="100000"/>
              </a:lnSpc>
              <a:spcBef>
                <a:spcPts val="25"/>
              </a:spcBef>
              <a:buChar char="•"/>
              <a:tabLst>
                <a:tab pos="250825" algn="l"/>
                <a:tab pos="251460" algn="l"/>
              </a:tabLst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Inhaaldag gemist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praktisch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werk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SE;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3</a:t>
            </a:r>
            <a:r>
              <a:rPr dirty="0" sz="1100" spc="1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december</a:t>
            </a:r>
            <a:endParaRPr sz="1100">
              <a:latin typeface="Arial"/>
              <a:cs typeface="Arial"/>
            </a:endParaRPr>
          </a:p>
          <a:p>
            <a:pPr marL="248285" indent="-233679">
              <a:lnSpc>
                <a:spcPct val="100000"/>
              </a:lnSpc>
              <a:spcBef>
                <a:spcPts val="30"/>
              </a:spcBef>
              <a:buChar char="•"/>
              <a:tabLst>
                <a:tab pos="248285" algn="l"/>
                <a:tab pos="248920" algn="l"/>
              </a:tabLst>
            </a:pP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Schoolexamenweek</a:t>
            </a:r>
            <a:r>
              <a:rPr dirty="0" sz="1100" spc="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2;</a:t>
            </a:r>
            <a:endParaRPr sz="1100">
              <a:latin typeface="Arial"/>
              <a:cs typeface="Arial"/>
            </a:endParaRPr>
          </a:p>
          <a:p>
            <a:pPr marL="246379" indent="-231775">
              <a:lnSpc>
                <a:spcPct val="100000"/>
              </a:lnSpc>
              <a:spcBef>
                <a:spcPts val="25"/>
              </a:spcBef>
              <a:buChar char="•"/>
              <a:tabLst>
                <a:tab pos="246379" algn="l"/>
                <a:tab pos="247015" algn="l"/>
              </a:tabLst>
            </a:pP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Herkansing </a:t>
            </a:r>
            <a:r>
              <a:rPr dirty="0" sz="1100" spc="5">
                <a:solidFill>
                  <a:srgbClr val="111111"/>
                </a:solidFill>
                <a:latin typeface="Arial"/>
                <a:cs typeface="Arial"/>
              </a:rPr>
              <a:t>SE</a:t>
            </a:r>
            <a:r>
              <a:rPr dirty="0" sz="1100" spc="-1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2;</a:t>
            </a:r>
            <a:endParaRPr sz="1100">
              <a:latin typeface="Arial"/>
              <a:cs typeface="Arial"/>
            </a:endParaRPr>
          </a:p>
          <a:p>
            <a:pPr marL="245110" indent="-230504">
              <a:lnSpc>
                <a:spcPct val="100000"/>
              </a:lnSpc>
              <a:spcBef>
                <a:spcPts val="25"/>
              </a:spcBef>
              <a:buChar char="•"/>
              <a:tabLst>
                <a:tab pos="245110" algn="l"/>
                <a:tab pos="245745" algn="l"/>
              </a:tabLst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Inhaaldag gemiste</a:t>
            </a:r>
            <a:r>
              <a:rPr dirty="0" sz="1100" spc="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SE-onderdelen;</a:t>
            </a:r>
            <a:endParaRPr sz="1100">
              <a:latin typeface="Arial"/>
              <a:cs typeface="Arial"/>
            </a:endParaRPr>
          </a:p>
          <a:p>
            <a:pPr marL="245110" indent="-227329">
              <a:lnSpc>
                <a:spcPct val="100000"/>
              </a:lnSpc>
              <a:spcBef>
                <a:spcPts val="25"/>
              </a:spcBef>
              <a:buChar char="•"/>
              <a:tabLst>
                <a:tab pos="245110" algn="l"/>
                <a:tab pos="245745" algn="l"/>
              </a:tabLst>
            </a:pP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Schoolexamenweek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3;</a:t>
            </a:r>
            <a:endParaRPr sz="1100">
              <a:latin typeface="Arial"/>
              <a:cs typeface="Arial"/>
            </a:endParaRPr>
          </a:p>
          <a:p>
            <a:pPr marL="246379" indent="-231775">
              <a:lnSpc>
                <a:spcPct val="100000"/>
              </a:lnSpc>
              <a:spcBef>
                <a:spcPts val="25"/>
              </a:spcBef>
              <a:buChar char="•"/>
              <a:tabLst>
                <a:tab pos="246379" algn="l"/>
                <a:tab pos="247015" algn="l"/>
              </a:tabLst>
            </a:pP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Herkansing </a:t>
            </a:r>
            <a:r>
              <a:rPr dirty="0" sz="1100" spc="5">
                <a:solidFill>
                  <a:srgbClr val="111111"/>
                </a:solidFill>
                <a:latin typeface="Arial"/>
                <a:cs typeface="Arial"/>
              </a:rPr>
              <a:t>SE</a:t>
            </a:r>
            <a:r>
              <a:rPr dirty="0" sz="1100" spc="-1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3;</a:t>
            </a:r>
            <a:endParaRPr sz="1100">
              <a:latin typeface="Arial"/>
              <a:cs typeface="Arial"/>
            </a:endParaRPr>
          </a:p>
          <a:p>
            <a:pPr marL="245110" indent="-230504">
              <a:lnSpc>
                <a:spcPct val="100000"/>
              </a:lnSpc>
              <a:spcBef>
                <a:spcPts val="25"/>
              </a:spcBef>
              <a:buChar char="•"/>
              <a:tabLst>
                <a:tab pos="245110" algn="l"/>
                <a:tab pos="245745" algn="l"/>
              </a:tabLst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Inhaaldag gemiste</a:t>
            </a:r>
            <a:r>
              <a:rPr dirty="0" sz="1100" spc="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SE-onderdelen;</a:t>
            </a:r>
            <a:endParaRPr sz="1100">
              <a:latin typeface="Arial"/>
              <a:cs typeface="Arial"/>
            </a:endParaRPr>
          </a:p>
          <a:p>
            <a:pPr marL="245745" indent="-231140">
              <a:lnSpc>
                <a:spcPct val="100000"/>
              </a:lnSpc>
              <a:spcBef>
                <a:spcPts val="25"/>
              </a:spcBef>
              <a:buChar char="•"/>
              <a:tabLst>
                <a:tab pos="245745" algn="l"/>
                <a:tab pos="246379" algn="l"/>
              </a:tabLst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Tekenen</a:t>
            </a:r>
            <a:r>
              <a:rPr dirty="0" sz="110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cijferlijst</a:t>
            </a:r>
            <a:endParaRPr sz="1100">
              <a:latin typeface="Arial"/>
              <a:cs typeface="Arial"/>
            </a:endParaRPr>
          </a:p>
          <a:p>
            <a:pPr marL="245110" indent="-233045">
              <a:lnSpc>
                <a:spcPct val="100000"/>
              </a:lnSpc>
              <a:spcBef>
                <a:spcPts val="25"/>
              </a:spcBef>
              <a:buChar char="•"/>
              <a:tabLst>
                <a:tab pos="245110" algn="l"/>
                <a:tab pos="245745" algn="l"/>
              </a:tabLst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Opsturen cijfers naar</a:t>
            </a:r>
            <a:r>
              <a:rPr dirty="0" sz="1100" spc="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DUO</a:t>
            </a:r>
            <a:endParaRPr sz="1100">
              <a:latin typeface="Arial"/>
              <a:cs typeface="Arial"/>
            </a:endParaRPr>
          </a:p>
          <a:p>
            <a:pPr marL="245110" indent="-233045">
              <a:lnSpc>
                <a:spcPct val="100000"/>
              </a:lnSpc>
              <a:spcBef>
                <a:spcPts val="25"/>
              </a:spcBef>
              <a:buChar char="•"/>
              <a:tabLst>
                <a:tab pos="244475" algn="l"/>
                <a:tab pos="245745" algn="l"/>
              </a:tabLst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CSE </a:t>
            </a:r>
            <a:r>
              <a:rPr dirty="0" sz="1100" spc="1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het</a:t>
            </a:r>
            <a:r>
              <a:rPr dirty="0" sz="1100" spc="-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CSPE;</a:t>
            </a:r>
            <a:endParaRPr sz="1100">
              <a:latin typeface="Arial"/>
              <a:cs typeface="Arial"/>
            </a:endParaRPr>
          </a:p>
          <a:p>
            <a:pPr marL="243840" indent="-231775">
              <a:lnSpc>
                <a:spcPct val="100000"/>
              </a:lnSpc>
              <a:spcBef>
                <a:spcPts val="50"/>
              </a:spcBef>
              <a:buChar char="•"/>
              <a:tabLst>
                <a:tab pos="243840" algn="l"/>
                <a:tab pos="244475" algn="l"/>
              </a:tabLst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Uitslag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eerste</a:t>
            </a:r>
            <a:r>
              <a:rPr dirty="0" sz="1100" spc="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tijdvak;</a:t>
            </a:r>
            <a:endParaRPr sz="1100">
              <a:latin typeface="Arial"/>
              <a:cs typeface="Arial"/>
            </a:endParaRPr>
          </a:p>
          <a:p>
            <a:pPr marL="240665" indent="-226060">
              <a:lnSpc>
                <a:spcPct val="100000"/>
              </a:lnSpc>
              <a:spcBef>
                <a:spcPts val="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Herkansing CSE </a:t>
            </a:r>
            <a:r>
              <a:rPr dirty="0" sz="1100" spc="10">
                <a:solidFill>
                  <a:srgbClr val="111111"/>
                </a:solidFill>
                <a:latin typeface="Arial"/>
                <a:cs typeface="Arial"/>
              </a:rPr>
              <a:t>en</a:t>
            </a:r>
            <a:r>
              <a:rPr dirty="0" sz="1100" spc="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111111"/>
                </a:solidFill>
                <a:latin typeface="Arial"/>
                <a:cs typeface="Arial"/>
              </a:rPr>
              <a:t>CSPE;</a:t>
            </a:r>
            <a:endParaRPr sz="1100">
              <a:latin typeface="Arial"/>
              <a:cs typeface="Arial"/>
            </a:endParaRPr>
          </a:p>
          <a:p>
            <a:pPr marL="240665" indent="-226060">
              <a:lnSpc>
                <a:spcPct val="100000"/>
              </a:lnSpc>
              <a:spcBef>
                <a:spcPts val="2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Uitslag </a:t>
            </a:r>
            <a:r>
              <a:rPr dirty="0" sz="1100" spc="-25">
                <a:solidFill>
                  <a:srgbClr val="111111"/>
                </a:solidFill>
                <a:latin typeface="Arial"/>
                <a:cs typeface="Arial"/>
              </a:rPr>
              <a:t>tweede</a:t>
            </a:r>
            <a:r>
              <a:rPr dirty="0" sz="1100" spc="1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tijdvak;</a:t>
            </a:r>
            <a:endParaRPr sz="1100">
              <a:latin typeface="Arial"/>
              <a:cs typeface="Arial"/>
            </a:endParaRPr>
          </a:p>
          <a:p>
            <a:pPr marL="241300" indent="-226695">
              <a:lnSpc>
                <a:spcPct val="100000"/>
              </a:lnSpc>
              <a:spcBef>
                <a:spcPts val="50"/>
              </a:spcBef>
              <a:buChar char="•"/>
              <a:tabLst>
                <a:tab pos="241300" algn="l"/>
                <a:tab pos="241935" algn="l"/>
              </a:tabLst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Diplomering;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8523" y="1687481"/>
            <a:ext cx="1226185" cy="2247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18 t/m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25</a:t>
            </a:r>
            <a:r>
              <a:rPr dirty="0" sz="1100" spc="-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januari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10">
                <a:solidFill>
                  <a:srgbClr val="111111"/>
                </a:solidFill>
                <a:latin typeface="Arial"/>
                <a:cs typeface="Arial"/>
              </a:rPr>
              <a:t>11</a:t>
            </a:r>
            <a:r>
              <a:rPr dirty="0" sz="1100" spc="-114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februari</a:t>
            </a:r>
            <a:endParaRPr sz="110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  <a:spcBef>
                <a:spcPts val="25"/>
              </a:spcBef>
            </a:pPr>
            <a:r>
              <a:rPr dirty="0" sz="1100" spc="15">
                <a:solidFill>
                  <a:srgbClr val="111111"/>
                </a:solidFill>
                <a:latin typeface="Arial"/>
                <a:cs typeface="Arial"/>
              </a:rPr>
              <a:t>18</a:t>
            </a:r>
            <a:r>
              <a:rPr dirty="0" sz="1100" spc="-1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februari</a:t>
            </a:r>
            <a:endParaRPr sz="1100">
              <a:latin typeface="Arial"/>
              <a:cs typeface="Arial"/>
            </a:endParaRPr>
          </a:p>
          <a:p>
            <a:pPr marL="2032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29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maart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t/m </a:t>
            </a:r>
            <a:r>
              <a:rPr dirty="0" sz="1100" spc="50">
                <a:solidFill>
                  <a:srgbClr val="111111"/>
                </a:solidFill>
                <a:latin typeface="Arial"/>
                <a:cs typeface="Arial"/>
              </a:rPr>
              <a:t>2</a:t>
            </a:r>
            <a:r>
              <a:rPr dirty="0" sz="1100" spc="-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april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12</a:t>
            </a:r>
            <a:r>
              <a:rPr dirty="0" sz="1100" spc="-10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april</a:t>
            </a:r>
            <a:endParaRPr sz="11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15</a:t>
            </a:r>
            <a:r>
              <a:rPr dirty="0" sz="1100" spc="-1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april</a:t>
            </a:r>
            <a:endParaRPr sz="110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30"/>
              </a:spcBef>
            </a:pP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21</a:t>
            </a:r>
            <a:r>
              <a:rPr dirty="0" sz="1100" spc="-1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april</a:t>
            </a:r>
            <a:endParaRPr sz="110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25"/>
              </a:spcBef>
            </a:pPr>
            <a:r>
              <a:rPr dirty="0" sz="1100" spc="10">
                <a:solidFill>
                  <a:srgbClr val="111111"/>
                </a:solidFill>
                <a:latin typeface="Arial"/>
                <a:cs typeface="Arial"/>
              </a:rPr>
              <a:t>22</a:t>
            </a:r>
            <a:r>
              <a:rPr dirty="0" sz="1100" spc="-1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april</a:t>
            </a:r>
            <a:endParaRPr sz="11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25"/>
              </a:spcBef>
            </a:pPr>
            <a:r>
              <a:rPr dirty="0" sz="1100" spc="15">
                <a:solidFill>
                  <a:srgbClr val="111111"/>
                </a:solidFill>
                <a:latin typeface="Arial"/>
                <a:cs typeface="Arial"/>
              </a:rPr>
              <a:t>10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t/m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28</a:t>
            </a:r>
            <a:r>
              <a:rPr dirty="0" sz="1100" spc="-1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mei</a:t>
            </a:r>
            <a:endParaRPr sz="1100">
              <a:latin typeface="Arial"/>
              <a:cs typeface="Arial"/>
            </a:endParaRPr>
          </a:p>
          <a:p>
            <a:pPr marL="9779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9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endParaRPr sz="11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</a:pPr>
            <a:r>
              <a:rPr dirty="0" sz="1100" spc="15">
                <a:solidFill>
                  <a:srgbClr val="111111"/>
                </a:solidFill>
                <a:latin typeface="Arial"/>
                <a:cs typeface="Arial"/>
              </a:rPr>
              <a:t>14 </a:t>
            </a:r>
            <a:r>
              <a:rPr dirty="0" sz="1100" spc="-25">
                <a:solidFill>
                  <a:srgbClr val="111111"/>
                </a:solidFill>
                <a:latin typeface="Arial"/>
                <a:cs typeface="Arial"/>
              </a:rPr>
              <a:t>t/m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17</a:t>
            </a:r>
            <a:r>
              <a:rPr dirty="0" sz="1100" spc="-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juni</a:t>
            </a:r>
            <a:endParaRPr sz="1100">
              <a:latin typeface="Arial"/>
              <a:cs typeface="Arial"/>
            </a:endParaRPr>
          </a:p>
          <a:p>
            <a:pPr marL="78740">
              <a:lnSpc>
                <a:spcPct val="100000"/>
              </a:lnSpc>
              <a:spcBef>
                <a:spcPts val="25"/>
              </a:spcBef>
            </a:pPr>
            <a:r>
              <a:rPr dirty="0" sz="1100" spc="25">
                <a:solidFill>
                  <a:srgbClr val="111111"/>
                </a:solidFill>
                <a:latin typeface="Arial"/>
                <a:cs typeface="Arial"/>
              </a:rPr>
              <a:t>2</a:t>
            </a:r>
            <a:r>
              <a:rPr dirty="0" sz="1100" spc="-1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juli</a:t>
            </a:r>
            <a:endParaRPr sz="1100">
              <a:latin typeface="Arial"/>
              <a:cs typeface="Arial"/>
            </a:endParaRPr>
          </a:p>
          <a:p>
            <a:pPr marL="95250">
              <a:lnSpc>
                <a:spcPct val="100000"/>
              </a:lnSpc>
              <a:spcBef>
                <a:spcPts val="50"/>
              </a:spcBef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6</a:t>
            </a:r>
            <a:r>
              <a:rPr dirty="0" sz="1100" spc="-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juli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9939" y="4064328"/>
            <a:ext cx="5794375" cy="2302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034">
              <a:lnSpc>
                <a:spcPts val="1375"/>
              </a:lnSpc>
              <a:spcBef>
                <a:spcPts val="100"/>
              </a:spcBef>
            </a:pPr>
            <a:r>
              <a:rPr dirty="0" sz="1150" b="1">
                <a:solidFill>
                  <a:srgbClr val="111111"/>
                </a:solidFill>
                <a:latin typeface="Arial"/>
                <a:cs typeface="Arial"/>
              </a:rPr>
              <a:t>Tot</a:t>
            </a:r>
            <a:r>
              <a:rPr dirty="0" sz="1150" spc="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50" spc="20" b="1">
                <a:solidFill>
                  <a:srgbClr val="111111"/>
                </a:solidFill>
                <a:latin typeface="Arial"/>
                <a:cs typeface="Arial"/>
              </a:rPr>
              <a:t>slot</a:t>
            </a:r>
            <a:endParaRPr sz="1150">
              <a:latin typeface="Arial"/>
              <a:cs typeface="Arial"/>
            </a:endParaRPr>
          </a:p>
          <a:p>
            <a:pPr marL="20955">
              <a:lnSpc>
                <a:spcPts val="1290"/>
              </a:lnSpc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100" spc="10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mogelijk dat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door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bepaalde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omstandigheden </a:t>
            </a:r>
            <a:r>
              <a:rPr dirty="0" sz="1100" spc="-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100" spc="-25">
                <a:solidFill>
                  <a:srgbClr val="111111"/>
                </a:solidFill>
                <a:latin typeface="Arial"/>
                <a:cs typeface="Arial"/>
              </a:rPr>
              <a:t>PTA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moet </a:t>
            </a:r>
            <a:r>
              <a:rPr dirty="0" sz="1100" spc="-25">
                <a:solidFill>
                  <a:srgbClr val="111111"/>
                </a:solidFill>
                <a:latin typeface="Arial"/>
                <a:cs typeface="Arial"/>
              </a:rPr>
              <a:t>worden</a:t>
            </a:r>
            <a:r>
              <a:rPr dirty="0" sz="1100" spc="2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afgeweken.</a:t>
            </a:r>
            <a:endParaRPr sz="1100">
              <a:latin typeface="Arial"/>
              <a:cs typeface="Arial"/>
            </a:endParaRPr>
          </a:p>
          <a:p>
            <a:pPr marL="17780" marR="5080" indent="3810">
              <a:lnSpc>
                <a:spcPts val="1270"/>
              </a:lnSpc>
              <a:spcBef>
                <a:spcPts val="60"/>
              </a:spcBef>
            </a:pPr>
            <a:r>
              <a:rPr dirty="0" sz="1100" spc="20">
                <a:solidFill>
                  <a:srgbClr val="111111"/>
                </a:solidFill>
                <a:latin typeface="Arial"/>
                <a:cs typeface="Arial"/>
              </a:rPr>
              <a:t>In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dit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geval </a:t>
            </a:r>
            <a:r>
              <a:rPr dirty="0" sz="1100" spc="10">
                <a:solidFill>
                  <a:srgbClr val="111111"/>
                </a:solidFill>
                <a:latin typeface="Arial"/>
                <a:cs typeface="Arial"/>
              </a:rPr>
              <a:t>en in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alle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gevallen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waarin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100" spc="5">
                <a:solidFill>
                  <a:srgbClr val="111111"/>
                </a:solidFill>
                <a:latin typeface="Arial"/>
                <a:cs typeface="Arial"/>
              </a:rPr>
              <a:t>PTA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niet voorziet,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neemt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directeur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een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beslissing  </a:t>
            </a:r>
            <a:r>
              <a:rPr dirty="0" sz="1100" spc="2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zorgt ervoor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dat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je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tijdig op de hoogte wordt</a:t>
            </a:r>
            <a:r>
              <a:rPr dirty="0" sz="1100" spc="1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gesteld.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17780" marR="9525">
              <a:lnSpc>
                <a:spcPts val="1250"/>
              </a:lnSpc>
            </a:pP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100" spc="5">
                <a:solidFill>
                  <a:srgbClr val="111111"/>
                </a:solidFill>
                <a:latin typeface="Arial"/>
                <a:cs typeface="Arial"/>
              </a:rPr>
              <a:t>PTA </a:t>
            </a:r>
            <a:r>
              <a:rPr dirty="0" sz="1100" spc="1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eindexamenreglement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VMBO </a:t>
            </a:r>
            <a:r>
              <a:rPr dirty="0" sz="1100" spc="-25">
                <a:solidFill>
                  <a:srgbClr val="111111"/>
                </a:solidFill>
                <a:latin typeface="Arial"/>
                <a:cs typeface="Arial"/>
              </a:rPr>
              <a:t>Openbaar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Voortgezet Onderwijs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Zaanstad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is </a:t>
            </a:r>
            <a:r>
              <a:rPr dirty="0" sz="1100" spc="5">
                <a:solidFill>
                  <a:srgbClr val="111111"/>
                </a:solidFill>
                <a:latin typeface="Arial"/>
                <a:cs typeface="Arial"/>
              </a:rPr>
              <a:t>in  </a:t>
            </a:r>
            <a:r>
              <a:rPr dirty="0" sz="1100" spc="20">
                <a:solidFill>
                  <a:srgbClr val="111111"/>
                </a:solidFill>
                <a:latin typeface="Arial"/>
                <a:cs typeface="Arial"/>
              </a:rPr>
              <a:t>te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zien </a:t>
            </a:r>
            <a:r>
              <a:rPr dirty="0" sz="1100" spc="10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administratie,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op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ELO </a:t>
            </a:r>
            <a:r>
              <a:rPr dirty="0" sz="1100" spc="1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bij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examensecretaris </a:t>
            </a:r>
            <a:r>
              <a:rPr dirty="0" sz="1100" spc="5">
                <a:solidFill>
                  <a:srgbClr val="111111"/>
                </a:solidFill>
                <a:latin typeface="Arial"/>
                <a:cs typeface="Arial"/>
              </a:rPr>
              <a:t>van</a:t>
            </a:r>
            <a:r>
              <a:rPr dirty="0" sz="1100" spc="-1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111111"/>
                </a:solidFill>
                <a:latin typeface="Arial"/>
                <a:cs typeface="Arial"/>
              </a:rPr>
              <a:t>Compaen.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20955" marR="267970" indent="-6350">
              <a:lnSpc>
                <a:spcPts val="1250"/>
              </a:lnSpc>
              <a:spcBef>
                <a:spcPts val="5"/>
              </a:spcBef>
            </a:pP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Mocht </a:t>
            </a:r>
            <a:r>
              <a:rPr dirty="0" sz="1100" spc="5">
                <a:solidFill>
                  <a:srgbClr val="111111"/>
                </a:solidFill>
                <a:latin typeface="Arial"/>
                <a:cs typeface="Arial"/>
              </a:rPr>
              <a:t>iets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je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niet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duidelijk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zijn,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dan </a:t>
            </a:r>
            <a:r>
              <a:rPr dirty="0" sz="1100" spc="20">
                <a:solidFill>
                  <a:srgbClr val="111111"/>
                </a:solidFill>
                <a:latin typeface="Arial"/>
                <a:cs typeface="Arial"/>
              </a:rPr>
              <a:t>kun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je </a:t>
            </a:r>
            <a:r>
              <a:rPr dirty="0" sz="1100" spc="15">
                <a:solidFill>
                  <a:srgbClr val="111111"/>
                </a:solidFill>
                <a:latin typeface="Arial"/>
                <a:cs typeface="Arial"/>
              </a:rPr>
              <a:t>het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altijd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aan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je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mentor of </a:t>
            </a:r>
            <a:r>
              <a:rPr dirty="0" sz="1100">
                <a:solidFill>
                  <a:srgbClr val="111111"/>
                </a:solidFill>
                <a:latin typeface="Arial"/>
                <a:cs typeface="Arial"/>
              </a:rPr>
              <a:t>de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examensecretaris 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vragen.</a:t>
            </a:r>
            <a:endParaRPr sz="1100">
              <a:latin typeface="Arial"/>
              <a:cs typeface="Arial"/>
            </a:endParaRPr>
          </a:p>
          <a:p>
            <a:pPr marL="12700" marR="2067560" indent="5715">
              <a:lnSpc>
                <a:spcPct val="191100"/>
              </a:lnSpc>
              <a:spcBef>
                <a:spcPts val="15"/>
              </a:spcBef>
            </a:pP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Wij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wensen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jullie,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mede namens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alle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docenten, veel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succes. 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Met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vriendelijke</a:t>
            </a:r>
            <a:r>
              <a:rPr dirty="0" sz="1100" spc="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groeten,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3274" y="7631759"/>
            <a:ext cx="3255645" cy="35242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 indent="635">
              <a:lnSpc>
                <a:spcPts val="1250"/>
              </a:lnSpc>
              <a:spcBef>
                <a:spcPts val="200"/>
              </a:spcBef>
            </a:pPr>
            <a:r>
              <a:rPr dirty="0" sz="1100" spc="15">
                <a:solidFill>
                  <a:srgbClr val="111111"/>
                </a:solidFill>
                <a:latin typeface="Arial"/>
                <a:cs typeface="Arial"/>
              </a:rPr>
              <a:t>B. </a:t>
            </a:r>
            <a:r>
              <a:rPr dirty="0" sz="1100" spc="-2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Maanen,P. </a:t>
            </a:r>
            <a:r>
              <a:rPr dirty="0" sz="1100" spc="-15">
                <a:solidFill>
                  <a:srgbClr val="111111"/>
                </a:solidFill>
                <a:latin typeface="Arial"/>
                <a:cs typeface="Arial"/>
              </a:rPr>
              <a:t>van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den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Hogen </a:t>
            </a:r>
            <a:r>
              <a:rPr dirty="0" sz="1100" spc="10">
                <a:solidFill>
                  <a:srgbClr val="111111"/>
                </a:solidFill>
                <a:latin typeface="Arial"/>
                <a:cs typeface="Arial"/>
              </a:rPr>
              <a:t>en </a:t>
            </a:r>
            <a:r>
              <a:rPr dirty="0" sz="1100" spc="-10">
                <a:solidFill>
                  <a:srgbClr val="111111"/>
                </a:solidFill>
                <a:latin typeface="Arial"/>
                <a:cs typeface="Arial"/>
              </a:rPr>
              <a:t>M.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Guldemond  </a:t>
            </a:r>
            <a:r>
              <a:rPr dirty="0" sz="1100" spc="-5">
                <a:solidFill>
                  <a:srgbClr val="111111"/>
                </a:solidFill>
                <a:latin typeface="Arial"/>
                <a:cs typeface="Arial"/>
              </a:rPr>
              <a:t>Examensecretarissen</a:t>
            </a:r>
            <a:r>
              <a:rPr dirty="0" sz="1100" spc="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111111"/>
                </a:solidFill>
                <a:latin typeface="Arial"/>
                <a:cs typeface="Arial"/>
              </a:rPr>
              <a:t>Compaen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2020-09-28T09:46:25Z</dcterms:created>
  <dcterms:modified xsi:type="dcterms:W3CDTF">2020-09-28T09:46:25Z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2020-09-21T00:00:00Z</vt:filetime>
  </property>
  <property fmtid="{D5CDD505-2E9C-101B-9397-08002B2CF9AE}" pid="3" name="Creator">
    <vt:lpwstr>Canon iR-ADV C5535  PDF</vt:lpwstr>
  </property>
  <property fmtid="{D5CDD505-2E9C-101B-9397-08002B2CF9AE}" pid="4" name="LastSaved">
    <vt:filetime>2020-09-21T00:00:00Z</vt:filetime>
  </property>
</Properties>
</file>