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</p:sldIdLst>
  <p:sldSz cx="7556500" cy="10687050"/>
  <p:notesSz cx="7556500" cy="106870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2985"/>
            <a:ext cx="6428422" cy="2244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4748"/>
            <a:ext cx="5293995" cy="26717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1C1C1C"/>
                </a:solidFill>
                <a:latin typeface="Courier New"/>
                <a:cs typeface="Courier New"/>
              </a:defRPr>
            </a:lvl1pPr>
          </a:lstStyle>
          <a:p>
            <a:pPr marL="66040">
              <a:lnSpc>
                <a:spcPct val="100000"/>
              </a:lnSpc>
              <a:spcBef>
                <a:spcPts val="495"/>
              </a:spcBef>
            </a:pPr>
            <a:fld id="{81D60167-4931-47E6-BA6A-407CBD079E47}" type="slidenum">
              <a:rPr dirty="0" spc="4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rgbClr val="1C1C1C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1C1C1C"/>
                </a:solidFill>
                <a:latin typeface="Courier New"/>
                <a:cs typeface="Courier New"/>
              </a:defRPr>
            </a:lvl1pPr>
          </a:lstStyle>
          <a:p>
            <a:pPr marL="66040">
              <a:lnSpc>
                <a:spcPct val="100000"/>
              </a:lnSpc>
              <a:spcBef>
                <a:spcPts val="495"/>
              </a:spcBef>
            </a:pPr>
            <a:fld id="{81D60167-4931-47E6-BA6A-407CBD079E47}" type="slidenum">
              <a:rPr dirty="0" spc="4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rgbClr val="1C1C1C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8021"/>
            <a:ext cx="3289839" cy="70534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8021"/>
            <a:ext cx="3289839" cy="70534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1C1C1C"/>
                </a:solidFill>
                <a:latin typeface="Courier New"/>
                <a:cs typeface="Courier New"/>
              </a:defRPr>
            </a:lvl1pPr>
          </a:lstStyle>
          <a:p>
            <a:pPr marL="66040">
              <a:lnSpc>
                <a:spcPct val="100000"/>
              </a:lnSpc>
              <a:spcBef>
                <a:spcPts val="495"/>
              </a:spcBef>
            </a:pPr>
            <a:fld id="{81D60167-4931-47E6-BA6A-407CBD079E47}" type="slidenum">
              <a:rPr dirty="0" spc="4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rgbClr val="1C1C1C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1C1C1C"/>
                </a:solidFill>
                <a:latin typeface="Courier New"/>
                <a:cs typeface="Courier New"/>
              </a:defRPr>
            </a:lvl1pPr>
          </a:lstStyle>
          <a:p>
            <a:pPr marL="66040">
              <a:lnSpc>
                <a:spcPct val="100000"/>
              </a:lnSpc>
              <a:spcBef>
                <a:spcPts val="495"/>
              </a:spcBef>
            </a:pPr>
            <a:fld id="{81D60167-4931-47E6-BA6A-407CBD079E47}" type="slidenum">
              <a:rPr dirty="0" spc="4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1C1C1C"/>
                </a:solidFill>
                <a:latin typeface="Courier New"/>
                <a:cs typeface="Courier New"/>
              </a:defRPr>
            </a:lvl1pPr>
          </a:lstStyle>
          <a:p>
            <a:pPr marL="66040">
              <a:lnSpc>
                <a:spcPct val="100000"/>
              </a:lnSpc>
              <a:spcBef>
                <a:spcPts val="495"/>
              </a:spcBef>
            </a:pPr>
            <a:fld id="{81D60167-4931-47E6-BA6A-407CBD079E47}" type="slidenum">
              <a:rPr dirty="0" spc="4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7713" y="90033"/>
            <a:ext cx="3894454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50" b="1" i="0">
                <a:solidFill>
                  <a:srgbClr val="1C1C1C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8021"/>
            <a:ext cx="6806565" cy="70534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38957"/>
            <a:ext cx="2420112" cy="5343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38957"/>
            <a:ext cx="1739455" cy="5343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715180" y="10173272"/>
            <a:ext cx="259714" cy="2324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50" b="0" i="0">
                <a:solidFill>
                  <a:srgbClr val="1C1C1C"/>
                </a:solidFill>
                <a:latin typeface="Courier New"/>
                <a:cs typeface="Courier New"/>
              </a:defRPr>
            </a:lvl1pPr>
          </a:lstStyle>
          <a:p>
            <a:pPr marL="66040">
              <a:lnSpc>
                <a:spcPct val="100000"/>
              </a:lnSpc>
              <a:spcBef>
                <a:spcPts val="495"/>
              </a:spcBef>
            </a:pPr>
            <a:fld id="{81D60167-4931-47E6-BA6A-407CBD079E47}" type="slidenum">
              <a:rPr dirty="0" spc="4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/Relationships>
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jpg"/></Relationships>
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41382" y="2416769"/>
            <a:ext cx="1099049" cy="10985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052" y="1623386"/>
            <a:ext cx="0" cy="2221865"/>
          </a:xfrm>
          <a:custGeom>
            <a:avLst/>
            <a:gdLst/>
            <a:ahLst/>
            <a:cxnLst/>
            <a:rect l="l" t="t" r="r" b="b"/>
            <a:pathLst>
              <a:path w="0" h="2221865">
                <a:moveTo>
                  <a:pt x="0" y="2221475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300189" y="960214"/>
            <a:ext cx="3823335" cy="124015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021080" marR="5080" indent="-1009015">
              <a:lnSpc>
                <a:spcPct val="107700"/>
              </a:lnSpc>
              <a:spcBef>
                <a:spcPts val="95"/>
              </a:spcBef>
            </a:pPr>
            <a:r>
              <a:rPr dirty="0" sz="3700" b="0">
                <a:solidFill>
                  <a:srgbClr val="181A1A"/>
                </a:solidFill>
                <a:latin typeface="Arial"/>
                <a:cs typeface="Arial"/>
              </a:rPr>
              <a:t>Op </a:t>
            </a:r>
            <a:r>
              <a:rPr dirty="0" sz="3700" spc="65" b="0">
                <a:solidFill>
                  <a:srgbClr val="181A1A"/>
                </a:solidFill>
                <a:latin typeface="Arial"/>
                <a:cs typeface="Arial"/>
              </a:rPr>
              <a:t>weg </a:t>
            </a:r>
            <a:r>
              <a:rPr dirty="0" sz="3700" spc="125" b="0">
                <a:solidFill>
                  <a:srgbClr val="181A1A"/>
                </a:solidFill>
                <a:latin typeface="Arial"/>
                <a:cs typeface="Arial"/>
              </a:rPr>
              <a:t>naar </a:t>
            </a:r>
            <a:r>
              <a:rPr dirty="0" sz="3700" spc="165" b="0">
                <a:solidFill>
                  <a:srgbClr val="181A1A"/>
                </a:solidFill>
                <a:latin typeface="Arial"/>
                <a:cs typeface="Arial"/>
              </a:rPr>
              <a:t>het  </a:t>
            </a:r>
            <a:r>
              <a:rPr dirty="0" sz="3700" spc="105" b="0">
                <a:solidFill>
                  <a:srgbClr val="181A1A"/>
                </a:solidFill>
                <a:latin typeface="Arial"/>
                <a:cs typeface="Arial"/>
              </a:rPr>
              <a:t>diploma</a:t>
            </a:r>
            <a:endParaRPr sz="3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7702" y="4642074"/>
            <a:ext cx="4247515" cy="14547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ctr" marL="12065" marR="5080">
              <a:lnSpc>
                <a:spcPts val="4160"/>
              </a:lnSpc>
              <a:spcBef>
                <a:spcPts val="125"/>
              </a:spcBef>
            </a:pPr>
            <a:r>
              <a:rPr dirty="0" sz="3350" spc="105">
                <a:solidFill>
                  <a:srgbClr val="181A1A"/>
                </a:solidFill>
                <a:latin typeface="Arial"/>
                <a:cs typeface="Arial"/>
              </a:rPr>
              <a:t>PTA-boekje </a:t>
            </a:r>
            <a:r>
              <a:rPr dirty="0" sz="3350" spc="100">
                <a:solidFill>
                  <a:srgbClr val="181A1A"/>
                </a:solidFill>
                <a:latin typeface="Arial"/>
                <a:cs typeface="Arial"/>
              </a:rPr>
              <a:t>voor </a:t>
            </a:r>
            <a:r>
              <a:rPr dirty="0" sz="3350" spc="75">
                <a:solidFill>
                  <a:srgbClr val="181A1A"/>
                </a:solidFill>
                <a:latin typeface="Arial"/>
                <a:cs typeface="Arial"/>
              </a:rPr>
              <a:t>alle  </a:t>
            </a:r>
            <a:r>
              <a:rPr dirty="0" sz="3350" spc="120">
                <a:solidFill>
                  <a:srgbClr val="181A1A"/>
                </a:solidFill>
                <a:latin typeface="Arial"/>
                <a:cs typeface="Arial"/>
              </a:rPr>
              <a:t>examenkandidaten</a:t>
            </a:r>
            <a:endParaRPr sz="3350">
              <a:latin typeface="Arial"/>
              <a:cs typeface="Arial"/>
            </a:endParaRPr>
          </a:p>
          <a:p>
            <a:pPr algn="ctr" marL="8890">
              <a:lnSpc>
                <a:spcPts val="2910"/>
              </a:lnSpc>
            </a:pPr>
            <a:r>
              <a:rPr dirty="0" sz="2500" spc="20">
                <a:solidFill>
                  <a:srgbClr val="181A1A"/>
                </a:solidFill>
                <a:latin typeface="Arial"/>
                <a:cs typeface="Arial"/>
              </a:rPr>
              <a:t>Kaderberoeps </a:t>
            </a:r>
            <a:r>
              <a:rPr dirty="0" sz="2500" spc="15">
                <a:solidFill>
                  <a:srgbClr val="181A1A"/>
                </a:solidFill>
                <a:latin typeface="Arial"/>
                <a:cs typeface="Arial"/>
              </a:rPr>
              <a:t>leerjaar</a:t>
            </a:r>
            <a:r>
              <a:rPr dirty="0" sz="2500" spc="-275">
                <a:solidFill>
                  <a:srgbClr val="181A1A"/>
                </a:solidFill>
                <a:latin typeface="Arial"/>
                <a:cs typeface="Arial"/>
              </a:rPr>
              <a:t> </a:t>
            </a:r>
            <a:r>
              <a:rPr dirty="0" sz="2500" spc="85">
                <a:solidFill>
                  <a:srgbClr val="181A1A"/>
                </a:solidFill>
                <a:latin typeface="Arial"/>
                <a:cs typeface="Arial"/>
              </a:rPr>
              <a:t>3</a:t>
            </a:r>
            <a:endParaRPr sz="2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74213" y="7129283"/>
            <a:ext cx="3683635" cy="437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700" spc="20">
                <a:solidFill>
                  <a:srgbClr val="181A1A"/>
                </a:solidFill>
                <a:latin typeface="Arial"/>
                <a:cs typeface="Arial"/>
              </a:rPr>
              <a:t>Schooljaar </a:t>
            </a:r>
            <a:r>
              <a:rPr dirty="0" sz="2700" spc="25">
                <a:solidFill>
                  <a:srgbClr val="181A1A"/>
                </a:solidFill>
                <a:latin typeface="Arial"/>
                <a:cs typeface="Arial"/>
              </a:rPr>
              <a:t>2020 -</a:t>
            </a:r>
            <a:r>
              <a:rPr dirty="0" sz="2700" spc="250">
                <a:solidFill>
                  <a:srgbClr val="181A1A"/>
                </a:solidFill>
                <a:latin typeface="Arial"/>
                <a:cs typeface="Arial"/>
              </a:rPr>
              <a:t> </a:t>
            </a:r>
            <a:r>
              <a:rPr dirty="0" sz="2700" spc="25">
                <a:solidFill>
                  <a:srgbClr val="181A1A"/>
                </a:solidFill>
                <a:latin typeface="Arial"/>
                <a:cs typeface="Arial"/>
              </a:rPr>
              <a:t>2021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9040" cy="105826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124223"/>
            <a:ext cx="0" cy="415925"/>
          </a:xfrm>
          <a:custGeom>
            <a:avLst/>
            <a:gdLst/>
            <a:ahLst/>
            <a:cxnLst/>
            <a:rect l="l" t="t" r="r" b="b"/>
            <a:pathLst>
              <a:path w="0" h="415925">
                <a:moveTo>
                  <a:pt x="0" y="415473"/>
                </a:moveTo>
                <a:lnTo>
                  <a:pt x="0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1777984"/>
            <a:ext cx="0" cy="1161415"/>
          </a:xfrm>
          <a:custGeom>
            <a:avLst/>
            <a:gdLst/>
            <a:ahLst/>
            <a:cxnLst/>
            <a:rect l="l" t="t" r="r" b="b"/>
            <a:pathLst>
              <a:path w="0" h="1161414">
                <a:moveTo>
                  <a:pt x="0" y="1160883"/>
                </a:moveTo>
                <a:lnTo>
                  <a:pt x="0" y="0"/>
                </a:lnTo>
              </a:path>
            </a:pathLst>
          </a:custGeom>
          <a:ln w="3175">
            <a:solidFill>
              <a:srgbClr val="B1B1B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16088"/>
            <a:ext cx="0" cy="629920"/>
          </a:xfrm>
          <a:custGeom>
            <a:avLst/>
            <a:gdLst/>
            <a:ahLst/>
            <a:cxnLst/>
            <a:rect l="l" t="t" r="r" b="b"/>
            <a:pathLst>
              <a:path w="0" h="629920">
                <a:moveTo>
                  <a:pt x="0" y="629320"/>
                </a:moveTo>
                <a:lnTo>
                  <a:pt x="0" y="0"/>
                </a:lnTo>
              </a:path>
            </a:pathLst>
          </a:custGeom>
          <a:ln w="3175">
            <a:solidFill>
              <a:srgbClr val="D3D3D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761295" y="3260429"/>
            <a:ext cx="2080895" cy="4457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750" spc="90">
                <a:solidFill>
                  <a:srgbClr val="1A1A1A"/>
                </a:solidFill>
                <a:latin typeface="Arial"/>
                <a:cs typeface="Arial"/>
              </a:rPr>
              <a:t>PTA </a:t>
            </a:r>
            <a:r>
              <a:rPr dirty="0" sz="2750" spc="65">
                <a:solidFill>
                  <a:srgbClr val="1A1A1A"/>
                </a:solidFill>
                <a:latin typeface="Arial"/>
                <a:cs typeface="Arial"/>
              </a:rPr>
              <a:t>per</a:t>
            </a:r>
            <a:r>
              <a:rPr dirty="0" sz="2750" spc="3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2750" spc="114">
                <a:solidFill>
                  <a:srgbClr val="1A1A1A"/>
                </a:solidFill>
                <a:latin typeface="Arial"/>
                <a:cs typeface="Arial"/>
              </a:rPr>
              <a:t>vak</a:t>
            </a:r>
            <a:endParaRPr sz="2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1623386"/>
            <a:ext cx="0" cy="1721485"/>
          </a:xfrm>
          <a:custGeom>
            <a:avLst/>
            <a:gdLst/>
            <a:ahLst/>
            <a:cxnLst/>
            <a:rect l="l" t="t" r="r" b="b"/>
            <a:pathLst>
              <a:path w="0" h="1721485">
                <a:moveTo>
                  <a:pt x="0" y="1721033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5264" y="24411"/>
            <a:ext cx="0" cy="513080"/>
          </a:xfrm>
          <a:custGeom>
            <a:avLst/>
            <a:gdLst/>
            <a:ahLst/>
            <a:cxnLst/>
            <a:rect l="l" t="t" r="r" b="b"/>
            <a:pathLst>
              <a:path w="0" h="513080">
                <a:moveTo>
                  <a:pt x="0" y="512648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61000" y="808401"/>
            <a:ext cx="5705475" cy="2114550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marL="19685" marR="5080" indent="635">
              <a:lnSpc>
                <a:spcPts val="1370"/>
              </a:lnSpc>
              <a:spcBef>
                <a:spcPts val="155"/>
              </a:spcBef>
            </a:pPr>
            <a:r>
              <a:rPr dirty="0" sz="1150" spc="10">
                <a:solidFill>
                  <a:srgbClr val="1F1F1F"/>
                </a:solidFill>
                <a:latin typeface="Times New Roman"/>
                <a:cs typeface="Times New Roman"/>
              </a:rPr>
              <a:t>In Magister </a:t>
            </a:r>
            <a:r>
              <a:rPr dirty="0" sz="1150" spc="25">
                <a:solidFill>
                  <a:srgbClr val="1F1F1F"/>
                </a:solidFill>
                <a:latin typeface="Times New Roman"/>
                <a:cs typeface="Times New Roman"/>
              </a:rPr>
              <a:t>voor </a:t>
            </a:r>
            <a:r>
              <a:rPr dirty="0" sz="1150" spc="45">
                <a:solidFill>
                  <a:srgbClr val="1F1F1F"/>
                </a:solidFill>
                <a:latin typeface="Times New Roman"/>
                <a:cs typeface="Times New Roman"/>
              </a:rPr>
              <a:t>de </a:t>
            </a:r>
            <a:r>
              <a:rPr dirty="0" sz="1150" spc="5">
                <a:solidFill>
                  <a:srgbClr val="1F1F1F"/>
                </a:solidFill>
                <a:latin typeface="Times New Roman"/>
                <a:cs typeface="Times New Roman"/>
              </a:rPr>
              <a:t>leerlingen </a:t>
            </a:r>
            <a:r>
              <a:rPr dirty="0" sz="1150" spc="10">
                <a:solidFill>
                  <a:srgbClr val="1F1F1F"/>
                </a:solidFill>
                <a:latin typeface="Times New Roman"/>
                <a:cs typeface="Times New Roman"/>
              </a:rPr>
              <a:t>zijn </a:t>
            </a:r>
            <a:r>
              <a:rPr dirty="0" sz="1150" spc="35">
                <a:solidFill>
                  <a:srgbClr val="1F1F1F"/>
                </a:solidFill>
                <a:latin typeface="Times New Roman"/>
                <a:cs typeface="Times New Roman"/>
              </a:rPr>
              <a:t>de </a:t>
            </a:r>
            <a:r>
              <a:rPr dirty="0" sz="1150" spc="50">
                <a:solidFill>
                  <a:srgbClr val="1F1F1F"/>
                </a:solidFill>
                <a:latin typeface="Times New Roman"/>
                <a:cs typeface="Times New Roman"/>
              </a:rPr>
              <a:t>PTA's </a:t>
            </a:r>
            <a:r>
              <a:rPr dirty="0" sz="1150" spc="10">
                <a:solidFill>
                  <a:srgbClr val="1F1F1F"/>
                </a:solidFill>
                <a:latin typeface="Times New Roman"/>
                <a:cs typeface="Times New Roman"/>
              </a:rPr>
              <a:t>uitgebreid </a:t>
            </a:r>
            <a:r>
              <a:rPr dirty="0" sz="1150" spc="15">
                <a:solidFill>
                  <a:srgbClr val="1F1F1F"/>
                </a:solidFill>
                <a:latin typeface="Times New Roman"/>
                <a:cs typeface="Times New Roman"/>
              </a:rPr>
              <a:t>beschreven. U </a:t>
            </a:r>
            <a:r>
              <a:rPr dirty="0" sz="1150" spc="20">
                <a:solidFill>
                  <a:srgbClr val="1F1F1F"/>
                </a:solidFill>
                <a:latin typeface="Times New Roman"/>
                <a:cs typeface="Times New Roman"/>
              </a:rPr>
              <a:t>kunt deze aan </a:t>
            </a:r>
            <a:r>
              <a:rPr dirty="0" sz="1150" spc="35">
                <a:solidFill>
                  <a:srgbClr val="1F1F1F"/>
                </a:solidFill>
                <a:latin typeface="Times New Roman"/>
                <a:cs typeface="Times New Roman"/>
              </a:rPr>
              <a:t>de </a:t>
            </a:r>
            <a:r>
              <a:rPr dirty="0" sz="1150" spc="15">
                <a:solidFill>
                  <a:srgbClr val="1F1F1F"/>
                </a:solidFill>
                <a:latin typeface="Times New Roman"/>
                <a:cs typeface="Times New Roman"/>
              </a:rPr>
              <a:t>hand  van </a:t>
            </a:r>
            <a:r>
              <a:rPr dirty="0" sz="1150" spc="45">
                <a:solidFill>
                  <a:srgbClr val="1F1F1F"/>
                </a:solidFill>
                <a:latin typeface="Times New Roman"/>
                <a:cs typeface="Times New Roman"/>
              </a:rPr>
              <a:t>de </a:t>
            </a:r>
            <a:r>
              <a:rPr dirty="0" sz="1150" spc="20">
                <a:solidFill>
                  <a:srgbClr val="1F1F1F"/>
                </a:solidFill>
                <a:latin typeface="Times New Roman"/>
                <a:cs typeface="Times New Roman"/>
              </a:rPr>
              <a:t>volgende </a:t>
            </a:r>
            <a:r>
              <a:rPr dirty="0" sz="1150" spc="5">
                <a:solidFill>
                  <a:srgbClr val="1F1F1F"/>
                </a:solidFill>
                <a:latin typeface="Times New Roman"/>
                <a:cs typeface="Times New Roman"/>
              </a:rPr>
              <a:t>stappen </a:t>
            </a:r>
            <a:r>
              <a:rPr dirty="0" sz="1150" spc="10">
                <a:solidFill>
                  <a:srgbClr val="1F1F1F"/>
                </a:solidFill>
                <a:latin typeface="Times New Roman"/>
                <a:cs typeface="Times New Roman"/>
              </a:rPr>
              <a:t>eenvoudig</a:t>
            </a:r>
            <a:r>
              <a:rPr dirty="0" sz="1150" spc="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1F1F1F"/>
                </a:solidFill>
                <a:latin typeface="Times New Roman"/>
                <a:cs typeface="Times New Roman"/>
              </a:rPr>
              <a:t>inzien.</a:t>
            </a:r>
            <a:endParaRPr sz="1150">
              <a:latin typeface="Times New Roman"/>
              <a:cs typeface="Times New Roman"/>
            </a:endParaRPr>
          </a:p>
          <a:p>
            <a:pPr marL="473075" indent="-227965">
              <a:lnSpc>
                <a:spcPct val="100000"/>
              </a:lnSpc>
              <a:spcBef>
                <a:spcPts val="20"/>
              </a:spcBef>
              <a:buSzPct val="95000"/>
              <a:buAutoNum type="arabicPeriod"/>
              <a:tabLst>
                <a:tab pos="473709" algn="l"/>
              </a:tabLst>
            </a:pPr>
            <a:r>
              <a:rPr dirty="0" sz="1000" spc="-10">
                <a:solidFill>
                  <a:srgbClr val="1F1F1F"/>
                </a:solidFill>
                <a:latin typeface="Arial"/>
                <a:cs typeface="Arial"/>
              </a:rPr>
              <a:t>Open</a:t>
            </a:r>
            <a:r>
              <a:rPr dirty="0" sz="1000" spc="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000" spc="10">
                <a:solidFill>
                  <a:srgbClr val="1F1F1F"/>
                </a:solidFill>
                <a:latin typeface="Arial"/>
                <a:cs typeface="Arial"/>
              </a:rPr>
              <a:t>Magister</a:t>
            </a:r>
            <a:endParaRPr sz="1000">
              <a:latin typeface="Arial"/>
              <a:cs typeface="Arial"/>
            </a:endParaRPr>
          </a:p>
          <a:p>
            <a:pPr marL="475615" indent="-226695">
              <a:lnSpc>
                <a:spcPct val="100000"/>
              </a:lnSpc>
              <a:spcBef>
                <a:spcPts val="244"/>
              </a:spcBef>
              <a:buAutoNum type="arabicPeriod"/>
              <a:tabLst>
                <a:tab pos="476250" algn="l"/>
              </a:tabLst>
            </a:pPr>
            <a:r>
              <a:rPr dirty="0" sz="1000" spc="-25">
                <a:solidFill>
                  <a:srgbClr val="1F1F1F"/>
                </a:solidFill>
                <a:latin typeface="Arial"/>
                <a:cs typeface="Arial"/>
              </a:rPr>
              <a:t>Klik </a:t>
            </a:r>
            <a:r>
              <a:rPr dirty="0" sz="1000" spc="-15">
                <a:solidFill>
                  <a:srgbClr val="1F1F1F"/>
                </a:solidFill>
                <a:latin typeface="Arial"/>
                <a:cs typeface="Arial"/>
              </a:rPr>
              <a:t>aan</a:t>
            </a:r>
            <a:r>
              <a:rPr dirty="0" sz="1000" spc="2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000" spc="-40">
                <a:solidFill>
                  <a:srgbClr val="1F1F1F"/>
                </a:solidFill>
                <a:latin typeface="Arial"/>
                <a:cs typeface="Arial"/>
              </a:rPr>
              <a:t>'ELO'</a:t>
            </a:r>
            <a:endParaRPr sz="1000">
              <a:latin typeface="Arial"/>
              <a:cs typeface="Arial"/>
            </a:endParaRPr>
          </a:p>
          <a:p>
            <a:pPr marL="472440" indent="-228600">
              <a:lnSpc>
                <a:spcPct val="100000"/>
              </a:lnSpc>
              <a:spcBef>
                <a:spcPts val="240"/>
              </a:spcBef>
              <a:buAutoNum type="arabicPeriod"/>
              <a:tabLst>
                <a:tab pos="473075" algn="l"/>
              </a:tabLst>
            </a:pPr>
            <a:r>
              <a:rPr dirty="0" sz="1000" spc="-25">
                <a:solidFill>
                  <a:srgbClr val="1F1F1F"/>
                </a:solidFill>
                <a:latin typeface="Arial"/>
                <a:cs typeface="Arial"/>
              </a:rPr>
              <a:t>Klik </a:t>
            </a:r>
            <a:r>
              <a:rPr dirty="0" sz="1000" spc="-15">
                <a:solidFill>
                  <a:srgbClr val="1F1F1F"/>
                </a:solidFill>
                <a:latin typeface="Arial"/>
                <a:cs typeface="Arial"/>
              </a:rPr>
              <a:t>aan</a:t>
            </a:r>
            <a:r>
              <a:rPr dirty="0" sz="1000" spc="4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000" spc="15">
                <a:solidFill>
                  <a:srgbClr val="1F1F1F"/>
                </a:solidFill>
                <a:latin typeface="Arial"/>
                <a:cs typeface="Arial"/>
              </a:rPr>
              <a:t>'bronnen'</a:t>
            </a:r>
            <a:endParaRPr sz="1000">
              <a:latin typeface="Arial"/>
              <a:cs typeface="Arial"/>
            </a:endParaRPr>
          </a:p>
          <a:p>
            <a:pPr marL="472440" indent="-230504">
              <a:lnSpc>
                <a:spcPct val="100000"/>
              </a:lnSpc>
              <a:spcBef>
                <a:spcPts val="265"/>
              </a:spcBef>
              <a:buAutoNum type="arabicPeriod"/>
              <a:tabLst>
                <a:tab pos="473075" algn="l"/>
              </a:tabLst>
            </a:pPr>
            <a:r>
              <a:rPr dirty="0" sz="1000" spc="-25">
                <a:solidFill>
                  <a:srgbClr val="1F1F1F"/>
                </a:solidFill>
                <a:latin typeface="Arial"/>
                <a:cs typeface="Arial"/>
              </a:rPr>
              <a:t>Klik </a:t>
            </a:r>
            <a:r>
              <a:rPr dirty="0" sz="1000" spc="-15">
                <a:solidFill>
                  <a:srgbClr val="1F1F1F"/>
                </a:solidFill>
                <a:latin typeface="Arial"/>
                <a:cs typeface="Arial"/>
              </a:rPr>
              <a:t>aan </a:t>
            </a:r>
            <a:r>
              <a:rPr dirty="0" sz="1000" spc="-10">
                <a:solidFill>
                  <a:srgbClr val="1F1F1F"/>
                </a:solidFill>
                <a:latin typeface="Arial"/>
                <a:cs typeface="Arial"/>
              </a:rPr>
              <a:t>'Compaen</a:t>
            </a:r>
            <a:r>
              <a:rPr dirty="0" sz="1000" spc="2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000" spc="15">
                <a:solidFill>
                  <a:srgbClr val="1F1F1F"/>
                </a:solidFill>
                <a:latin typeface="Arial"/>
                <a:cs typeface="Arial"/>
              </a:rPr>
              <a:t>exameninformatie'</a:t>
            </a:r>
            <a:endParaRPr sz="1000">
              <a:latin typeface="Arial"/>
              <a:cs typeface="Arial"/>
            </a:endParaRPr>
          </a:p>
          <a:p>
            <a:pPr marL="469900" indent="-226060">
              <a:lnSpc>
                <a:spcPct val="100000"/>
              </a:lnSpc>
              <a:spcBef>
                <a:spcPts val="265"/>
              </a:spcBef>
              <a:buAutoNum type="arabicPeriod"/>
              <a:tabLst>
                <a:tab pos="470534" algn="l"/>
              </a:tabLst>
            </a:pPr>
            <a:r>
              <a:rPr dirty="0" sz="1000" spc="-20">
                <a:solidFill>
                  <a:srgbClr val="1F1F1F"/>
                </a:solidFill>
                <a:latin typeface="Arial"/>
                <a:cs typeface="Arial"/>
              </a:rPr>
              <a:t>Klik </a:t>
            </a:r>
            <a:r>
              <a:rPr dirty="0" sz="1000" spc="-15">
                <a:solidFill>
                  <a:srgbClr val="1F1F1F"/>
                </a:solidFill>
                <a:latin typeface="Arial"/>
                <a:cs typeface="Arial"/>
              </a:rPr>
              <a:t>aan </a:t>
            </a:r>
            <a:r>
              <a:rPr dirty="0" sz="1000" spc="-45">
                <a:solidFill>
                  <a:srgbClr val="1F1F1F"/>
                </a:solidFill>
                <a:latin typeface="Arial"/>
                <a:cs typeface="Arial"/>
              </a:rPr>
              <a:t>'PTA</a:t>
            </a:r>
            <a:r>
              <a:rPr dirty="0" sz="1000" spc="2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1F1F1F"/>
                </a:solidFill>
                <a:latin typeface="Arial"/>
                <a:cs typeface="Arial"/>
              </a:rPr>
              <a:t>algemeen'</a:t>
            </a:r>
            <a:endParaRPr sz="1000">
              <a:latin typeface="Arial"/>
              <a:cs typeface="Arial"/>
            </a:endParaRPr>
          </a:p>
          <a:p>
            <a:pPr marL="472440" indent="-227965">
              <a:lnSpc>
                <a:spcPct val="100000"/>
              </a:lnSpc>
              <a:spcBef>
                <a:spcPts val="244"/>
              </a:spcBef>
              <a:buAutoNum type="arabicPeriod"/>
              <a:tabLst>
                <a:tab pos="473075" algn="l"/>
              </a:tabLst>
            </a:pPr>
            <a:r>
              <a:rPr dirty="0" sz="1000" spc="-50">
                <a:solidFill>
                  <a:srgbClr val="1F1F1F"/>
                </a:solidFill>
                <a:latin typeface="Arial"/>
                <a:cs typeface="Arial"/>
              </a:rPr>
              <a:t>Kies </a:t>
            </a:r>
            <a:r>
              <a:rPr dirty="0" sz="1000" spc="-5">
                <a:solidFill>
                  <a:srgbClr val="1F1F1F"/>
                </a:solidFill>
                <a:latin typeface="Arial"/>
                <a:cs typeface="Arial"/>
              </a:rPr>
              <a:t>de</a:t>
            </a:r>
            <a:r>
              <a:rPr dirty="0" sz="1000" spc="2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000" spc="5">
                <a:solidFill>
                  <a:srgbClr val="1F1F1F"/>
                </a:solidFill>
                <a:latin typeface="Arial"/>
                <a:cs typeface="Arial"/>
              </a:rPr>
              <a:t>leerweg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850">
              <a:latin typeface="Arial"/>
              <a:cs typeface="Arial"/>
            </a:endParaRPr>
          </a:p>
          <a:p>
            <a:pPr marL="12700" marR="2665730">
              <a:lnSpc>
                <a:spcPct val="101000"/>
              </a:lnSpc>
            </a:pPr>
            <a:r>
              <a:rPr dirty="0" sz="1150" spc="15">
                <a:solidFill>
                  <a:srgbClr val="1F1F1F"/>
                </a:solidFill>
                <a:latin typeface="Times New Roman"/>
                <a:cs typeface="Times New Roman"/>
              </a:rPr>
              <a:t>Ook </a:t>
            </a:r>
            <a:r>
              <a:rPr dirty="0" sz="1150" spc="35">
                <a:solidFill>
                  <a:srgbClr val="1F1F1F"/>
                </a:solidFill>
                <a:latin typeface="Times New Roman"/>
                <a:cs typeface="Times New Roman"/>
              </a:rPr>
              <a:t>op de </a:t>
            </a:r>
            <a:r>
              <a:rPr dirty="0" sz="1150" spc="20">
                <a:solidFill>
                  <a:srgbClr val="1F1F1F"/>
                </a:solidFill>
                <a:latin typeface="Times New Roman"/>
                <a:cs typeface="Times New Roman"/>
              </a:rPr>
              <a:t>website </a:t>
            </a:r>
            <a:r>
              <a:rPr dirty="0" sz="1150" spc="15">
                <a:solidFill>
                  <a:srgbClr val="1F1F1F"/>
                </a:solidFill>
                <a:latin typeface="Times New Roman"/>
                <a:cs typeface="Times New Roman"/>
              </a:rPr>
              <a:t>van Compaen </a:t>
            </a:r>
            <a:r>
              <a:rPr dirty="0" sz="1150" spc="20">
                <a:solidFill>
                  <a:srgbClr val="1F1F1F"/>
                </a:solidFill>
                <a:latin typeface="Times New Roman"/>
                <a:cs typeface="Times New Roman"/>
              </a:rPr>
              <a:t>staan de</a:t>
            </a:r>
            <a:r>
              <a:rPr dirty="0" sz="1150" spc="-16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z="1150" spc="45">
                <a:solidFill>
                  <a:srgbClr val="1F1F1F"/>
                </a:solidFill>
                <a:latin typeface="Times New Roman"/>
                <a:cs typeface="Times New Roman"/>
              </a:rPr>
              <a:t>PTA's.  </a:t>
            </a:r>
            <a:r>
              <a:rPr dirty="0" sz="1150" spc="10">
                <a:solidFill>
                  <a:srgbClr val="1F1F1F"/>
                </a:solidFill>
                <a:latin typeface="Times New Roman"/>
                <a:cs typeface="Times New Roman"/>
              </a:rPr>
              <a:t>Deze </a:t>
            </a:r>
            <a:r>
              <a:rPr dirty="0" sz="1150" spc="15">
                <a:solidFill>
                  <a:srgbClr val="1F1F1F"/>
                </a:solidFill>
                <a:latin typeface="Times New Roman"/>
                <a:cs typeface="Times New Roman"/>
              </a:rPr>
              <a:t>kunt u </a:t>
            </a:r>
            <a:r>
              <a:rPr dirty="0" sz="1150" spc="20">
                <a:solidFill>
                  <a:srgbClr val="1F1F1F"/>
                </a:solidFill>
                <a:latin typeface="Times New Roman"/>
                <a:cs typeface="Times New Roman"/>
              </a:rPr>
              <a:t>vinden </a:t>
            </a:r>
            <a:r>
              <a:rPr dirty="0" sz="1150" spc="10">
                <a:solidFill>
                  <a:srgbClr val="1F1F1F"/>
                </a:solidFill>
                <a:latin typeface="Times New Roman"/>
                <a:cs typeface="Times New Roman"/>
              </a:rPr>
              <a:t>onder het </a:t>
            </a:r>
            <a:r>
              <a:rPr dirty="0" sz="1150" spc="20">
                <a:solidFill>
                  <a:srgbClr val="1F1F1F"/>
                </a:solidFill>
                <a:latin typeface="Times New Roman"/>
                <a:cs typeface="Times New Roman"/>
              </a:rPr>
              <a:t>kopje:</a:t>
            </a:r>
            <a:r>
              <a:rPr dirty="0" sz="1150" spc="5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z="1150" spc="15">
                <a:solidFill>
                  <a:srgbClr val="1F1F1F"/>
                </a:solidFill>
                <a:latin typeface="Times New Roman"/>
                <a:cs typeface="Times New Roman"/>
              </a:rPr>
              <a:t>onderwijs.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1150" spc="15">
                <a:solidFill>
                  <a:srgbClr val="1F1F1F"/>
                </a:solidFill>
                <a:latin typeface="Times New Roman"/>
                <a:cs typeface="Times New Roman"/>
              </a:rPr>
              <a:t>Dan gaat u </a:t>
            </a:r>
            <a:r>
              <a:rPr dirty="0" sz="1150" spc="25">
                <a:solidFill>
                  <a:srgbClr val="1F1F1F"/>
                </a:solidFill>
                <a:latin typeface="Times New Roman"/>
                <a:cs typeface="Times New Roman"/>
              </a:rPr>
              <a:t>naar </a:t>
            </a:r>
            <a:r>
              <a:rPr dirty="0" sz="1150" spc="20">
                <a:solidFill>
                  <a:srgbClr val="1F1F1F"/>
                </a:solidFill>
                <a:latin typeface="Times New Roman"/>
                <a:cs typeface="Times New Roman"/>
              </a:rPr>
              <a:t>PTA </a:t>
            </a:r>
            <a:r>
              <a:rPr dirty="0" sz="1150" spc="5">
                <a:solidFill>
                  <a:srgbClr val="1F1F1F"/>
                </a:solidFill>
                <a:latin typeface="Times New Roman"/>
                <a:cs typeface="Times New Roman"/>
              </a:rPr>
              <a:t>en </a:t>
            </a:r>
            <a:r>
              <a:rPr dirty="0" sz="1150">
                <a:solidFill>
                  <a:srgbClr val="1F1F1F"/>
                </a:solidFill>
                <a:latin typeface="Times New Roman"/>
                <a:cs typeface="Times New Roman"/>
              </a:rPr>
              <a:t>Examen </a:t>
            </a:r>
            <a:r>
              <a:rPr dirty="0" sz="1150" spc="5">
                <a:solidFill>
                  <a:srgbClr val="1F1F1F"/>
                </a:solidFill>
                <a:latin typeface="Times New Roman"/>
                <a:cs typeface="Times New Roman"/>
              </a:rPr>
              <a:t>en </a:t>
            </a:r>
            <a:r>
              <a:rPr dirty="0" sz="1150" spc="15">
                <a:solidFill>
                  <a:srgbClr val="1F1F1F"/>
                </a:solidFill>
                <a:latin typeface="Times New Roman"/>
                <a:cs typeface="Times New Roman"/>
              </a:rPr>
              <a:t>kunt </a:t>
            </a:r>
            <a:r>
              <a:rPr dirty="0" sz="1150" spc="40">
                <a:solidFill>
                  <a:srgbClr val="1F1F1F"/>
                </a:solidFill>
                <a:latin typeface="Times New Roman"/>
                <a:cs typeface="Times New Roman"/>
              </a:rPr>
              <a:t>u </a:t>
            </a:r>
            <a:r>
              <a:rPr dirty="0" sz="1150" spc="45">
                <a:solidFill>
                  <a:srgbClr val="1F1F1F"/>
                </a:solidFill>
                <a:latin typeface="Times New Roman"/>
                <a:cs typeface="Times New Roman"/>
              </a:rPr>
              <a:t>de </a:t>
            </a:r>
            <a:r>
              <a:rPr dirty="0" sz="1150" spc="10">
                <a:solidFill>
                  <a:srgbClr val="1F1F1F"/>
                </a:solidFill>
                <a:latin typeface="Times New Roman"/>
                <a:cs typeface="Times New Roman"/>
              </a:rPr>
              <a:t>betreffende </a:t>
            </a:r>
            <a:r>
              <a:rPr dirty="0" sz="1150" spc="25">
                <a:solidFill>
                  <a:srgbClr val="1F1F1F"/>
                </a:solidFill>
                <a:latin typeface="Times New Roman"/>
                <a:cs typeface="Times New Roman"/>
              </a:rPr>
              <a:t>leerweg</a:t>
            </a:r>
            <a:r>
              <a:rPr dirty="0" sz="1150" spc="-19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z="1150" spc="5">
                <a:solidFill>
                  <a:srgbClr val="1F1F1F"/>
                </a:solidFill>
                <a:latin typeface="Times New Roman"/>
                <a:cs typeface="Times New Roman"/>
              </a:rPr>
              <a:t>aanklikken.</a:t>
            </a:r>
            <a:endParaRPr sz="11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1074120"/>
            <a:ext cx="0" cy="4028440"/>
          </a:xfrm>
          <a:custGeom>
            <a:avLst/>
            <a:gdLst/>
            <a:ahLst/>
            <a:cxnLst/>
            <a:rect l="l" t="t" r="r" b="b"/>
            <a:pathLst>
              <a:path w="0" h="4028440">
                <a:moveTo>
                  <a:pt x="0" y="4027950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105" y="12205"/>
            <a:ext cx="0" cy="501015"/>
          </a:xfrm>
          <a:custGeom>
            <a:avLst/>
            <a:gdLst/>
            <a:ahLst/>
            <a:cxnLst/>
            <a:rect l="l" t="t" r="r" b="b"/>
            <a:pathLst>
              <a:path w="0" h="501015">
                <a:moveTo>
                  <a:pt x="0" y="500442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90920" y="2692943"/>
            <a:ext cx="5577840" cy="12033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00" spc="10" b="1">
                <a:solidFill>
                  <a:srgbClr val="181818"/>
                </a:solidFill>
                <a:latin typeface="Arial"/>
                <a:cs typeface="Arial"/>
              </a:rPr>
              <a:t>Programma van toetsing </a:t>
            </a:r>
            <a:r>
              <a:rPr dirty="0" sz="1400" spc="15" b="1">
                <a:solidFill>
                  <a:srgbClr val="181818"/>
                </a:solidFill>
                <a:latin typeface="Arial"/>
                <a:cs typeface="Arial"/>
              </a:rPr>
              <a:t>en </a:t>
            </a:r>
            <a:r>
              <a:rPr dirty="0" sz="1400" b="1">
                <a:solidFill>
                  <a:srgbClr val="181818"/>
                </a:solidFill>
                <a:latin typeface="Arial"/>
                <a:cs typeface="Arial"/>
              </a:rPr>
              <a:t>afsluiting Schooljaar </a:t>
            </a:r>
            <a:r>
              <a:rPr dirty="0" sz="1400" spc="75" b="1">
                <a:solidFill>
                  <a:srgbClr val="181818"/>
                </a:solidFill>
                <a:latin typeface="Arial"/>
                <a:cs typeface="Arial"/>
              </a:rPr>
              <a:t>2020 </a:t>
            </a:r>
            <a:r>
              <a:rPr dirty="0" sz="1400" spc="45" b="1">
                <a:solidFill>
                  <a:srgbClr val="181818"/>
                </a:solidFill>
                <a:latin typeface="Arial"/>
                <a:cs typeface="Arial"/>
              </a:rPr>
              <a:t>-</a:t>
            </a:r>
            <a:r>
              <a:rPr dirty="0" sz="1400" spc="-105" b="1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z="1400" spc="105" b="1">
                <a:solidFill>
                  <a:srgbClr val="181818"/>
                </a:solidFill>
                <a:latin typeface="Arial"/>
                <a:cs typeface="Arial"/>
              </a:rPr>
              <a:t>2021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>
              <a:latin typeface="Arial"/>
              <a:cs typeface="Arial"/>
            </a:endParaRPr>
          </a:p>
          <a:p>
            <a:pPr algn="ctr" marR="15240">
              <a:lnSpc>
                <a:spcPct val="100000"/>
              </a:lnSpc>
              <a:spcBef>
                <a:spcPts val="5"/>
              </a:spcBef>
            </a:pPr>
            <a:r>
              <a:rPr dirty="0" sz="2000" spc="90" b="1">
                <a:solidFill>
                  <a:srgbClr val="181818"/>
                </a:solidFill>
                <a:latin typeface="Arial"/>
                <a:cs typeface="Arial"/>
              </a:rPr>
              <a:t>CK3</a:t>
            </a:r>
            <a:endParaRPr sz="2000">
              <a:latin typeface="Arial"/>
              <a:cs typeface="Arial"/>
            </a:endParaRPr>
          </a:p>
          <a:p>
            <a:pPr algn="ctr" marR="15875">
              <a:lnSpc>
                <a:spcPct val="100000"/>
              </a:lnSpc>
              <a:spcBef>
                <a:spcPts val="1780"/>
              </a:spcBef>
            </a:pPr>
            <a:r>
              <a:rPr dirty="0" sz="1400" spc="5" b="1">
                <a:solidFill>
                  <a:srgbClr val="181818"/>
                </a:solidFill>
                <a:latin typeface="Arial"/>
                <a:cs typeface="Arial"/>
              </a:rPr>
              <a:t>Compaen</a:t>
            </a:r>
            <a:r>
              <a:rPr dirty="0" sz="1400" spc="240" b="1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z="1400" spc="-15" b="1">
                <a:solidFill>
                  <a:srgbClr val="181818"/>
                </a:solidFill>
                <a:latin typeface="Arial"/>
                <a:cs typeface="Arial"/>
              </a:rPr>
              <a:t>VMBO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0827" y="5903098"/>
            <a:ext cx="3497579" cy="39814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 indent="5715">
              <a:lnSpc>
                <a:spcPct val="102600"/>
              </a:lnSpc>
              <a:spcBef>
                <a:spcPts val="75"/>
              </a:spcBef>
            </a:pPr>
            <a:r>
              <a:rPr dirty="0" sz="800">
                <a:solidFill>
                  <a:srgbClr val="181818"/>
                </a:solidFill>
                <a:latin typeface="Arial"/>
                <a:cs typeface="Arial"/>
              </a:rPr>
              <a:t>Voor </a:t>
            </a:r>
            <a:r>
              <a:rPr dirty="0" sz="800" spc="5">
                <a:solidFill>
                  <a:srgbClr val="181818"/>
                </a:solidFill>
                <a:latin typeface="Arial"/>
                <a:cs typeface="Arial"/>
              </a:rPr>
              <a:t>een </a:t>
            </a:r>
            <a:r>
              <a:rPr dirty="0" sz="800" spc="-10">
                <a:solidFill>
                  <a:srgbClr val="181818"/>
                </a:solidFill>
                <a:latin typeface="Arial"/>
                <a:cs typeface="Arial"/>
              </a:rPr>
              <a:t>uitgebreide </a:t>
            </a:r>
            <a:r>
              <a:rPr dirty="0" sz="800" spc="-5">
                <a:solidFill>
                  <a:srgbClr val="181818"/>
                </a:solidFill>
                <a:latin typeface="Arial"/>
                <a:cs typeface="Arial"/>
              </a:rPr>
              <a:t>omschrijving </a:t>
            </a:r>
            <a:r>
              <a:rPr dirty="0" sz="800" spc="5">
                <a:solidFill>
                  <a:srgbClr val="181818"/>
                </a:solidFill>
                <a:latin typeface="Arial"/>
                <a:cs typeface="Arial"/>
              </a:rPr>
              <a:t>van de lesstof </a:t>
            </a:r>
            <a:r>
              <a:rPr dirty="0" sz="800">
                <a:solidFill>
                  <a:srgbClr val="181818"/>
                </a:solidFill>
                <a:latin typeface="Arial"/>
                <a:cs typeface="Arial"/>
              </a:rPr>
              <a:t>behorende </a:t>
            </a:r>
            <a:r>
              <a:rPr dirty="0" sz="800" spc="10">
                <a:solidFill>
                  <a:srgbClr val="181818"/>
                </a:solidFill>
                <a:latin typeface="Arial"/>
                <a:cs typeface="Arial"/>
              </a:rPr>
              <a:t>bij </a:t>
            </a:r>
            <a:r>
              <a:rPr dirty="0" sz="800" spc="5">
                <a:solidFill>
                  <a:srgbClr val="181818"/>
                </a:solidFill>
                <a:latin typeface="Arial"/>
                <a:cs typeface="Arial"/>
              </a:rPr>
              <a:t>de </a:t>
            </a:r>
            <a:r>
              <a:rPr dirty="0" sz="800" spc="-5">
                <a:solidFill>
                  <a:srgbClr val="181818"/>
                </a:solidFill>
                <a:latin typeface="Arial"/>
                <a:cs typeface="Arial"/>
              </a:rPr>
              <a:t>toetsen  </a:t>
            </a:r>
            <a:r>
              <a:rPr dirty="0" sz="800" spc="20">
                <a:solidFill>
                  <a:srgbClr val="181818"/>
                </a:solidFill>
                <a:latin typeface="Arial"/>
                <a:cs typeface="Arial"/>
              </a:rPr>
              <a:t>verwijzen </a:t>
            </a:r>
            <a:r>
              <a:rPr dirty="0" sz="800" spc="15">
                <a:solidFill>
                  <a:srgbClr val="181818"/>
                </a:solidFill>
                <a:latin typeface="Arial"/>
                <a:cs typeface="Arial"/>
              </a:rPr>
              <a:t>wij </a:t>
            </a:r>
            <a:r>
              <a:rPr dirty="0" sz="800" spc="25">
                <a:solidFill>
                  <a:srgbClr val="181818"/>
                </a:solidFill>
                <a:latin typeface="Arial"/>
                <a:cs typeface="Arial"/>
              </a:rPr>
              <a:t>u </a:t>
            </a:r>
            <a:r>
              <a:rPr dirty="0" sz="800" spc="5">
                <a:solidFill>
                  <a:srgbClr val="181818"/>
                </a:solidFill>
                <a:latin typeface="Arial"/>
                <a:cs typeface="Arial"/>
              </a:rPr>
              <a:t>naar </a:t>
            </a:r>
            <a:r>
              <a:rPr dirty="0" sz="800" spc="30">
                <a:solidFill>
                  <a:srgbClr val="181818"/>
                </a:solidFill>
                <a:latin typeface="Arial"/>
                <a:cs typeface="Arial"/>
              </a:rPr>
              <a:t>de </a:t>
            </a:r>
            <a:r>
              <a:rPr dirty="0" sz="800" spc="20">
                <a:solidFill>
                  <a:srgbClr val="181818"/>
                </a:solidFill>
                <a:latin typeface="Arial"/>
                <a:cs typeface="Arial"/>
              </a:rPr>
              <a:t>website </a:t>
            </a:r>
            <a:r>
              <a:rPr dirty="0" sz="800" spc="15">
                <a:solidFill>
                  <a:srgbClr val="181818"/>
                </a:solidFill>
                <a:latin typeface="Arial"/>
                <a:cs typeface="Arial"/>
              </a:rPr>
              <a:t>van </a:t>
            </a:r>
            <a:r>
              <a:rPr dirty="0" sz="800" spc="-25">
                <a:solidFill>
                  <a:srgbClr val="181818"/>
                </a:solidFill>
                <a:latin typeface="Arial"/>
                <a:cs typeface="Arial"/>
              </a:rPr>
              <a:t>Corrpaen </a:t>
            </a:r>
            <a:r>
              <a:rPr dirty="0" sz="800" spc="10">
                <a:solidFill>
                  <a:srgbClr val="444444"/>
                </a:solidFill>
                <a:latin typeface="Arial"/>
                <a:cs typeface="Arial"/>
              </a:rPr>
              <a:t>. </a:t>
            </a:r>
            <a:r>
              <a:rPr dirty="0" sz="800" spc="-25">
                <a:solidFill>
                  <a:srgbClr val="181818"/>
                </a:solidFill>
                <a:latin typeface="Arial"/>
                <a:cs typeface="Arial"/>
              </a:rPr>
              <a:t>Hier </a:t>
            </a:r>
            <a:r>
              <a:rPr dirty="0" sz="800">
                <a:solidFill>
                  <a:srgbClr val="181818"/>
                </a:solidFill>
                <a:latin typeface="Arial"/>
                <a:cs typeface="Arial"/>
              </a:rPr>
              <a:t>kunt u </a:t>
            </a:r>
            <a:r>
              <a:rPr dirty="0" sz="800" spc="5">
                <a:solidFill>
                  <a:srgbClr val="181818"/>
                </a:solidFill>
                <a:latin typeface="Arial"/>
                <a:cs typeface="Arial"/>
              </a:rPr>
              <a:t>de </a:t>
            </a:r>
            <a:r>
              <a:rPr dirty="0" sz="800" spc="-20">
                <a:solidFill>
                  <a:srgbClr val="181818"/>
                </a:solidFill>
                <a:latin typeface="Arial"/>
                <a:cs typeface="Arial"/>
              </a:rPr>
              <a:t>WORD </a:t>
            </a:r>
            <a:r>
              <a:rPr dirty="0" sz="800" spc="10">
                <a:solidFill>
                  <a:srgbClr val="181818"/>
                </a:solidFill>
                <a:latin typeface="Arial"/>
                <a:cs typeface="Arial"/>
              </a:rPr>
              <a:t>versie  </a:t>
            </a:r>
            <a:r>
              <a:rPr dirty="0" sz="800">
                <a:solidFill>
                  <a:srgbClr val="181818"/>
                </a:solidFill>
                <a:latin typeface="Arial"/>
                <a:cs typeface="Arial"/>
              </a:rPr>
              <a:t>per vak</a:t>
            </a:r>
            <a:r>
              <a:rPr dirty="0" sz="800" spc="25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181818"/>
                </a:solidFill>
                <a:latin typeface="Arial"/>
                <a:cs typeface="Arial"/>
              </a:rPr>
              <a:t>inzien.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12205"/>
            <a:ext cx="0" cy="3576954"/>
          </a:xfrm>
          <a:custGeom>
            <a:avLst/>
            <a:gdLst/>
            <a:ahLst/>
            <a:cxnLst/>
            <a:rect l="l" t="t" r="r" b="b"/>
            <a:pathLst>
              <a:path w="0" h="3576954">
                <a:moveTo>
                  <a:pt x="0" y="3576331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80868" y="2239784"/>
            <a:ext cx="7095490" cy="0"/>
          </a:xfrm>
          <a:custGeom>
            <a:avLst/>
            <a:gdLst/>
            <a:ahLst/>
            <a:cxnLst/>
            <a:rect l="l" t="t" r="r" b="b"/>
            <a:pathLst>
              <a:path w="7095490" h="0">
                <a:moveTo>
                  <a:pt x="0" y="0"/>
                </a:moveTo>
                <a:lnTo>
                  <a:pt x="7094977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68667" y="0"/>
            <a:ext cx="3870325" cy="3689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50" spc="-290" b="0">
                <a:solidFill>
                  <a:srgbClr val="C3C3C3"/>
                </a:solidFill>
                <a:latin typeface="Arial"/>
                <a:cs typeface="Arial"/>
              </a:rPr>
              <a:t>f </a:t>
            </a:r>
            <a:r>
              <a:rPr dirty="0" spc="100"/>
              <a:t>Programma </a:t>
            </a:r>
            <a:r>
              <a:rPr dirty="0" spc="95"/>
              <a:t>van </a:t>
            </a:r>
            <a:r>
              <a:rPr dirty="0" spc="90"/>
              <a:t>toetsing </a:t>
            </a:r>
            <a:r>
              <a:rPr dirty="0" u="heavy" spc="105">
                <a:uFill>
                  <a:solidFill>
                    <a:srgbClr val="1C1C1C"/>
                  </a:solidFill>
                </a:uFill>
              </a:rPr>
              <a:t>en</a:t>
            </a:r>
            <a:r>
              <a:rPr dirty="0" spc="-145"/>
              <a:t> </a:t>
            </a:r>
            <a:r>
              <a:rPr dirty="0" spc="70"/>
              <a:t>afsluiting</a:t>
            </a:r>
            <a:endParaRPr sz="22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46141" y="10161085"/>
            <a:ext cx="223520" cy="196215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40005">
              <a:lnSpc>
                <a:spcPct val="100000"/>
              </a:lnSpc>
              <a:spcBef>
                <a:spcPts val="350"/>
              </a:spcBef>
            </a:pPr>
            <a:r>
              <a:rPr dirty="0" sz="900" spc="20">
                <a:solidFill>
                  <a:srgbClr val="1F1F1F"/>
                </a:solidFill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5432" y="325759"/>
            <a:ext cx="6267450" cy="10814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">
              <a:lnSpc>
                <a:spcPct val="100000"/>
              </a:lnSpc>
              <a:spcBef>
                <a:spcPts val="100"/>
              </a:spcBef>
              <a:tabLst>
                <a:tab pos="3662679" algn="l"/>
              </a:tabLst>
            </a:pPr>
            <a:r>
              <a:rPr dirty="0" sz="1250" spc="60" b="1">
                <a:solidFill>
                  <a:srgbClr val="1C1C1C"/>
                </a:solidFill>
                <a:latin typeface="Arial"/>
                <a:cs typeface="Arial"/>
              </a:rPr>
              <a:t>Studie:CK3	</a:t>
            </a:r>
            <a:r>
              <a:rPr dirty="0" sz="1250" spc="80" b="1">
                <a:solidFill>
                  <a:srgbClr val="1C1C1C"/>
                </a:solidFill>
                <a:latin typeface="Arial"/>
                <a:cs typeface="Arial"/>
              </a:rPr>
              <a:t>Vak: </a:t>
            </a:r>
            <a:r>
              <a:rPr dirty="0" sz="1250" spc="70" b="1">
                <a:solidFill>
                  <a:srgbClr val="1C1C1C"/>
                </a:solidFill>
                <a:latin typeface="Arial"/>
                <a:cs typeface="Arial"/>
              </a:rPr>
              <a:t>kunstvakken </a:t>
            </a:r>
            <a:r>
              <a:rPr dirty="0" sz="1250" spc="45" b="1">
                <a:solidFill>
                  <a:srgbClr val="1C1C1C"/>
                </a:solidFill>
                <a:latin typeface="Arial"/>
                <a:cs typeface="Arial"/>
              </a:rPr>
              <a:t>inclusief</a:t>
            </a:r>
            <a:r>
              <a:rPr dirty="0" sz="1250" spc="15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40" b="1">
                <a:solidFill>
                  <a:srgbClr val="1C1C1C"/>
                </a:solidFill>
                <a:latin typeface="Arial"/>
                <a:cs typeface="Arial"/>
              </a:rPr>
              <a:t>ckv</a:t>
            </a:r>
            <a:endParaRPr sz="1250">
              <a:latin typeface="Arial"/>
              <a:cs typeface="Arial"/>
            </a:endParaRPr>
          </a:p>
          <a:p>
            <a:pPr marL="14604" marR="5250180" indent="-2540">
              <a:lnSpc>
                <a:spcPct val="191800"/>
              </a:lnSpc>
              <a:spcBef>
                <a:spcPts val="250"/>
              </a:spcBef>
            </a:pPr>
            <a:r>
              <a:rPr dirty="0" sz="950" spc="65" b="1">
                <a:solidFill>
                  <a:srgbClr val="1C1C1C"/>
                </a:solidFill>
                <a:latin typeface="Arial"/>
                <a:cs typeface="Arial"/>
              </a:rPr>
              <a:t>Inleiding  </a:t>
            </a:r>
            <a:r>
              <a:rPr dirty="0" sz="950" spc="35" b="1">
                <a:solidFill>
                  <a:srgbClr val="1C1C1C"/>
                </a:solidFill>
                <a:latin typeface="Arial"/>
                <a:cs typeface="Arial"/>
              </a:rPr>
              <a:t>Schoolexamens  </a:t>
            </a: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4373" y="1702484"/>
            <a:ext cx="227965" cy="513715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dirty="0" sz="850" spc="10">
                <a:solidFill>
                  <a:srgbClr val="1C1C1C"/>
                </a:solidFill>
                <a:latin typeface="Arial"/>
                <a:cs typeface="Arial"/>
              </a:rPr>
              <a:t>502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z="850" spc="35">
                <a:solidFill>
                  <a:srgbClr val="1C1C1C"/>
                </a:solidFill>
                <a:latin typeface="Arial"/>
                <a:cs typeface="Arial"/>
              </a:rPr>
              <a:t>503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850" spc="50">
                <a:solidFill>
                  <a:srgbClr val="1C1C1C"/>
                </a:solidFill>
                <a:latin typeface="Arial"/>
                <a:cs typeface="Arial"/>
              </a:rPr>
              <a:t>504</a:t>
            </a:r>
            <a:endParaRPr sz="8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1131" y="1702484"/>
            <a:ext cx="2247265" cy="513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240" marR="5080" indent="1270">
              <a:lnSpc>
                <a:spcPct val="124800"/>
              </a:lnSpc>
              <a:spcBef>
                <a:spcPts val="100"/>
              </a:spcBef>
            </a:pPr>
            <a:r>
              <a:rPr dirty="0" sz="850" spc="15">
                <a:solidFill>
                  <a:srgbClr val="1C1C1C"/>
                </a:solidFill>
                <a:latin typeface="Arial"/>
                <a:cs typeface="Arial"/>
              </a:rPr>
              <a:t>2e </a:t>
            </a:r>
            <a:r>
              <a:rPr dirty="0" sz="850" spc="30">
                <a:solidFill>
                  <a:srgbClr val="1C1C1C"/>
                </a:solidFill>
                <a:latin typeface="Arial"/>
                <a:cs typeface="Arial"/>
              </a:rPr>
              <a:t>culturele </a:t>
            </a: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activiteit </a:t>
            </a:r>
            <a:r>
              <a:rPr dirty="0" sz="850" spc="30">
                <a:solidFill>
                  <a:srgbClr val="1C1C1C"/>
                </a:solidFill>
                <a:latin typeface="Arial"/>
                <a:cs typeface="Arial"/>
              </a:rPr>
              <a:t>voor </a:t>
            </a:r>
            <a:r>
              <a:rPr dirty="0" sz="850" spc="45">
                <a:solidFill>
                  <a:srgbClr val="1C1C1C"/>
                </a:solidFill>
                <a:latin typeface="Arial"/>
                <a:cs typeface="Arial"/>
              </a:rPr>
              <a:t>24 </a:t>
            </a: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januari </a:t>
            </a:r>
            <a:r>
              <a:rPr dirty="0" sz="850" spc="50">
                <a:solidFill>
                  <a:srgbClr val="1C1C1C"/>
                </a:solidFill>
                <a:latin typeface="Arial"/>
                <a:cs typeface="Arial"/>
              </a:rPr>
              <a:t>2021  </a:t>
            </a:r>
            <a:r>
              <a:rPr dirty="0" sz="850" spc="20">
                <a:solidFill>
                  <a:srgbClr val="1C1C1C"/>
                </a:solidFill>
                <a:latin typeface="Arial"/>
                <a:cs typeface="Arial"/>
              </a:rPr>
              <a:t>3e </a:t>
            </a:r>
            <a:r>
              <a:rPr dirty="0" sz="850" spc="30">
                <a:solidFill>
                  <a:srgbClr val="1C1C1C"/>
                </a:solidFill>
                <a:latin typeface="Arial"/>
                <a:cs typeface="Arial"/>
              </a:rPr>
              <a:t>culturele </a:t>
            </a: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activiteit voor </a:t>
            </a:r>
            <a:r>
              <a:rPr dirty="0" sz="850">
                <a:solidFill>
                  <a:srgbClr val="1C1C1C"/>
                </a:solidFill>
                <a:latin typeface="Arial"/>
                <a:cs typeface="Arial"/>
              </a:rPr>
              <a:t>3 </a:t>
            </a:r>
            <a:r>
              <a:rPr dirty="0" sz="850" spc="-15">
                <a:solidFill>
                  <a:srgbClr val="1C1C1C"/>
                </a:solidFill>
                <a:latin typeface="Arial"/>
                <a:cs typeface="Arial"/>
              </a:rPr>
              <a:t>apr </a:t>
            </a:r>
            <a:r>
              <a:rPr dirty="0" sz="850" spc="5">
                <a:solidFill>
                  <a:srgbClr val="3D3D3D"/>
                </a:solidFill>
                <a:latin typeface="Arial"/>
                <a:cs typeface="Arial"/>
              </a:rPr>
              <a:t>i</a:t>
            </a:r>
            <a:r>
              <a:rPr dirty="0" sz="850" spc="5">
                <a:solidFill>
                  <a:srgbClr val="1C1C1C"/>
                </a:solidFill>
                <a:latin typeface="Arial"/>
                <a:cs typeface="Arial"/>
              </a:rPr>
              <a:t>l</a:t>
            </a:r>
            <a:r>
              <a:rPr dirty="0" sz="850" spc="5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50">
                <a:solidFill>
                  <a:srgbClr val="1C1C1C"/>
                </a:solidFill>
                <a:latin typeface="Arial"/>
                <a:cs typeface="Arial"/>
              </a:rPr>
              <a:t>2021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850" spc="30">
                <a:solidFill>
                  <a:srgbClr val="1C1C1C"/>
                </a:solidFill>
                <a:latin typeface="Arial"/>
                <a:cs typeface="Arial"/>
              </a:rPr>
              <a:t>4e </a:t>
            </a:r>
            <a:r>
              <a:rPr dirty="0" sz="850" spc="35">
                <a:solidFill>
                  <a:srgbClr val="1C1C1C"/>
                </a:solidFill>
                <a:latin typeface="Arial"/>
                <a:cs typeface="Arial"/>
              </a:rPr>
              <a:t>culturele </a:t>
            </a: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activiteit </a:t>
            </a:r>
            <a:r>
              <a:rPr dirty="0" sz="850" spc="30">
                <a:solidFill>
                  <a:srgbClr val="1C1C1C"/>
                </a:solidFill>
                <a:latin typeface="Arial"/>
                <a:cs typeface="Arial"/>
              </a:rPr>
              <a:t>voor </a:t>
            </a:r>
            <a:r>
              <a:rPr dirty="0" sz="850" spc="35">
                <a:solidFill>
                  <a:srgbClr val="1C1C1C"/>
                </a:solidFill>
                <a:latin typeface="Arial"/>
                <a:cs typeface="Arial"/>
              </a:rPr>
              <a:t>12 </a:t>
            </a:r>
            <a:r>
              <a:rPr dirty="0" sz="850" spc="40">
                <a:solidFill>
                  <a:srgbClr val="1C1C1C"/>
                </a:solidFill>
                <a:latin typeface="Arial"/>
                <a:cs typeface="Arial"/>
              </a:rPr>
              <a:t>juni</a:t>
            </a:r>
            <a:r>
              <a:rPr dirty="0" sz="850" spc="18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55">
                <a:solidFill>
                  <a:srgbClr val="1C1C1C"/>
                </a:solidFill>
                <a:latin typeface="Arial"/>
                <a:cs typeface="Arial"/>
              </a:rPr>
              <a:t>2021</a:t>
            </a:r>
            <a:endParaRPr sz="850"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347943" y="1430954"/>
          <a:ext cx="7028180" cy="2876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250"/>
                <a:gridCol w="2967990"/>
                <a:gridCol w="1151255"/>
                <a:gridCol w="308610"/>
                <a:gridCol w="361950"/>
                <a:gridCol w="1069975"/>
                <a:gridCol w="822325"/>
              </a:tblGrid>
              <a:tr h="143607">
                <a:tc>
                  <a:txBody>
                    <a:bodyPr/>
                    <a:lstStyle/>
                    <a:p>
                      <a:pPr marL="31750">
                        <a:lnSpc>
                          <a:spcPts val="965"/>
                        </a:lnSpc>
                      </a:pPr>
                      <a:r>
                        <a:rPr dirty="0" sz="850" spc="-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965"/>
                        </a:lnSpc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ts val="940"/>
                        </a:lnSpc>
                      </a:pPr>
                      <a:r>
                        <a:rPr dirty="0" sz="85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ts val="940"/>
                        </a:lnSpc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965"/>
                        </a:lnSpc>
                      </a:pP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940"/>
                        </a:lnSpc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50" spc="19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ts val="940"/>
                        </a:lnSpc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3760">
                <a:tc>
                  <a:txBody>
                    <a:bodyPr/>
                    <a:lstStyle/>
                    <a:p>
                      <a:pPr marL="31750">
                        <a:lnSpc>
                          <a:spcPts val="944"/>
                        </a:lnSpc>
                        <a:spcBef>
                          <a:spcPts val="85"/>
                        </a:spcBef>
                      </a:pP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944"/>
                        </a:lnSpc>
                        <a:spcBef>
                          <a:spcPts val="85"/>
                        </a:spcBef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le 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culturele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activiteit voor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8 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november</a:t>
                      </a:r>
                      <a:r>
                        <a:rPr dirty="0" sz="850" spc="1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2020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algn="r" marR="69850">
                        <a:lnSpc>
                          <a:spcPts val="1030"/>
                        </a:lnSpc>
                      </a:pPr>
                      <a:r>
                        <a:rPr dirty="0" sz="16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ts val="994"/>
                        </a:lnSpc>
                        <a:spcBef>
                          <a:spcPts val="35"/>
                        </a:spcBef>
                      </a:pPr>
                      <a:r>
                        <a:rPr dirty="0" sz="900" spc="-65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PO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6075">
                        <a:lnSpc>
                          <a:spcPts val="969"/>
                        </a:lnSpc>
                        <a:spcBef>
                          <a:spcPts val="60"/>
                        </a:spcBef>
                      </a:pPr>
                      <a:r>
                        <a:rPr dirty="0" sz="85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4600618" y="1675529"/>
            <a:ext cx="154940" cy="6070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240">
              <a:lnSpc>
                <a:spcPts val="1639"/>
              </a:lnSpc>
              <a:spcBef>
                <a:spcPts val="100"/>
              </a:spcBef>
            </a:pPr>
            <a:r>
              <a:rPr dirty="0" sz="1650" spc="-40">
                <a:solidFill>
                  <a:srgbClr val="1C1C1C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  <a:p>
            <a:pPr marL="12700">
              <a:lnSpc>
                <a:spcPts val="1295"/>
              </a:lnSpc>
            </a:pPr>
            <a:r>
              <a:rPr dirty="0" sz="1650" spc="-10">
                <a:solidFill>
                  <a:srgbClr val="1C1C1C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  <a:p>
            <a:pPr marL="12700">
              <a:lnSpc>
                <a:spcPts val="1639"/>
              </a:lnSpc>
            </a:pPr>
            <a:r>
              <a:rPr dirty="0" sz="1650" spc="20">
                <a:solidFill>
                  <a:srgbClr val="1C1C1C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42657" y="1703756"/>
            <a:ext cx="160020" cy="51371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just" marL="12700" marR="5080">
              <a:lnSpc>
                <a:spcPct val="119000"/>
              </a:lnSpc>
              <a:spcBef>
                <a:spcPts val="85"/>
              </a:spcBef>
            </a:pPr>
            <a:r>
              <a:rPr dirty="0" sz="900" spc="-40">
                <a:solidFill>
                  <a:srgbClr val="1C1C1C"/>
                </a:solidFill>
                <a:latin typeface="Times New Roman"/>
                <a:cs typeface="Times New Roman"/>
              </a:rPr>
              <a:t>PO  PO  PO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18903" y="1699433"/>
            <a:ext cx="81280" cy="513715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dirty="0" sz="850" spc="-40">
                <a:solidFill>
                  <a:srgbClr val="3D3D3D"/>
                </a:solidFill>
                <a:latin typeface="Arial"/>
                <a:cs typeface="Arial"/>
              </a:rPr>
              <a:t>1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z="850" spc="-40">
                <a:solidFill>
                  <a:srgbClr val="3D3D3D"/>
                </a:solidFill>
                <a:latin typeface="Arial"/>
                <a:cs typeface="Arial"/>
              </a:rPr>
              <a:t>1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850" spc="-40">
                <a:solidFill>
                  <a:srgbClr val="1C1C1C"/>
                </a:solidFill>
                <a:latin typeface="Arial"/>
                <a:cs typeface="Arial"/>
              </a:rPr>
              <a:t>1</a:t>
            </a:r>
            <a:endParaRPr sz="8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4828" y="2396187"/>
            <a:ext cx="74295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0345" y="2650476"/>
            <a:ext cx="1125220" cy="3689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99"/>
              </a:lnSpc>
              <a:spcBef>
                <a:spcPts val="100"/>
              </a:spcBef>
            </a:pPr>
            <a:r>
              <a:rPr dirty="0" sz="750" spc="25">
                <a:solidFill>
                  <a:srgbClr val="1C1C1C"/>
                </a:solidFill>
                <a:latin typeface="Arial"/>
                <a:cs typeface="Arial"/>
              </a:rPr>
              <a:t>PO=Praktischeopdracht  HD=Handelingsdeel  TO=Toetsopdracht</a:t>
            </a:r>
            <a:endParaRPr sz="7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18256" y="2650476"/>
            <a:ext cx="629920" cy="252729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 marR="5080" indent="-635">
              <a:lnSpc>
                <a:spcPts val="890"/>
              </a:lnSpc>
              <a:spcBef>
                <a:spcPts val="135"/>
              </a:spcBef>
            </a:pPr>
            <a:r>
              <a:rPr dirty="0" sz="750" spc="15">
                <a:solidFill>
                  <a:srgbClr val="1C1C1C"/>
                </a:solidFill>
                <a:latin typeface="Arial"/>
                <a:cs typeface="Arial"/>
              </a:rPr>
              <a:t>S=Schriftelijk  </a:t>
            </a:r>
            <a:r>
              <a:rPr dirty="0" sz="750" spc="20">
                <a:solidFill>
                  <a:srgbClr val="1C1C1C"/>
                </a:solidFill>
                <a:latin typeface="Arial"/>
                <a:cs typeface="Arial"/>
              </a:rPr>
              <a:t>M=Mondeling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402795"/>
            <a:ext cx="0" cy="3112770"/>
          </a:xfrm>
          <a:custGeom>
            <a:avLst/>
            <a:gdLst/>
            <a:ahLst/>
            <a:cxnLst/>
            <a:rect l="l" t="t" r="r" b="b"/>
            <a:pathLst>
              <a:path w="0" h="3112770">
                <a:moveTo>
                  <a:pt x="0" y="3112507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80868" y="2065850"/>
            <a:ext cx="4335145" cy="0"/>
          </a:xfrm>
          <a:custGeom>
            <a:avLst/>
            <a:gdLst/>
            <a:ahLst/>
            <a:cxnLst/>
            <a:rect l="l" t="t" r="r" b="b"/>
            <a:pathLst>
              <a:path w="4335145" h="0">
                <a:moveTo>
                  <a:pt x="0" y="0"/>
                </a:moveTo>
                <a:lnTo>
                  <a:pt x="4335141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68656" y="1921894"/>
          <a:ext cx="7119620" cy="19596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0530"/>
                <a:gridCol w="3215005"/>
                <a:gridCol w="897889"/>
                <a:gridCol w="307975"/>
                <a:gridCol w="371475"/>
                <a:gridCol w="1066164"/>
                <a:gridCol w="831214"/>
              </a:tblGrid>
              <a:tr h="117487">
                <a:tc>
                  <a:txBody>
                    <a:bodyPr/>
                    <a:lstStyle/>
                    <a:p>
                      <a:pPr marL="107950">
                        <a:lnSpc>
                          <a:spcPts val="825"/>
                        </a:lnSpc>
                      </a:pPr>
                      <a:r>
                        <a:rPr dirty="0" sz="80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825"/>
                        </a:lnSpc>
                      </a:pP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6034">
                        <a:lnSpc>
                          <a:spcPts val="825"/>
                        </a:lnSpc>
                      </a:pPr>
                      <a:r>
                        <a:rPr dirty="0" sz="80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825"/>
                        </a:lnSpc>
                      </a:pPr>
                      <a:r>
                        <a:rPr dirty="0" sz="800" spc="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ts val="825"/>
                        </a:lnSpc>
                      </a:pPr>
                      <a:r>
                        <a:rPr dirty="0" sz="800" spc="7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825"/>
                        </a:lnSpc>
                      </a:pPr>
                      <a:r>
                        <a:rPr dirty="0" sz="80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00" spc="254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825"/>
                        </a:lnSpc>
                      </a:pPr>
                      <a:r>
                        <a:rPr dirty="0" sz="800" spc="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73018">
                <a:tc>
                  <a:txBody>
                    <a:bodyPr/>
                    <a:lstStyle/>
                    <a:p>
                      <a:pPr marL="106045">
                        <a:lnSpc>
                          <a:spcPts val="990"/>
                        </a:lnSpc>
                        <a:spcBef>
                          <a:spcPts val="270"/>
                        </a:spcBef>
                      </a:pPr>
                      <a:r>
                        <a:rPr dirty="0" sz="850" spc="55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S01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4290"/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940"/>
                        </a:lnSpc>
                        <a:spcBef>
                          <a:spcPts val="320"/>
                        </a:spcBef>
                      </a:pPr>
                      <a:r>
                        <a:rPr dirty="0" sz="800" spc="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Wat </a:t>
                      </a:r>
                      <a:r>
                        <a:rPr dirty="0" sz="80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is </a:t>
                      </a: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Maatschappijleer </a:t>
                      </a:r>
                      <a:r>
                        <a:rPr dirty="0" sz="800" spc="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Jongeren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0640"/>
                </a:tc>
                <a:tc>
                  <a:txBody>
                    <a:bodyPr/>
                    <a:lstStyle/>
                    <a:p>
                      <a:pPr algn="r" marR="144145">
                        <a:lnSpc>
                          <a:spcPts val="1095"/>
                        </a:lnSpc>
                        <a:spcBef>
                          <a:spcPts val="165"/>
                        </a:spcBef>
                      </a:pPr>
                      <a:r>
                        <a:rPr dirty="0" sz="10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940"/>
                        </a:lnSpc>
                        <a:spcBef>
                          <a:spcPts val="320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064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ts val="1260"/>
                        </a:lnSpc>
                      </a:pPr>
                      <a:r>
                        <a:rPr dirty="0" sz="12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8455">
                        <a:lnSpc>
                          <a:spcPts val="990"/>
                        </a:lnSpc>
                        <a:spcBef>
                          <a:spcPts val="27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4290"/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800" spc="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40</a:t>
                      </a:r>
                      <a:r>
                        <a:rPr dirty="0" sz="80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7465"/>
                </a:tc>
              </a:tr>
              <a:tr h="161728">
                <a:tc>
                  <a:txBody>
                    <a:bodyPr/>
                    <a:lstStyle/>
                    <a:p>
                      <a:pPr marL="106045">
                        <a:lnSpc>
                          <a:spcPts val="990"/>
                        </a:lnSpc>
                        <a:spcBef>
                          <a:spcPts val="180"/>
                        </a:spcBef>
                      </a:pPr>
                      <a:r>
                        <a:rPr dirty="0" sz="850" spc="35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S02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2860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940"/>
                        </a:lnSpc>
                        <a:spcBef>
                          <a:spcPts val="229"/>
                        </a:spcBef>
                      </a:pP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Begrippentoets: </a:t>
                      </a:r>
                      <a:r>
                        <a:rPr dirty="0" sz="800" spc="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Wat </a:t>
                      </a:r>
                      <a:r>
                        <a:rPr dirty="0" sz="80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800" spc="1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Maatschappijleer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 algn="r" marR="147320">
                        <a:lnSpc>
                          <a:spcPts val="1120"/>
                        </a:lnSpc>
                        <a:spcBef>
                          <a:spcPts val="55"/>
                        </a:spcBef>
                      </a:pPr>
                      <a:r>
                        <a:rPr dirty="0" sz="10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94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ts val="1175"/>
                        </a:lnSpc>
                      </a:pPr>
                      <a:r>
                        <a:rPr dirty="0" sz="12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360">
                        <a:lnSpc>
                          <a:spcPts val="1015"/>
                        </a:lnSpc>
                        <a:spcBef>
                          <a:spcPts val="155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685"/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00" spc="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40</a:t>
                      </a: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034"/>
                </a:tc>
              </a:tr>
              <a:tr h="161728">
                <a:tc>
                  <a:txBody>
                    <a:bodyPr/>
                    <a:lstStyle/>
                    <a:p>
                      <a:pPr marL="106045">
                        <a:lnSpc>
                          <a:spcPts val="990"/>
                        </a:lnSpc>
                        <a:spcBef>
                          <a:spcPts val="180"/>
                        </a:spcBef>
                      </a:pPr>
                      <a:r>
                        <a:rPr dirty="0" sz="850" spc="45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S03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2860"/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940"/>
                        </a:lnSpc>
                        <a:spcBef>
                          <a:spcPts val="229"/>
                        </a:spcBef>
                      </a:pP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Begrippentoets:</a:t>
                      </a:r>
                      <a:r>
                        <a:rPr dirty="0" sz="800" spc="8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Jongeren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 algn="r" marR="144780">
                        <a:lnSpc>
                          <a:spcPts val="1120"/>
                        </a:lnSpc>
                        <a:spcBef>
                          <a:spcPts val="55"/>
                        </a:spcBef>
                      </a:pPr>
                      <a:r>
                        <a:rPr dirty="0" sz="10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94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ts val="1175"/>
                        </a:lnSpc>
                      </a:pPr>
                      <a:r>
                        <a:rPr dirty="0" sz="12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3535">
                        <a:lnSpc>
                          <a:spcPts val="1015"/>
                        </a:lnSpc>
                        <a:spcBef>
                          <a:spcPts val="155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685"/>
                </a:tc>
                <a:tc>
                  <a:txBody>
                    <a:bodyPr/>
                    <a:lstStyle/>
                    <a:p>
                      <a:pPr marL="19494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00" spc="6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40</a:t>
                      </a:r>
                      <a:r>
                        <a:rPr dirty="0" sz="8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034"/>
                </a:tc>
              </a:tr>
              <a:tr h="164779">
                <a:tc>
                  <a:txBody>
                    <a:bodyPr/>
                    <a:lstStyle/>
                    <a:p>
                      <a:pPr marL="107950">
                        <a:lnSpc>
                          <a:spcPts val="940"/>
                        </a:lnSpc>
                        <a:spcBef>
                          <a:spcPts val="254"/>
                        </a:spcBef>
                      </a:pP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940"/>
                        </a:lnSpc>
                        <a:spcBef>
                          <a:spcPts val="254"/>
                        </a:spcBef>
                      </a:pPr>
                      <a:r>
                        <a:rPr dirty="0" sz="80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Politiek, </a:t>
                      </a:r>
                      <a:r>
                        <a:rPr dirty="0" sz="80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Nederland </a:t>
                      </a:r>
                      <a:r>
                        <a:rPr dirty="0" sz="80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wereld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r" marR="144780">
                        <a:lnSpc>
                          <a:spcPts val="1120"/>
                        </a:lnSpc>
                        <a:spcBef>
                          <a:spcPts val="75"/>
                        </a:spcBef>
                      </a:pPr>
                      <a:r>
                        <a:rPr dirty="0" sz="10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195"/>
                        </a:lnSpc>
                      </a:pPr>
                      <a:r>
                        <a:rPr dirty="0" sz="12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8455">
                        <a:lnSpc>
                          <a:spcPts val="1015"/>
                        </a:lnSpc>
                        <a:spcBef>
                          <a:spcPts val="18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2860"/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40</a:t>
                      </a:r>
                      <a:r>
                        <a:rPr dirty="0" sz="800" spc="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/>
                </a:tc>
              </a:tr>
              <a:tr h="163254">
                <a:tc>
                  <a:txBody>
                    <a:bodyPr/>
                    <a:lstStyle/>
                    <a:p>
                      <a:pPr marL="107950">
                        <a:lnSpc>
                          <a:spcPts val="955"/>
                        </a:lnSpc>
                        <a:spcBef>
                          <a:spcPts val="229"/>
                        </a:spcBef>
                      </a:pPr>
                      <a:r>
                        <a:rPr dirty="0" sz="800" spc="-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1155"/>
                        </a:lnSpc>
                        <a:spcBef>
                          <a:spcPts val="30"/>
                        </a:spcBef>
                      </a:pPr>
                      <a:r>
                        <a:rPr dirty="0" sz="80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Praktische </a:t>
                      </a: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opdracht </a:t>
                      </a:r>
                      <a:r>
                        <a:rPr dirty="0" sz="80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Politiek </a:t>
                      </a:r>
                      <a:r>
                        <a:rPr dirty="0" sz="1000" spc="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+ </a:t>
                      </a:r>
                      <a:r>
                        <a:rPr dirty="0" sz="80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Nederland </a:t>
                      </a:r>
                      <a:r>
                        <a:rPr dirty="0" sz="80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en de</a:t>
                      </a:r>
                      <a:r>
                        <a:rPr dirty="0" sz="800" spc="-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wereld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r" marR="144780">
                        <a:lnSpc>
                          <a:spcPts val="1105"/>
                        </a:lnSpc>
                        <a:spcBef>
                          <a:spcPts val="75"/>
                        </a:spcBef>
                      </a:pPr>
                      <a:r>
                        <a:rPr dirty="0" sz="10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955"/>
                        </a:lnSpc>
                        <a:spcBef>
                          <a:spcPts val="229"/>
                        </a:spcBef>
                      </a:pPr>
                      <a:r>
                        <a:rPr dirty="0" sz="800" spc="-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185"/>
                        </a:lnSpc>
                      </a:pPr>
                      <a:r>
                        <a:rPr dirty="0" sz="12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8455">
                        <a:lnSpc>
                          <a:spcPts val="1005"/>
                        </a:lnSpc>
                        <a:spcBef>
                          <a:spcPts val="18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2860"/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955"/>
                        </a:lnSpc>
                        <a:spcBef>
                          <a:spcPts val="229"/>
                        </a:spcBef>
                      </a:pPr>
                      <a:r>
                        <a:rPr dirty="0" sz="800" spc="-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nvt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/>
                </a:tc>
              </a:tr>
              <a:tr h="161728">
                <a:tc>
                  <a:txBody>
                    <a:bodyPr/>
                    <a:lstStyle/>
                    <a:p>
                      <a:pPr marL="102870">
                        <a:lnSpc>
                          <a:spcPts val="980"/>
                        </a:lnSpc>
                        <a:spcBef>
                          <a:spcPts val="195"/>
                        </a:spcBef>
                      </a:pPr>
                      <a:r>
                        <a:rPr dirty="0" sz="850" spc="4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S06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4765"/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1175"/>
                        </a:lnSpc>
                      </a:pP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Pluriforme </a:t>
                      </a: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samenleving </a:t>
                      </a:r>
                      <a:r>
                        <a:rPr dirty="0" sz="10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050" spc="1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Criminaliteit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56845">
                        <a:lnSpc>
                          <a:spcPts val="1105"/>
                        </a:lnSpc>
                        <a:spcBef>
                          <a:spcPts val="65"/>
                        </a:spcBef>
                      </a:pPr>
                      <a:r>
                        <a:rPr dirty="0" sz="10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930"/>
                        </a:lnSpc>
                        <a:spcBef>
                          <a:spcPts val="244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1114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ts val="1175"/>
                        </a:lnSpc>
                      </a:pPr>
                      <a:r>
                        <a:rPr dirty="0" sz="12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8455">
                        <a:lnSpc>
                          <a:spcPts val="980"/>
                        </a:lnSpc>
                        <a:spcBef>
                          <a:spcPts val="195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4765"/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ts val="955"/>
                        </a:lnSpc>
                        <a:spcBef>
                          <a:spcPts val="220"/>
                        </a:spcBef>
                      </a:pPr>
                      <a:r>
                        <a:rPr dirty="0" sz="800" spc="-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40</a:t>
                      </a:r>
                      <a:r>
                        <a:rPr dirty="0" sz="800" spc="-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</a:tr>
              <a:tr h="164779">
                <a:tc>
                  <a:txBody>
                    <a:bodyPr/>
                    <a:lstStyle/>
                    <a:p>
                      <a:pPr marL="104775">
                        <a:lnSpc>
                          <a:spcPts val="955"/>
                        </a:lnSpc>
                        <a:spcBef>
                          <a:spcPts val="244"/>
                        </a:spcBef>
                      </a:pPr>
                      <a:r>
                        <a:rPr dirty="0" sz="800" spc="6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S07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1114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955"/>
                        </a:lnSpc>
                        <a:spcBef>
                          <a:spcPts val="244"/>
                        </a:spcBef>
                      </a:pP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Begrippentoets: </a:t>
                      </a: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Pluriforme</a:t>
                      </a:r>
                      <a:r>
                        <a:rPr dirty="0" sz="800" spc="18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samenleving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1114"/>
                </a:tc>
                <a:tc>
                  <a:txBody>
                    <a:bodyPr/>
                    <a:lstStyle/>
                    <a:p>
                      <a:pPr algn="r" marR="144145">
                        <a:lnSpc>
                          <a:spcPts val="1105"/>
                        </a:lnSpc>
                        <a:spcBef>
                          <a:spcPts val="90"/>
                        </a:spcBef>
                      </a:pPr>
                      <a:r>
                        <a:rPr dirty="0" sz="10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430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955"/>
                        </a:lnSpc>
                        <a:spcBef>
                          <a:spcPts val="244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1114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ts val="1195"/>
                        </a:lnSpc>
                      </a:pPr>
                      <a:r>
                        <a:rPr dirty="0" sz="12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36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1590"/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800" spc="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40</a:t>
                      </a:r>
                      <a:r>
                        <a:rPr dirty="0" sz="80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</a:tr>
              <a:tr h="160202">
                <a:tc>
                  <a:txBody>
                    <a:bodyPr/>
                    <a:lstStyle/>
                    <a:p>
                      <a:pPr marL="104775">
                        <a:lnSpc>
                          <a:spcPts val="940"/>
                        </a:lnSpc>
                        <a:spcBef>
                          <a:spcPts val="220"/>
                        </a:spcBef>
                      </a:pPr>
                      <a:r>
                        <a:rPr dirty="0" sz="800" spc="-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940"/>
                        </a:lnSpc>
                        <a:spcBef>
                          <a:spcPts val="220"/>
                        </a:spcBef>
                      </a:pPr>
                      <a:r>
                        <a:rPr dirty="0" sz="80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Verslag</a:t>
                      </a:r>
                      <a:r>
                        <a:rPr dirty="0" sz="800" spc="9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Criminaliteit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  <a:tc>
                  <a:txBody>
                    <a:bodyPr/>
                    <a:lstStyle/>
                    <a:p>
                      <a:pPr algn="r" marR="147320">
                        <a:lnSpc>
                          <a:spcPts val="1120"/>
                        </a:lnSpc>
                        <a:spcBef>
                          <a:spcPts val="40"/>
                        </a:spcBef>
                      </a:pPr>
                      <a:r>
                        <a:rPr dirty="0" sz="10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940"/>
                        </a:lnSpc>
                        <a:spcBef>
                          <a:spcPts val="220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ts val="1160"/>
                        </a:lnSpc>
                      </a:pPr>
                      <a:r>
                        <a:rPr dirty="0" sz="12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360">
                        <a:lnSpc>
                          <a:spcPts val="1015"/>
                        </a:lnSpc>
                        <a:spcBef>
                          <a:spcPts val="145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8415"/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940"/>
                        </a:lnSpc>
                        <a:spcBef>
                          <a:spcPts val="220"/>
                        </a:spcBef>
                      </a:pP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nvt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</a:tr>
              <a:tr h="164779">
                <a:tc>
                  <a:txBody>
                    <a:bodyPr/>
                    <a:lstStyle/>
                    <a:p>
                      <a:pPr marL="102870">
                        <a:lnSpc>
                          <a:spcPts val="990"/>
                        </a:lnSpc>
                        <a:spcBef>
                          <a:spcPts val="204"/>
                        </a:spcBef>
                      </a:pPr>
                      <a:r>
                        <a:rPr dirty="0" sz="850" spc="6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S09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940"/>
                        </a:lnSpc>
                        <a:spcBef>
                          <a:spcPts val="254"/>
                        </a:spcBef>
                      </a:pPr>
                      <a:r>
                        <a:rPr dirty="0" sz="80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Media en</a:t>
                      </a:r>
                      <a:r>
                        <a:rPr dirty="0" sz="800" spc="18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Werk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r" marR="147320">
                        <a:lnSpc>
                          <a:spcPts val="1120"/>
                        </a:lnSpc>
                        <a:spcBef>
                          <a:spcPts val="75"/>
                        </a:spcBef>
                      </a:pPr>
                      <a:r>
                        <a:rPr dirty="0" sz="10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94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ts val="1195"/>
                        </a:lnSpc>
                      </a:pPr>
                      <a:r>
                        <a:rPr dirty="0" sz="12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8455">
                        <a:lnSpc>
                          <a:spcPts val="990"/>
                        </a:lnSpc>
                        <a:spcBef>
                          <a:spcPts val="204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1949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/>
                </a:tc>
              </a:tr>
              <a:tr h="182862"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S10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2860"/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Begrippentoets:</a:t>
                      </a:r>
                      <a:r>
                        <a:rPr dirty="0" sz="800" spc="114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Media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 algn="r" marR="14732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ts val="1305"/>
                        </a:lnSpc>
                      </a:pPr>
                      <a:r>
                        <a:rPr dirty="0" sz="12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65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85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685"/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00" spc="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40</a:t>
                      </a:r>
                      <a:r>
                        <a:rPr dirty="0" sz="80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034"/>
                </a:tc>
              </a:tr>
              <a:tr h="171030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0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S11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0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Presentatie</a:t>
                      </a:r>
                      <a:r>
                        <a:rPr dirty="0" sz="800" spc="114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actualiteit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ts val="1245"/>
                        </a:lnSpc>
                      </a:pPr>
                      <a:r>
                        <a:rPr dirty="0" sz="16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00" spc="-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ts val="1140"/>
                        </a:lnSpc>
                      </a:pPr>
                      <a:r>
                        <a:rPr dirty="0" sz="12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845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00" spc="-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nvt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3746141" y="10161085"/>
            <a:ext cx="223520" cy="196215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40005">
              <a:lnSpc>
                <a:spcPct val="100000"/>
              </a:lnSpc>
              <a:spcBef>
                <a:spcPts val="350"/>
              </a:spcBef>
            </a:pPr>
            <a:r>
              <a:rPr dirty="0" sz="900" spc="20">
                <a:solidFill>
                  <a:srgbClr val="1F1F1F"/>
                </a:solidFill>
                <a:latin typeface="Arial"/>
                <a:cs typeface="Arial"/>
              </a:rPr>
              <a:t>3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9026" y="29583"/>
            <a:ext cx="6089650" cy="922019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sz="1450" spc="60" b="1">
                <a:solidFill>
                  <a:srgbClr val="424242"/>
                </a:solidFill>
                <a:latin typeface="Arial"/>
                <a:cs typeface="Arial"/>
              </a:rPr>
              <a:t>'P </a:t>
            </a:r>
            <a:r>
              <a:rPr dirty="0" sz="1450" spc="125" b="1">
                <a:solidFill>
                  <a:srgbClr val="1C1C1C"/>
                </a:solidFill>
                <a:latin typeface="Arial"/>
                <a:cs typeface="Arial"/>
              </a:rPr>
              <a:t>rogramma </a:t>
            </a:r>
            <a:r>
              <a:rPr dirty="0" sz="1450" spc="55" b="1">
                <a:solidFill>
                  <a:srgbClr val="1C1C1C"/>
                </a:solidFill>
                <a:latin typeface="Arial"/>
                <a:cs typeface="Arial"/>
              </a:rPr>
              <a:t>van </a:t>
            </a:r>
            <a:r>
              <a:rPr dirty="0" sz="1450" spc="90" b="1">
                <a:solidFill>
                  <a:srgbClr val="1C1C1C"/>
                </a:solidFill>
                <a:latin typeface="Arial"/>
                <a:cs typeface="Arial"/>
              </a:rPr>
              <a:t>toetsing </a:t>
            </a:r>
            <a:r>
              <a:rPr dirty="0" sz="1450" spc="105" b="1">
                <a:solidFill>
                  <a:srgbClr val="1C1C1C"/>
                </a:solidFill>
                <a:latin typeface="Arial"/>
                <a:cs typeface="Arial"/>
              </a:rPr>
              <a:t>en</a:t>
            </a:r>
            <a:r>
              <a:rPr dirty="0" sz="1450" spc="10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450" spc="75" b="1">
                <a:solidFill>
                  <a:srgbClr val="1C1C1C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97790">
              <a:lnSpc>
                <a:spcPct val="100000"/>
              </a:lnSpc>
              <a:spcBef>
                <a:spcPts val="285"/>
              </a:spcBef>
              <a:tabLst>
                <a:tab pos="3745229" algn="l"/>
              </a:tabLst>
            </a:pPr>
            <a:r>
              <a:rPr dirty="0" sz="1250" spc="60" b="1">
                <a:solidFill>
                  <a:srgbClr val="1C1C1C"/>
                </a:solidFill>
                <a:latin typeface="Arial"/>
                <a:cs typeface="Arial"/>
              </a:rPr>
              <a:t>Studie:CK3	</a:t>
            </a:r>
            <a:r>
              <a:rPr dirty="0" sz="1250" spc="70" b="1">
                <a:solidFill>
                  <a:srgbClr val="1C1C1C"/>
                </a:solidFill>
                <a:latin typeface="Arial"/>
                <a:cs typeface="Arial"/>
              </a:rPr>
              <a:t>Vak:</a:t>
            </a:r>
            <a:r>
              <a:rPr dirty="0" sz="1250" spc="-125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85" b="1">
                <a:solidFill>
                  <a:srgbClr val="1C1C1C"/>
                </a:solidFill>
                <a:latin typeface="Arial"/>
                <a:cs typeface="Arial"/>
              </a:rPr>
              <a:t>maatscbappijleer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Arial"/>
              <a:cs typeface="Arial"/>
            </a:endParaRPr>
          </a:p>
          <a:p>
            <a:pPr marL="88900">
              <a:lnSpc>
                <a:spcPts val="1055"/>
              </a:lnSpc>
            </a:pPr>
            <a:r>
              <a:rPr dirty="0" sz="950" spc="75" b="1">
                <a:solidFill>
                  <a:srgbClr val="2A2A2A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  <a:p>
            <a:pPr marL="94615">
              <a:lnSpc>
                <a:spcPts val="875"/>
              </a:lnSpc>
            </a:pPr>
            <a:r>
              <a:rPr dirty="0" sz="800" spc="15">
                <a:solidFill>
                  <a:srgbClr val="2A2A2A"/>
                </a:solidFill>
                <a:latin typeface="Arial"/>
                <a:cs typeface="Arial"/>
              </a:rPr>
              <a:t>Herkansing= </a:t>
            </a:r>
            <a:r>
              <a:rPr dirty="0" sz="750" spc="25">
                <a:solidFill>
                  <a:srgbClr val="2A2A2A"/>
                </a:solidFill>
                <a:latin typeface="Arial"/>
                <a:cs typeface="Arial"/>
              </a:rPr>
              <a:t>De </a:t>
            </a:r>
            <a:r>
              <a:rPr dirty="0" sz="800" spc="-15">
                <a:solidFill>
                  <a:srgbClr val="2A2A2A"/>
                </a:solidFill>
                <a:latin typeface="Arial"/>
                <a:cs typeface="Arial"/>
              </a:rPr>
              <a:t>leerling </a:t>
            </a:r>
            <a:r>
              <a:rPr dirty="0" sz="800" spc="-25">
                <a:solidFill>
                  <a:srgbClr val="2A2A2A"/>
                </a:solidFill>
                <a:latin typeface="Arial"/>
                <a:cs typeface="Arial"/>
              </a:rPr>
              <a:t>mag </a:t>
            </a:r>
            <a:r>
              <a:rPr dirty="0" sz="800" spc="5">
                <a:solidFill>
                  <a:srgbClr val="2A2A2A"/>
                </a:solidFill>
                <a:latin typeface="Arial"/>
                <a:cs typeface="Arial"/>
              </a:rPr>
              <a:t>één </a:t>
            </a:r>
            <a:r>
              <a:rPr dirty="0" sz="800" spc="-5">
                <a:solidFill>
                  <a:srgbClr val="2A2A2A"/>
                </a:solidFill>
                <a:latin typeface="Arial"/>
                <a:cs typeface="Arial"/>
              </a:rPr>
              <a:t>onderdeel </a:t>
            </a:r>
            <a:r>
              <a:rPr dirty="0" sz="800">
                <a:solidFill>
                  <a:srgbClr val="2A2A2A"/>
                </a:solidFill>
                <a:latin typeface="Arial"/>
                <a:cs typeface="Arial"/>
              </a:rPr>
              <a:t>( </a:t>
            </a:r>
            <a:r>
              <a:rPr dirty="0" sz="800" spc="-20">
                <a:solidFill>
                  <a:srgbClr val="2A2A2A"/>
                </a:solidFill>
                <a:latin typeface="Arial"/>
                <a:cs typeface="Arial"/>
              </a:rPr>
              <a:t>met </a:t>
            </a:r>
            <a:r>
              <a:rPr dirty="0" sz="800" spc="-15">
                <a:solidFill>
                  <a:srgbClr val="2A2A2A"/>
                </a:solidFill>
                <a:latin typeface="Arial"/>
                <a:cs typeface="Arial"/>
              </a:rPr>
              <a:t>uitzobdering </a:t>
            </a:r>
            <a:r>
              <a:rPr dirty="0" sz="800" spc="5">
                <a:solidFill>
                  <a:srgbClr val="2A2A2A"/>
                </a:solidFill>
                <a:latin typeface="Arial"/>
                <a:cs typeface="Arial"/>
              </a:rPr>
              <a:t>van </a:t>
            </a:r>
            <a:r>
              <a:rPr dirty="0" sz="800" spc="20">
                <a:solidFill>
                  <a:srgbClr val="2A2A2A"/>
                </a:solidFill>
                <a:latin typeface="Arial"/>
                <a:cs typeface="Arial"/>
              </a:rPr>
              <a:t>de </a:t>
            </a:r>
            <a:r>
              <a:rPr dirty="0" sz="800" spc="-5">
                <a:solidFill>
                  <a:srgbClr val="2A2A2A"/>
                </a:solidFill>
                <a:latin typeface="Arial"/>
                <a:cs typeface="Arial"/>
              </a:rPr>
              <a:t>actualiteitentoets) herkansen </a:t>
            </a:r>
            <a:r>
              <a:rPr dirty="0" sz="800" spc="-10">
                <a:solidFill>
                  <a:srgbClr val="2A2A2A"/>
                </a:solidFill>
                <a:latin typeface="Arial"/>
                <a:cs typeface="Arial"/>
              </a:rPr>
              <a:t>nadat alle </a:t>
            </a:r>
            <a:r>
              <a:rPr dirty="0" sz="800" spc="-5">
                <a:solidFill>
                  <a:srgbClr val="2A2A2A"/>
                </a:solidFill>
                <a:latin typeface="Arial"/>
                <a:cs typeface="Arial"/>
              </a:rPr>
              <a:t>toetsen </a:t>
            </a:r>
            <a:r>
              <a:rPr dirty="0" sz="800" spc="5">
                <a:solidFill>
                  <a:srgbClr val="2A2A2A"/>
                </a:solidFill>
                <a:latin typeface="Arial"/>
                <a:cs typeface="Arial"/>
              </a:rPr>
              <a:t>zijn</a:t>
            </a:r>
            <a:r>
              <a:rPr dirty="0" sz="800" spc="16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z="800" spc="-25">
                <a:solidFill>
                  <a:srgbClr val="2A2A2A"/>
                </a:solidFill>
                <a:latin typeface="Arial"/>
                <a:cs typeface="Arial"/>
              </a:rPr>
              <a:t>gemaakt.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77002" y="0"/>
            <a:ext cx="149225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120">
                <a:solidFill>
                  <a:srgbClr val="C4C4C4"/>
                </a:solidFill>
                <a:latin typeface="Times New Roman"/>
                <a:cs typeface="Times New Roman"/>
              </a:rPr>
              <a:t>1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53613" y="105544"/>
            <a:ext cx="65405" cy="4146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50" spc="-254">
                <a:solidFill>
                  <a:srgbClr val="C4C4C4"/>
                </a:solidFill>
                <a:latin typeface="Arial"/>
                <a:cs typeface="Arial"/>
              </a:rPr>
              <a:t>j</a:t>
            </a:r>
            <a:endParaRPr sz="25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4885" y="1057350"/>
            <a:ext cx="4042410" cy="8350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3815">
              <a:lnSpc>
                <a:spcPct val="100000"/>
              </a:lnSpc>
              <a:spcBef>
                <a:spcPts val="100"/>
              </a:spcBef>
            </a:pPr>
            <a:r>
              <a:rPr dirty="0" sz="800" spc="-50">
                <a:solidFill>
                  <a:srgbClr val="2A2A2A"/>
                </a:solidFill>
                <a:latin typeface="Arial"/>
                <a:cs typeface="Arial"/>
              </a:rPr>
              <a:t>111,aatschappijleer </a:t>
            </a:r>
            <a:r>
              <a:rPr dirty="0" sz="800">
                <a:solidFill>
                  <a:srgbClr val="2A2A2A"/>
                </a:solidFill>
                <a:latin typeface="Arial"/>
                <a:cs typeface="Arial"/>
              </a:rPr>
              <a:t>1: </a:t>
            </a:r>
            <a:r>
              <a:rPr dirty="0" sz="800" spc="-5">
                <a:solidFill>
                  <a:srgbClr val="2A2A2A"/>
                </a:solidFill>
                <a:latin typeface="Arial"/>
                <a:cs typeface="Arial"/>
              </a:rPr>
              <a:t>is een </a:t>
            </a:r>
            <a:r>
              <a:rPr dirty="0" sz="800">
                <a:solidFill>
                  <a:srgbClr val="2A2A2A"/>
                </a:solidFill>
                <a:latin typeface="Arial"/>
                <a:cs typeface="Arial"/>
              </a:rPr>
              <a:t>onderdeel </a:t>
            </a:r>
            <a:r>
              <a:rPr dirty="0" sz="800" spc="15">
                <a:solidFill>
                  <a:srgbClr val="2A2A2A"/>
                </a:solidFill>
                <a:latin typeface="Arial"/>
                <a:cs typeface="Arial"/>
              </a:rPr>
              <a:t>van </a:t>
            </a:r>
            <a:r>
              <a:rPr dirty="0" sz="800">
                <a:solidFill>
                  <a:srgbClr val="2A2A2A"/>
                </a:solidFill>
                <a:latin typeface="Arial"/>
                <a:cs typeface="Arial"/>
              </a:rPr>
              <a:t>het </a:t>
            </a:r>
            <a:r>
              <a:rPr dirty="0" sz="800" spc="-5">
                <a:solidFill>
                  <a:srgbClr val="2A2A2A"/>
                </a:solidFill>
                <a:latin typeface="Arial"/>
                <a:cs typeface="Arial"/>
              </a:rPr>
              <a:t>examen </a:t>
            </a:r>
            <a:r>
              <a:rPr dirty="0" sz="800" spc="20">
                <a:solidFill>
                  <a:srgbClr val="2A2A2A"/>
                </a:solidFill>
                <a:latin typeface="Arial"/>
                <a:cs typeface="Arial"/>
              </a:rPr>
              <a:t>- </a:t>
            </a:r>
            <a:r>
              <a:rPr dirty="0" sz="800" spc="-15">
                <a:solidFill>
                  <a:srgbClr val="2A2A2A"/>
                </a:solidFill>
                <a:latin typeface="Arial"/>
                <a:cs typeface="Arial"/>
              </a:rPr>
              <a:t>telt mee </a:t>
            </a:r>
            <a:r>
              <a:rPr dirty="0" sz="800" spc="-10">
                <a:solidFill>
                  <a:srgbClr val="2A2A2A"/>
                </a:solidFill>
                <a:latin typeface="Arial"/>
                <a:cs typeface="Arial"/>
              </a:rPr>
              <a:t>bij </a:t>
            </a:r>
            <a:r>
              <a:rPr dirty="0" sz="800" spc="5">
                <a:solidFill>
                  <a:srgbClr val="2A2A2A"/>
                </a:solidFill>
                <a:latin typeface="Arial"/>
                <a:cs typeface="Arial"/>
              </a:rPr>
              <a:t>de</a:t>
            </a:r>
            <a:r>
              <a:rPr dirty="0" sz="800" spc="-10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A2A2A"/>
                </a:solidFill>
                <a:latin typeface="Arial"/>
                <a:cs typeface="Arial"/>
              </a:rPr>
              <a:t>slaag-zakregeling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850">
              <a:latin typeface="Arial"/>
              <a:cs typeface="Arial"/>
            </a:endParaRPr>
          </a:p>
          <a:p>
            <a:pPr marL="12700" marR="3027680" indent="1270">
              <a:lnSpc>
                <a:spcPct val="193900"/>
              </a:lnSpc>
              <a:spcBef>
                <a:spcPts val="5"/>
              </a:spcBef>
            </a:pPr>
            <a:r>
              <a:rPr dirty="0" sz="950" spc="35" b="1">
                <a:solidFill>
                  <a:srgbClr val="1C1C1C"/>
                </a:solidFill>
                <a:latin typeface="Arial"/>
                <a:cs typeface="Arial"/>
              </a:rPr>
              <a:t>Schoolexamens  </a:t>
            </a:r>
            <a:r>
              <a:rPr dirty="0" sz="950" spc="50" b="1">
                <a:solidFill>
                  <a:srgbClr val="1C1C1C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8722" y="4019573"/>
            <a:ext cx="756285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50" b="1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3520" y="4270557"/>
            <a:ext cx="1115695" cy="37655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 indent="3175">
              <a:lnSpc>
                <a:spcPct val="93900"/>
              </a:lnSpc>
              <a:spcBef>
                <a:spcPts val="160"/>
              </a:spcBef>
            </a:pP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PO=Praktischeopdracht  HD=Handelingsdeel 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TO=Toetsopdracht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11959" y="4270557"/>
            <a:ext cx="633095" cy="26098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 indent="2540">
              <a:lnSpc>
                <a:spcPts val="890"/>
              </a:lnSpc>
              <a:spcBef>
                <a:spcPts val="185"/>
              </a:spcBef>
            </a:pP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S=Schriftelijk 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M=Mondeling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6" y="1306032"/>
            <a:ext cx="0" cy="1010285"/>
          </a:xfrm>
          <a:custGeom>
            <a:avLst/>
            <a:gdLst/>
            <a:ahLst/>
            <a:cxnLst/>
            <a:rect l="l" t="t" r="r" b="b"/>
            <a:pathLst>
              <a:path w="0" h="1010285">
                <a:moveTo>
                  <a:pt x="0" y="101003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526" y="451618"/>
            <a:ext cx="0" cy="412115"/>
          </a:xfrm>
          <a:custGeom>
            <a:avLst/>
            <a:gdLst/>
            <a:ahLst/>
            <a:cxnLst/>
            <a:rect l="l" t="t" r="r" b="b"/>
            <a:pathLst>
              <a:path w="0" h="412115">
                <a:moveTo>
                  <a:pt x="0" y="41194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68656" y="1418400"/>
          <a:ext cx="7104380" cy="980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1005"/>
                <a:gridCol w="3016885"/>
                <a:gridCol w="1099819"/>
                <a:gridCol w="316229"/>
                <a:gridCol w="361314"/>
                <a:gridCol w="1068705"/>
                <a:gridCol w="820420"/>
              </a:tblGrid>
              <a:tr h="137853">
                <a:tc>
                  <a:txBody>
                    <a:bodyPr/>
                    <a:lstStyle/>
                    <a:p>
                      <a:pPr marL="99060">
                        <a:lnSpc>
                          <a:spcPts val="885"/>
                        </a:lnSpc>
                      </a:pPr>
                      <a:r>
                        <a:rPr dirty="0" sz="800" spc="-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885"/>
                        </a:lnSpc>
                      </a:pPr>
                      <a:r>
                        <a:rPr dirty="0" sz="800" spc="4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4190">
                        <a:lnSpc>
                          <a:spcPts val="910"/>
                        </a:lnSpc>
                      </a:pPr>
                      <a:r>
                        <a:rPr dirty="0" sz="800" spc="3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910"/>
                        </a:lnSpc>
                      </a:pPr>
                      <a:r>
                        <a:rPr dirty="0" sz="800" spc="6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910"/>
                        </a:lnSpc>
                      </a:pPr>
                      <a:r>
                        <a:rPr dirty="0" sz="800" spc="6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910"/>
                        </a:lnSpc>
                      </a:pPr>
                      <a:r>
                        <a:rPr dirty="0" sz="80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00" spc="26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935"/>
                        </a:lnSpc>
                      </a:pPr>
                      <a:r>
                        <a:rPr dirty="0" sz="800" spc="5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889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4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3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Beroepencarroussel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54305">
                        <a:lnSpc>
                          <a:spcPts val="1200"/>
                        </a:lnSpc>
                      </a:pPr>
                      <a:r>
                        <a:rPr dirty="0" sz="110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3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HD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972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/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dirty="0" sz="800" spc="114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lesuren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/>
                </a:tc>
              </a:tr>
              <a:tr h="163254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00" spc="4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00" spc="4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Beroepsintressetest </a:t>
                      </a:r>
                      <a:r>
                        <a:rPr dirty="0" sz="800" spc="5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LOB</a:t>
                      </a:r>
                      <a:r>
                        <a:rPr dirty="0" sz="800" spc="7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gesprek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algn="r" marR="155575">
                        <a:lnSpc>
                          <a:spcPts val="1185"/>
                        </a:lnSpc>
                      </a:pPr>
                      <a:r>
                        <a:rPr dirty="0" sz="110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4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HD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655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/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3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800" spc="9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lesuren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/>
                </a:tc>
              </a:tr>
              <a:tr h="164779"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00" spc="4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00" spc="4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Beroepenmarkt </a:t>
                      </a:r>
                      <a:r>
                        <a:rPr dirty="0" sz="80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800" spc="4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Open Avond</a:t>
                      </a:r>
                      <a:r>
                        <a:rPr dirty="0" sz="800" spc="9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MBO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 algn="r" marR="155575">
                        <a:lnSpc>
                          <a:spcPts val="1195"/>
                        </a:lnSpc>
                      </a:pPr>
                      <a:r>
                        <a:rPr dirty="0" sz="110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800" spc="3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HD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58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972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80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5875"/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80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00" spc="1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lesuren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5875"/>
                </a:tc>
              </a:tr>
              <a:tr h="161728"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00" spc="-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00" spc="3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Vacature </a:t>
                      </a:r>
                      <a:r>
                        <a:rPr dirty="0" sz="800" spc="4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kiezen, </a:t>
                      </a:r>
                      <a:r>
                        <a:rPr dirty="0" sz="800" spc="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sollicitatietraining </a:t>
                      </a:r>
                      <a:r>
                        <a:rPr dirty="0" sz="800" spc="3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1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reflectie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 algn="r" marR="155575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800" spc="3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HD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58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65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80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5875"/>
                </a:tc>
                <a:tc>
                  <a:txBody>
                    <a:bodyPr/>
                    <a:lstStyle/>
                    <a:p>
                      <a:pPr marL="18986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80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dirty="0" sz="800" spc="13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lesuren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5875"/>
                </a:tc>
              </a:tr>
              <a:tr h="175351"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00" spc="-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00" spc="3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Stage </a:t>
                      </a:r>
                      <a:r>
                        <a:rPr dirty="0" sz="800" spc="3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1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stageverslag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5575">
                        <a:lnSpc>
                          <a:spcPts val="1215"/>
                        </a:lnSpc>
                      </a:pPr>
                      <a:r>
                        <a:rPr dirty="0" sz="110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800" spc="3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HD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80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80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70</a:t>
                      </a:r>
                      <a:r>
                        <a:rPr dirty="0" sz="800" spc="1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uur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" name="object 11"/>
          <p:cNvSpPr txBox="1"/>
          <p:nvPr/>
        </p:nvSpPr>
        <p:spPr>
          <a:xfrm>
            <a:off x="3746141" y="10161085"/>
            <a:ext cx="223520" cy="196215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40005">
              <a:lnSpc>
                <a:spcPct val="100000"/>
              </a:lnSpc>
              <a:spcBef>
                <a:spcPts val="350"/>
              </a:spcBef>
            </a:pPr>
            <a:r>
              <a:rPr dirty="0" sz="900" spc="20">
                <a:solidFill>
                  <a:srgbClr val="1F1F1F"/>
                </a:solidFill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4066" y="0"/>
            <a:ext cx="5897880" cy="892810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409"/>
              </a:spcBef>
            </a:pPr>
            <a:r>
              <a:rPr dirty="0" baseline="10840" sz="3075" spc="127">
                <a:solidFill>
                  <a:srgbClr val="CACACA"/>
                </a:solidFill>
                <a:latin typeface="Times New Roman"/>
                <a:cs typeface="Times New Roman"/>
              </a:rPr>
              <a:t>1</a:t>
            </a:r>
            <a:r>
              <a:rPr dirty="0" sz="1450" spc="85" b="1">
                <a:solidFill>
                  <a:srgbClr val="1A1A1A"/>
                </a:solidFill>
                <a:latin typeface="Arial"/>
                <a:cs typeface="Arial"/>
              </a:rPr>
              <a:t>Programma </a:t>
            </a:r>
            <a:r>
              <a:rPr dirty="0" sz="1450" spc="105" b="1">
                <a:solidFill>
                  <a:srgbClr val="1A1A1A"/>
                </a:solidFill>
                <a:latin typeface="Arial"/>
                <a:cs typeface="Arial"/>
              </a:rPr>
              <a:t>van </a:t>
            </a:r>
            <a:r>
              <a:rPr dirty="0" sz="1450" spc="90" b="1">
                <a:solidFill>
                  <a:srgbClr val="1A1A1A"/>
                </a:solidFill>
                <a:latin typeface="Arial"/>
                <a:cs typeface="Arial"/>
              </a:rPr>
              <a:t>toetsing </a:t>
            </a:r>
            <a:r>
              <a:rPr dirty="0" sz="1450" spc="105" b="1">
                <a:solidFill>
                  <a:srgbClr val="1A1A1A"/>
                </a:solidFill>
                <a:latin typeface="Arial"/>
                <a:cs typeface="Arial"/>
              </a:rPr>
              <a:t>en</a:t>
            </a:r>
            <a:r>
              <a:rPr dirty="0" sz="1450" spc="220" b="1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u="heavy" sz="1450" spc="85" b="1">
                <a:solidFill>
                  <a:srgbClr val="1A1A1A"/>
                </a:solidFill>
                <a:uFill>
                  <a:solidFill>
                    <a:srgbClr val="1A1A1A"/>
                  </a:solidFill>
                </a:u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170180">
              <a:lnSpc>
                <a:spcPct val="100000"/>
              </a:lnSpc>
              <a:spcBef>
                <a:spcPts val="190"/>
              </a:spcBef>
              <a:tabLst>
                <a:tab pos="3823970" algn="l"/>
              </a:tabLst>
            </a:pPr>
            <a:r>
              <a:rPr dirty="0" sz="1250" spc="60" b="1">
                <a:solidFill>
                  <a:srgbClr val="1A1A1A"/>
                </a:solidFill>
                <a:latin typeface="Arial"/>
                <a:cs typeface="Arial"/>
              </a:rPr>
              <a:t>Studie:CK3	</a:t>
            </a:r>
            <a:r>
              <a:rPr dirty="0" sz="1250" spc="75" b="1">
                <a:solidFill>
                  <a:srgbClr val="1A1A1A"/>
                </a:solidFill>
                <a:latin typeface="Arial"/>
                <a:cs typeface="Arial"/>
              </a:rPr>
              <a:t>Vak:</a:t>
            </a:r>
            <a:r>
              <a:rPr dirty="0" sz="1250" spc="-145" b="1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250" spc="80" b="1">
                <a:solidFill>
                  <a:srgbClr val="1A1A1A"/>
                </a:solidFill>
                <a:latin typeface="Arial"/>
                <a:cs typeface="Arial"/>
              </a:rPr>
              <a:t>loopbaanoriëntatie</a:t>
            </a:r>
            <a:endParaRPr sz="1250">
              <a:latin typeface="Arial"/>
              <a:cs typeface="Arial"/>
            </a:endParaRPr>
          </a:p>
          <a:p>
            <a:pPr marL="164465">
              <a:lnSpc>
                <a:spcPct val="100000"/>
              </a:lnSpc>
              <a:spcBef>
                <a:spcPts val="1225"/>
              </a:spcBef>
            </a:pPr>
            <a:r>
              <a:rPr dirty="0" sz="950" spc="65" b="1">
                <a:solidFill>
                  <a:srgbClr val="1A1A1A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39591" y="0"/>
            <a:ext cx="156845" cy="4679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900" spc="-420">
                <a:solidFill>
                  <a:srgbClr val="CACACA"/>
                </a:solidFill>
                <a:latin typeface="Times New Roman"/>
                <a:cs typeface="Times New Roman"/>
              </a:rPr>
              <a:t>7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5726" y="934529"/>
            <a:ext cx="1019175" cy="4483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A1A1A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45" b="1">
                <a:solidFill>
                  <a:srgbClr val="1A1A1A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9563" y="2533503"/>
            <a:ext cx="756285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50" b="1">
                <a:solidFill>
                  <a:srgbClr val="1A1A1A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4362" y="2781435"/>
            <a:ext cx="1115695" cy="37655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 indent="3175">
              <a:lnSpc>
                <a:spcPct val="93900"/>
              </a:lnSpc>
              <a:spcBef>
                <a:spcPts val="160"/>
              </a:spcBef>
            </a:pPr>
            <a:r>
              <a:rPr dirty="0" sz="800" spc="-5">
                <a:solidFill>
                  <a:srgbClr val="1A1A1A"/>
                </a:solidFill>
                <a:latin typeface="Arial"/>
                <a:cs typeface="Arial"/>
              </a:rPr>
              <a:t>PO=Praktischeopdracht  HD=Handelingsdeel  </a:t>
            </a:r>
            <a:r>
              <a:rPr dirty="0" sz="800">
                <a:solidFill>
                  <a:srgbClr val="1A1A1A"/>
                </a:solidFill>
                <a:latin typeface="Arial"/>
                <a:cs typeface="Arial"/>
              </a:rPr>
              <a:t>TO=Toetsopdracht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02698" y="2787539"/>
            <a:ext cx="633730" cy="26352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 indent="-635">
              <a:lnSpc>
                <a:spcPts val="910"/>
              </a:lnSpc>
              <a:spcBef>
                <a:spcPts val="170"/>
              </a:spcBef>
            </a:pPr>
            <a:r>
              <a:rPr dirty="0" sz="800">
                <a:solidFill>
                  <a:srgbClr val="1A1A1A"/>
                </a:solidFill>
                <a:latin typeface="Arial"/>
                <a:cs typeface="Arial"/>
              </a:rPr>
              <a:t>S=Schriftelijk  </a:t>
            </a:r>
            <a:r>
              <a:rPr dirty="0" sz="800" spc="-5">
                <a:solidFill>
                  <a:srgbClr val="1A1A1A"/>
                </a:solidFill>
                <a:latin typeface="Arial"/>
                <a:cs typeface="Arial"/>
              </a:rPr>
              <a:t>M=Mondeling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85072" y="12206"/>
            <a:ext cx="396879" cy="732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68656" y="1803423"/>
            <a:ext cx="4347845" cy="0"/>
          </a:xfrm>
          <a:custGeom>
            <a:avLst/>
            <a:gdLst/>
            <a:ahLst/>
            <a:cxnLst/>
            <a:rect l="l" t="t" r="r" b="b"/>
            <a:pathLst>
              <a:path w="4347845" h="0">
                <a:moveTo>
                  <a:pt x="0" y="0"/>
                </a:moveTo>
                <a:lnTo>
                  <a:pt x="4347353" y="0"/>
                </a:lnTo>
              </a:path>
            </a:pathLst>
          </a:custGeom>
          <a:ln w="61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8656" y="2465593"/>
            <a:ext cx="7107555" cy="0"/>
          </a:xfrm>
          <a:custGeom>
            <a:avLst/>
            <a:gdLst/>
            <a:ahLst/>
            <a:cxnLst/>
            <a:rect l="l" t="t" r="r" b="b"/>
            <a:pathLst>
              <a:path w="7107555" h="0">
                <a:moveTo>
                  <a:pt x="0" y="0"/>
                </a:moveTo>
                <a:lnTo>
                  <a:pt x="7107189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58627" y="0"/>
            <a:ext cx="3865879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265" b="0">
                <a:solidFill>
                  <a:srgbClr val="C3C3C3"/>
                </a:solidFill>
                <a:latin typeface="Times New Roman"/>
                <a:cs typeface="Times New Roman"/>
              </a:rPr>
              <a:t>I</a:t>
            </a:r>
            <a:r>
              <a:rPr dirty="0" spc="105"/>
              <a:t>Programm</a:t>
            </a:r>
            <a:r>
              <a:rPr dirty="0" spc="95"/>
              <a:t>a</a:t>
            </a:r>
            <a:r>
              <a:rPr dirty="0"/>
              <a:t> </a:t>
            </a:r>
            <a:r>
              <a:rPr dirty="0" spc="-170"/>
              <a:t> </a:t>
            </a:r>
            <a:r>
              <a:rPr dirty="0" spc="90"/>
              <a:t>va</a:t>
            </a:r>
            <a:r>
              <a:rPr dirty="0" spc="105"/>
              <a:t>n</a:t>
            </a:r>
            <a:r>
              <a:rPr dirty="0" spc="120"/>
              <a:t> </a:t>
            </a:r>
            <a:r>
              <a:rPr dirty="0" spc="85"/>
              <a:t>toetsing</a:t>
            </a:r>
            <a:r>
              <a:rPr dirty="0" spc="190"/>
              <a:t> </a:t>
            </a:r>
            <a:r>
              <a:rPr dirty="0" spc="90"/>
              <a:t>e</a:t>
            </a:r>
            <a:r>
              <a:rPr dirty="0" spc="105"/>
              <a:t>n</a:t>
            </a:r>
            <a:r>
              <a:rPr dirty="0" spc="95"/>
              <a:t> </a:t>
            </a:r>
            <a:r>
              <a:rPr dirty="0" spc="114"/>
              <a:t>a</a:t>
            </a:r>
            <a:r>
              <a:rPr dirty="0" spc="145"/>
              <a:t>f</a:t>
            </a:r>
            <a:r>
              <a:rPr dirty="0" spc="20"/>
              <a:t>sl</a:t>
            </a:r>
            <a:r>
              <a:rPr dirty="0" spc="135"/>
              <a:t>u</a:t>
            </a:r>
            <a:r>
              <a:rPr dirty="0" spc="10"/>
              <a:t>i</a:t>
            </a:r>
            <a:r>
              <a:rPr dirty="0" spc="20"/>
              <a:t>t</a:t>
            </a:r>
            <a:r>
              <a:rPr dirty="0" spc="-245"/>
              <a:t> </a:t>
            </a:r>
            <a:r>
              <a:rPr dirty="0" spc="10"/>
              <a:t>i</a:t>
            </a:r>
            <a:r>
              <a:rPr dirty="0" spc="-195"/>
              <a:t>n</a:t>
            </a:r>
            <a:r>
              <a:rPr dirty="0" spc="-265">
                <a:solidFill>
                  <a:srgbClr val="C3C3C3"/>
                </a:solidFill>
              </a:rPr>
              <a:t>-</a:t>
            </a:r>
            <a:r>
              <a:rPr dirty="0" spc="30"/>
              <a:t>g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46141" y="10161085"/>
            <a:ext cx="223520" cy="196215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40005">
              <a:lnSpc>
                <a:spcPct val="100000"/>
              </a:lnSpc>
              <a:spcBef>
                <a:spcPts val="350"/>
              </a:spcBef>
            </a:pPr>
            <a:r>
              <a:rPr dirty="0" sz="900" spc="20">
                <a:solidFill>
                  <a:srgbClr val="1F1F1F"/>
                </a:solidFill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0763" y="325759"/>
            <a:ext cx="6725284" cy="13074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34435" algn="l"/>
              </a:tabLst>
            </a:pPr>
            <a:r>
              <a:rPr dirty="0" sz="1200" spc="-90">
                <a:solidFill>
                  <a:srgbClr val="C3C3C3"/>
                </a:solidFill>
                <a:latin typeface="Arial"/>
                <a:cs typeface="Arial"/>
              </a:rPr>
              <a:t>,</a:t>
            </a:r>
            <a:r>
              <a:rPr dirty="0" sz="1200" spc="40">
                <a:solidFill>
                  <a:srgbClr val="C3C3C3"/>
                </a:solidFill>
                <a:latin typeface="Arial"/>
                <a:cs typeface="Arial"/>
              </a:rPr>
              <a:t> </a:t>
            </a:r>
            <a:r>
              <a:rPr dirty="0" sz="1200" spc="85" b="1">
                <a:solidFill>
                  <a:srgbClr val="1C1C1C"/>
                </a:solidFill>
                <a:latin typeface="Arial"/>
                <a:cs typeface="Arial"/>
              </a:rPr>
              <a:t>Studie:</a:t>
            </a:r>
            <a:r>
              <a:rPr dirty="0" sz="1200" spc="-18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00" spc="60" b="1">
                <a:solidFill>
                  <a:srgbClr val="1C1C1C"/>
                </a:solidFill>
                <a:latin typeface="Arial"/>
                <a:cs typeface="Arial"/>
              </a:rPr>
              <a:t>CK3	</a:t>
            </a:r>
            <a:r>
              <a:rPr dirty="0" sz="1250" spc="75" b="1">
                <a:solidFill>
                  <a:srgbClr val="1C1C1C"/>
                </a:solidFill>
                <a:latin typeface="Arial"/>
                <a:cs typeface="Arial"/>
              </a:rPr>
              <a:t>Vak: </a:t>
            </a:r>
            <a:r>
              <a:rPr dirty="0" u="heavy" sz="1250" spc="-229" b="1">
                <a:solidFill>
                  <a:srgbClr val="1C1C1C"/>
                </a:solidFill>
                <a:uFill>
                  <a:solidFill>
                    <a:srgbClr val="1C1C1C"/>
                  </a:solidFill>
                </a:uFill>
                <a:latin typeface="Arial"/>
                <a:cs typeface="Arial"/>
              </a:rPr>
              <a:t>bo</a:t>
            </a:r>
            <a:r>
              <a:rPr dirty="0" u="heavy" sz="1250" spc="-229" b="1">
                <a:solidFill>
                  <a:srgbClr val="C3C3C3"/>
                </a:solidFill>
                <a:uFill>
                  <a:solidFill>
                    <a:srgbClr val="1C1C1C"/>
                  </a:solidFill>
                </a:uFill>
                <a:latin typeface="Arial"/>
                <a:cs typeface="Arial"/>
              </a:rPr>
              <a:t>_</a:t>
            </a:r>
            <a:r>
              <a:rPr dirty="0" u="heavy" sz="1250" spc="-229" b="1">
                <a:solidFill>
                  <a:srgbClr val="1C1C1C"/>
                </a:solidFill>
                <a:uFill>
                  <a:solidFill>
                    <a:srgbClr val="1C1C1C"/>
                  </a:solidFill>
                </a:uFill>
                <a:latin typeface="Arial"/>
                <a:cs typeface="Arial"/>
              </a:rPr>
              <a:t>u</a:t>
            </a:r>
            <a:r>
              <a:rPr dirty="0" sz="1250" spc="-229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u="heavy" sz="1250" spc="-440" b="1">
                <a:solidFill>
                  <a:srgbClr val="1C1C1C"/>
                </a:solidFill>
                <a:uFill>
                  <a:solidFill>
                    <a:srgbClr val="1C1C1C"/>
                  </a:solidFill>
                </a:uFill>
                <a:latin typeface="Arial"/>
                <a:cs typeface="Arial"/>
              </a:rPr>
              <a:t>w</a:t>
            </a:r>
            <a:r>
              <a:rPr dirty="0" sz="1250" spc="28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u="heavy" sz="1250" spc="-285" b="1">
                <a:solidFill>
                  <a:srgbClr val="1C1C1C"/>
                </a:solidFill>
                <a:uFill>
                  <a:solidFill>
                    <a:srgbClr val="1C1C1C"/>
                  </a:solidFill>
                </a:uFill>
                <a:latin typeface="Arial"/>
                <a:cs typeface="Arial"/>
              </a:rPr>
              <a:t>pr</a:t>
            </a:r>
            <a:r>
              <a:rPr dirty="0" sz="1250" spc="-265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u="heavy" sz="1250" spc="55" b="1">
                <a:solidFill>
                  <a:srgbClr val="1C1C1C"/>
                </a:solidFill>
                <a:uFill>
                  <a:solidFill>
                    <a:srgbClr val="1C1C1C"/>
                  </a:solidFill>
                </a:uFill>
                <a:latin typeface="Arial"/>
                <a:cs typeface="Arial"/>
              </a:rPr>
              <a:t>ocvoorb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Arial"/>
              <a:cs typeface="Arial"/>
            </a:endParaRPr>
          </a:p>
          <a:p>
            <a:pPr marL="83820">
              <a:lnSpc>
                <a:spcPts val="1055"/>
              </a:lnSpc>
            </a:pPr>
            <a:r>
              <a:rPr dirty="0" sz="950" spc="65" b="1">
                <a:solidFill>
                  <a:srgbClr val="1C1C1C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  <a:p>
            <a:pPr marL="86995">
              <a:lnSpc>
                <a:spcPts val="875"/>
              </a:lnSpc>
            </a:pPr>
            <a:r>
              <a:rPr dirty="0" sz="800" spc="-20">
                <a:solidFill>
                  <a:srgbClr val="1C1C1C"/>
                </a:solidFill>
                <a:latin typeface="Arial"/>
                <a:cs typeface="Arial"/>
              </a:rPr>
              <a:t>Taak: </a:t>
            </a:r>
            <a:r>
              <a:rPr dirty="0" sz="800" spc="-25">
                <a:solidFill>
                  <a:srgbClr val="1C1C1C"/>
                </a:solidFill>
                <a:latin typeface="Arial"/>
                <a:cs typeface="Arial"/>
              </a:rPr>
              <a:t>P/BWl/1, Een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kleinschalig </a:t>
            </a:r>
            <a:r>
              <a:rPr dirty="0" sz="800" spc="10">
                <a:solidFill>
                  <a:srgbClr val="1C1C1C"/>
                </a:solidFill>
                <a:latin typeface="Arial"/>
                <a:cs typeface="Arial"/>
              </a:rPr>
              <a:t>bouw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project voorbereiden </a:t>
            </a:r>
            <a:r>
              <a:rPr dirty="0" sz="800" spc="20">
                <a:solidFill>
                  <a:srgbClr val="1C1C1C"/>
                </a:solidFill>
                <a:latin typeface="Arial"/>
                <a:cs typeface="Arial"/>
              </a:rPr>
              <a:t>en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het </a:t>
            </a:r>
            <a:r>
              <a:rPr dirty="0" sz="800" spc="5">
                <a:solidFill>
                  <a:srgbClr val="1C1C1C"/>
                </a:solidFill>
                <a:latin typeface="Arial"/>
                <a:cs typeface="Arial"/>
              </a:rPr>
              <a:t>bouw </a:t>
            </a:r>
            <a:r>
              <a:rPr dirty="0" sz="800" spc="10">
                <a:solidFill>
                  <a:srgbClr val="1C1C1C"/>
                </a:solidFill>
                <a:latin typeface="Arial"/>
                <a:cs typeface="Arial"/>
              </a:rPr>
              <a:t>proces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organiseren.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Maatvoeren </a:t>
            </a:r>
            <a:r>
              <a:rPr dirty="0" sz="800" spc="5">
                <a:solidFill>
                  <a:srgbClr val="1C1C1C"/>
                </a:solidFill>
                <a:latin typeface="Arial"/>
                <a:cs typeface="Arial"/>
              </a:rPr>
              <a:t>en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uitzetten. </a:t>
            </a:r>
            <a:r>
              <a:rPr dirty="0" sz="800" spc="-15">
                <a:solidFill>
                  <a:srgbClr val="1C1C1C"/>
                </a:solidFill>
                <a:latin typeface="Arial"/>
                <a:cs typeface="Arial"/>
              </a:rPr>
              <a:t>Profielen </a:t>
            </a:r>
            <a:r>
              <a:rPr dirty="0" sz="800" spc="5">
                <a:solidFill>
                  <a:srgbClr val="1C1C1C"/>
                </a:solidFill>
                <a:latin typeface="Arial"/>
                <a:cs typeface="Arial"/>
              </a:rPr>
              <a:t>en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kozijnen</a:t>
            </a:r>
            <a:r>
              <a:rPr dirty="0" sz="800" spc="1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1C1C1C"/>
                </a:solidFill>
                <a:latin typeface="Arial"/>
                <a:cs typeface="Arial"/>
              </a:rPr>
              <a:t>stellen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850">
              <a:latin typeface="Arial"/>
              <a:cs typeface="Arial"/>
            </a:endParaRPr>
          </a:p>
          <a:p>
            <a:pPr marL="83185" marR="5648960" indent="1270">
              <a:lnSpc>
                <a:spcPct val="191800"/>
              </a:lnSpc>
              <a:spcBef>
                <a:spcPts val="5"/>
              </a:spcBef>
            </a:pPr>
            <a:r>
              <a:rPr dirty="0" sz="950" spc="30" b="1">
                <a:solidFill>
                  <a:srgbClr val="1C1C1C"/>
                </a:solidFill>
                <a:latin typeface="Arial"/>
                <a:cs typeface="Arial"/>
              </a:rPr>
              <a:t>Schoolexamens  </a:t>
            </a: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4233" y="1643234"/>
            <a:ext cx="110236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0215" algn="l"/>
              </a:tabLst>
            </a:pPr>
            <a:r>
              <a:rPr dirty="0" sz="800" spc="-15">
                <a:solidFill>
                  <a:srgbClr val="1C1C1C"/>
                </a:solidFill>
                <a:latin typeface="Arial"/>
                <a:cs typeface="Arial"/>
              </a:rPr>
              <a:t>SE	</a:t>
            </a:r>
            <a:r>
              <a:rPr dirty="0" sz="800" spc="40">
                <a:solidFill>
                  <a:srgbClr val="1C1C1C"/>
                </a:solidFill>
                <a:latin typeface="Arial"/>
                <a:cs typeface="Arial"/>
              </a:rPr>
              <a:t>omschrijving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1587" y="1762242"/>
            <a:ext cx="224154" cy="681990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434"/>
              </a:spcBef>
            </a:pPr>
            <a:r>
              <a:rPr dirty="0" sz="800" spc="50">
                <a:solidFill>
                  <a:srgbClr val="1C1C1C"/>
                </a:solidFill>
                <a:latin typeface="Arial"/>
                <a:cs typeface="Arial"/>
              </a:rPr>
              <a:t>501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800" spc="70">
                <a:solidFill>
                  <a:srgbClr val="1C1C1C"/>
                </a:solidFill>
                <a:latin typeface="Arial"/>
                <a:cs typeface="Arial"/>
              </a:rPr>
              <a:t>502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800" spc="55">
                <a:solidFill>
                  <a:srgbClr val="1C1C1C"/>
                </a:solidFill>
                <a:latin typeface="Arial"/>
                <a:cs typeface="Arial"/>
              </a:rPr>
              <a:t>503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800" spc="55">
                <a:solidFill>
                  <a:srgbClr val="1C1C1C"/>
                </a:solidFill>
                <a:latin typeface="Arial"/>
                <a:cs typeface="Arial"/>
              </a:rPr>
              <a:t>504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3982" y="1762242"/>
            <a:ext cx="1901189" cy="6819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 indent="6350">
              <a:lnSpc>
                <a:spcPct val="134300"/>
              </a:lnSpc>
              <a:spcBef>
                <a:spcPts val="105"/>
              </a:spcBef>
            </a:pPr>
            <a:r>
              <a:rPr dirty="0" sz="800" spc="45">
                <a:solidFill>
                  <a:srgbClr val="1C1C1C"/>
                </a:solidFill>
                <a:latin typeface="Arial"/>
                <a:cs typeface="Arial"/>
              </a:rPr>
              <a:t>Praktijk- </a:t>
            </a:r>
            <a:r>
              <a:rPr dirty="0" sz="800" spc="65">
                <a:solidFill>
                  <a:srgbClr val="1C1C1C"/>
                </a:solidFill>
                <a:latin typeface="Arial"/>
                <a:cs typeface="Arial"/>
              </a:rPr>
              <a:t>en </a:t>
            </a:r>
            <a:r>
              <a:rPr dirty="0" sz="800" spc="45">
                <a:solidFill>
                  <a:srgbClr val="1C1C1C"/>
                </a:solidFill>
                <a:latin typeface="Arial"/>
                <a:cs typeface="Arial"/>
              </a:rPr>
              <a:t>theorietoets: </a:t>
            </a:r>
            <a:r>
              <a:rPr dirty="0" sz="800" spc="60">
                <a:solidFill>
                  <a:srgbClr val="1C1C1C"/>
                </a:solidFill>
                <a:latin typeface="Arial"/>
                <a:cs typeface="Arial"/>
              </a:rPr>
              <a:t>P/BWI/1.1  </a:t>
            </a:r>
            <a:r>
              <a:rPr dirty="0" sz="800" spc="45">
                <a:solidFill>
                  <a:srgbClr val="1C1C1C"/>
                </a:solidFill>
                <a:latin typeface="Arial"/>
                <a:cs typeface="Arial"/>
              </a:rPr>
              <a:t>Praktijk- </a:t>
            </a:r>
            <a:r>
              <a:rPr dirty="0" sz="800" spc="65">
                <a:solidFill>
                  <a:srgbClr val="1C1C1C"/>
                </a:solidFill>
                <a:latin typeface="Arial"/>
                <a:cs typeface="Arial"/>
              </a:rPr>
              <a:t>en </a:t>
            </a:r>
            <a:r>
              <a:rPr dirty="0" sz="800" spc="50">
                <a:solidFill>
                  <a:srgbClr val="1C1C1C"/>
                </a:solidFill>
                <a:latin typeface="Arial"/>
                <a:cs typeface="Arial"/>
              </a:rPr>
              <a:t>theorietoets: P/BWI/1.2  </a:t>
            </a:r>
            <a:r>
              <a:rPr dirty="0" sz="800" spc="45">
                <a:solidFill>
                  <a:srgbClr val="1C1C1C"/>
                </a:solidFill>
                <a:latin typeface="Arial"/>
                <a:cs typeface="Arial"/>
              </a:rPr>
              <a:t>Praktijk- </a:t>
            </a:r>
            <a:r>
              <a:rPr dirty="0" sz="800" spc="65">
                <a:solidFill>
                  <a:srgbClr val="1C1C1C"/>
                </a:solidFill>
                <a:latin typeface="Arial"/>
                <a:cs typeface="Arial"/>
              </a:rPr>
              <a:t>en </a:t>
            </a:r>
            <a:r>
              <a:rPr dirty="0" sz="800" spc="50">
                <a:solidFill>
                  <a:srgbClr val="1C1C1C"/>
                </a:solidFill>
                <a:latin typeface="Arial"/>
                <a:cs typeface="Arial"/>
              </a:rPr>
              <a:t>theorietoets: P/BWI/1.2  </a:t>
            </a:r>
            <a:r>
              <a:rPr dirty="0" sz="800" spc="45">
                <a:solidFill>
                  <a:srgbClr val="1C1C1C"/>
                </a:solidFill>
                <a:latin typeface="Arial"/>
                <a:cs typeface="Arial"/>
              </a:rPr>
              <a:t>Theorietoets:</a:t>
            </a:r>
            <a:r>
              <a:rPr dirty="0" sz="800" spc="15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00" spc="60">
                <a:solidFill>
                  <a:srgbClr val="1C1C1C"/>
                </a:solidFill>
                <a:latin typeface="Arial"/>
                <a:cs typeface="Arial"/>
              </a:rPr>
              <a:t>P/BWI/1.th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95133" y="1640184"/>
            <a:ext cx="890269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35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r>
              <a:rPr dirty="0" sz="800" spc="4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00" spc="55">
                <a:solidFill>
                  <a:srgbClr val="1C1C1C"/>
                </a:solidFill>
                <a:latin typeface="Arial"/>
                <a:cs typeface="Arial"/>
              </a:rPr>
              <a:t>type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74297" y="1775973"/>
            <a:ext cx="7429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100" spc="30">
                <a:solidFill>
                  <a:srgbClr val="4B4B4B"/>
                </a:solidFill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10266" y="1901339"/>
            <a:ext cx="125730" cy="4419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ts val="1639"/>
              </a:lnSpc>
              <a:spcBef>
                <a:spcPts val="100"/>
              </a:spcBef>
            </a:pPr>
            <a:r>
              <a:rPr dirty="0" sz="1650" spc="-10">
                <a:solidFill>
                  <a:srgbClr val="4B4B4B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  <a:p>
            <a:pPr>
              <a:lnSpc>
                <a:spcPts val="1639"/>
              </a:lnSpc>
            </a:pPr>
            <a:r>
              <a:rPr dirty="0" sz="1650" spc="-10">
                <a:solidFill>
                  <a:srgbClr val="4B4B4B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74297" y="2267261"/>
            <a:ext cx="7429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100" spc="30">
                <a:solidFill>
                  <a:srgbClr val="4B4B4B"/>
                </a:solidFill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29936" y="1759192"/>
            <a:ext cx="94615" cy="6819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 indent="2540">
              <a:lnSpc>
                <a:spcPct val="134300"/>
              </a:lnSpc>
              <a:spcBef>
                <a:spcPts val="105"/>
              </a:spcBef>
            </a:pPr>
            <a:r>
              <a:rPr dirty="0" sz="800" spc="15">
                <a:solidFill>
                  <a:srgbClr val="4B4B4B"/>
                </a:solidFill>
                <a:latin typeface="Arial"/>
                <a:cs typeface="Arial"/>
              </a:rPr>
              <a:t>T  </a:t>
            </a:r>
            <a:r>
              <a:rPr dirty="0" sz="800" spc="-5">
                <a:solidFill>
                  <a:srgbClr val="4B4B4B"/>
                </a:solidFill>
                <a:latin typeface="Arial"/>
                <a:cs typeface="Arial"/>
              </a:rPr>
              <a:t>T  T  </a:t>
            </a:r>
            <a:r>
              <a:rPr dirty="0" sz="800" spc="25">
                <a:solidFill>
                  <a:srgbClr val="4B4B4B"/>
                </a:solidFill>
                <a:latin typeface="Arial"/>
                <a:cs typeface="Arial"/>
              </a:rPr>
              <a:t>T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30886" y="1637132"/>
            <a:ext cx="255904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45">
                <a:solidFill>
                  <a:srgbClr val="1C1C1C"/>
                </a:solidFill>
                <a:latin typeface="Arial"/>
                <a:cs typeface="Arial"/>
              </a:rPr>
              <a:t>duur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57852" y="2258362"/>
            <a:ext cx="98425" cy="186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45">
                <a:solidFill>
                  <a:srgbClr val="1C1C1C"/>
                </a:solidFill>
                <a:latin typeface="Arial"/>
                <a:cs typeface="Arial"/>
              </a:rPr>
              <a:t>s</a:t>
            </a:r>
            <a:endParaRPr sz="10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57718" y="1608832"/>
            <a:ext cx="1217295" cy="831850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dirty="0" sz="800" spc="65">
                <a:solidFill>
                  <a:srgbClr val="1C1C1C"/>
                </a:solidFill>
                <a:latin typeface="Arial"/>
                <a:cs typeface="Arial"/>
              </a:rPr>
              <a:t>vorm </a:t>
            </a:r>
            <a:r>
              <a:rPr dirty="0" sz="800" spc="30">
                <a:solidFill>
                  <a:srgbClr val="1C1C1C"/>
                </a:solidFill>
                <a:latin typeface="Arial"/>
                <a:cs typeface="Arial"/>
              </a:rPr>
              <a:t>weging</a:t>
            </a:r>
            <a:r>
              <a:rPr dirty="0" sz="800" spc="15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00" spc="60">
                <a:solidFill>
                  <a:srgbClr val="1C1C1C"/>
                </a:solidFill>
                <a:latin typeface="Arial"/>
                <a:cs typeface="Arial"/>
              </a:rPr>
              <a:t>moment</a:t>
            </a:r>
            <a:endParaRPr sz="800">
              <a:latin typeface="Arial"/>
              <a:cs typeface="Arial"/>
            </a:endParaRPr>
          </a:p>
          <a:p>
            <a:pPr algn="ctr" marL="175895">
              <a:lnSpc>
                <a:spcPct val="100000"/>
              </a:lnSpc>
              <a:spcBef>
                <a:spcPts val="265"/>
              </a:spcBef>
            </a:pPr>
            <a:r>
              <a:rPr dirty="0" sz="850" spc="35">
                <a:solidFill>
                  <a:srgbClr val="1C1C1C"/>
                </a:solidFill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  <a:p>
            <a:pPr algn="ctr" marL="169545">
              <a:lnSpc>
                <a:spcPct val="100000"/>
              </a:lnSpc>
              <a:spcBef>
                <a:spcPts val="254"/>
              </a:spcBef>
            </a:pPr>
            <a:r>
              <a:rPr dirty="0" sz="850" spc="35">
                <a:solidFill>
                  <a:srgbClr val="1C1C1C"/>
                </a:solidFill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  <a:p>
            <a:pPr algn="ctr" marL="175895">
              <a:lnSpc>
                <a:spcPct val="100000"/>
              </a:lnSpc>
              <a:spcBef>
                <a:spcPts val="250"/>
              </a:spcBef>
            </a:pPr>
            <a:r>
              <a:rPr dirty="0" sz="850" spc="35">
                <a:solidFill>
                  <a:srgbClr val="1C1C1C"/>
                </a:solidFill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  <a:p>
            <a:pPr algn="ctr" marL="176530">
              <a:lnSpc>
                <a:spcPct val="100000"/>
              </a:lnSpc>
              <a:spcBef>
                <a:spcPts val="355"/>
              </a:spcBef>
            </a:pPr>
            <a:r>
              <a:rPr dirty="0" sz="800" spc="40">
                <a:solidFill>
                  <a:srgbClr val="1C1C1C"/>
                </a:solidFill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8722" y="2621996"/>
            <a:ext cx="1140460" cy="624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40005" marR="5080">
              <a:lnSpc>
                <a:spcPct val="93900"/>
              </a:lnSpc>
              <a:spcBef>
                <a:spcPts val="869"/>
              </a:spcBef>
            </a:pP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PO=Praktischeopdracht  HD=Handelingsdeel  TO=Toetsopdracht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11858" y="2869929"/>
            <a:ext cx="627380" cy="26098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 indent="-635">
              <a:lnSpc>
                <a:spcPts val="890"/>
              </a:lnSpc>
              <a:spcBef>
                <a:spcPts val="185"/>
              </a:spcBef>
            </a:pP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S=Schriftelijk  </a:t>
            </a:r>
            <a:r>
              <a:rPr dirty="0" sz="800" spc="-10">
                <a:solidFill>
                  <a:srgbClr val="1C1C1C"/>
                </a:solidFill>
                <a:latin typeface="Arial"/>
                <a:cs typeface="Arial"/>
              </a:rPr>
              <a:t>M=Mondeling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952" y="671325"/>
            <a:ext cx="0" cy="3540125"/>
          </a:xfrm>
          <a:custGeom>
            <a:avLst/>
            <a:gdLst/>
            <a:ahLst/>
            <a:cxnLst/>
            <a:rect l="l" t="t" r="r" b="b"/>
            <a:pathLst>
              <a:path w="0" h="3540125">
                <a:moveTo>
                  <a:pt x="0" y="3539714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418586" y="36617"/>
            <a:ext cx="0" cy="488315"/>
          </a:xfrm>
          <a:custGeom>
            <a:avLst/>
            <a:gdLst/>
            <a:ahLst/>
            <a:cxnLst/>
            <a:rect l="l" t="t" r="r" b="b"/>
            <a:pathLst>
              <a:path w="0" h="488315">
                <a:moveTo>
                  <a:pt x="0" y="488236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237447" y="42720"/>
            <a:ext cx="403225" cy="0"/>
          </a:xfrm>
          <a:custGeom>
            <a:avLst/>
            <a:gdLst/>
            <a:ahLst/>
            <a:cxnLst/>
            <a:rect l="l" t="t" r="r" b="b"/>
            <a:pathLst>
              <a:path w="403225" h="0">
                <a:moveTo>
                  <a:pt x="0" y="0"/>
                </a:moveTo>
                <a:lnTo>
                  <a:pt x="402984" y="0"/>
                </a:lnTo>
              </a:path>
            </a:pathLst>
          </a:custGeom>
          <a:ln w="61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29714" y="2761587"/>
            <a:ext cx="7095490" cy="0"/>
          </a:xfrm>
          <a:custGeom>
            <a:avLst/>
            <a:gdLst/>
            <a:ahLst/>
            <a:cxnLst/>
            <a:rect l="l" t="t" r="r" b="b"/>
            <a:pathLst>
              <a:path w="7095490" h="0">
                <a:moveTo>
                  <a:pt x="0" y="0"/>
                </a:moveTo>
                <a:lnTo>
                  <a:pt x="7094977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22662" y="26258"/>
            <a:ext cx="6466205" cy="1737995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baseline="47619" sz="1050" spc="-217">
                <a:solidFill>
                  <a:srgbClr val="CDCDCD"/>
                </a:solidFill>
                <a:latin typeface="Arial"/>
                <a:cs typeface="Arial"/>
              </a:rPr>
              <a:t>1 </a:t>
            </a:r>
            <a:r>
              <a:rPr dirty="0" sz="1450" spc="100" b="1">
                <a:solidFill>
                  <a:srgbClr val="212121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212121"/>
                </a:solidFill>
                <a:latin typeface="Arial"/>
                <a:cs typeface="Arial"/>
              </a:rPr>
              <a:t>van </a:t>
            </a:r>
            <a:r>
              <a:rPr dirty="0" sz="1450" spc="90" b="1">
                <a:solidFill>
                  <a:srgbClr val="212121"/>
                </a:solidFill>
                <a:latin typeface="Arial"/>
                <a:cs typeface="Arial"/>
              </a:rPr>
              <a:t>toetsing </a:t>
            </a:r>
            <a:r>
              <a:rPr dirty="0" sz="1450" spc="105" b="1">
                <a:solidFill>
                  <a:srgbClr val="212121"/>
                </a:solidFill>
                <a:latin typeface="Arial"/>
                <a:cs typeface="Arial"/>
              </a:rPr>
              <a:t>en</a:t>
            </a:r>
            <a:r>
              <a:rPr dirty="0" sz="1450" spc="254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1450" spc="70" b="1">
                <a:solidFill>
                  <a:srgbClr val="212121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99060">
              <a:lnSpc>
                <a:spcPct val="100000"/>
              </a:lnSpc>
              <a:spcBef>
                <a:spcPts val="335"/>
              </a:spcBef>
              <a:tabLst>
                <a:tab pos="3734435" algn="l"/>
              </a:tabLst>
            </a:pPr>
            <a:r>
              <a:rPr dirty="0" sz="1200" spc="85" b="1">
                <a:solidFill>
                  <a:srgbClr val="212121"/>
                </a:solidFill>
                <a:latin typeface="Arial"/>
                <a:cs typeface="Arial"/>
              </a:rPr>
              <a:t>Studie:CK3	</a:t>
            </a:r>
            <a:r>
              <a:rPr dirty="0" sz="1200" spc="110" b="1">
                <a:solidFill>
                  <a:srgbClr val="212121"/>
                </a:solidFill>
                <a:latin typeface="Arial"/>
                <a:cs typeface="Arial"/>
              </a:rPr>
              <a:t>Vak:</a:t>
            </a:r>
            <a:r>
              <a:rPr dirty="0" sz="1200" spc="-9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1200" spc="-30" b="1">
                <a:solidFill>
                  <a:srgbClr val="212121"/>
                </a:solidFill>
                <a:latin typeface="Arial"/>
                <a:cs typeface="Arial"/>
              </a:rPr>
              <a:t>bouwenfunderjf'.1</a:t>
            </a:r>
            <a:r>
              <a:rPr dirty="0" sz="1200" spc="-30" b="1">
                <a:solidFill>
                  <a:srgbClr val="7E7E7E"/>
                </a:solidFill>
                <a:latin typeface="Arial"/>
                <a:cs typeface="Arial"/>
              </a:rPr>
              <a:t>_</a:t>
            </a:r>
            <a:r>
              <a:rPr dirty="0" sz="1200" spc="-30" b="1">
                <a:solidFill>
                  <a:srgbClr val="212121"/>
                </a:solidFill>
                <a:latin typeface="Arial"/>
                <a:cs typeface="Arial"/>
              </a:rPr>
              <a:t>9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Arial"/>
              <a:cs typeface="Arial"/>
            </a:endParaRPr>
          </a:p>
          <a:p>
            <a:pPr marL="93345">
              <a:lnSpc>
                <a:spcPts val="1055"/>
              </a:lnSpc>
            </a:pPr>
            <a:r>
              <a:rPr dirty="0" sz="950" spc="65" b="1">
                <a:solidFill>
                  <a:srgbClr val="212121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  <a:p>
            <a:pPr marL="92710">
              <a:lnSpc>
                <a:spcPts val="875"/>
              </a:lnSpc>
            </a:pPr>
            <a:r>
              <a:rPr dirty="0" sz="800" spc="-20">
                <a:solidFill>
                  <a:srgbClr val="212121"/>
                </a:solidFill>
                <a:latin typeface="Arial"/>
                <a:cs typeface="Arial"/>
              </a:rPr>
              <a:t>Taak: </a:t>
            </a:r>
            <a:r>
              <a:rPr dirty="0" sz="800" spc="-50">
                <a:solidFill>
                  <a:srgbClr val="212121"/>
                </a:solidFill>
                <a:latin typeface="Arial"/>
                <a:cs typeface="Arial"/>
              </a:rPr>
              <a:t>P/BWV2, </a:t>
            </a:r>
            <a:r>
              <a:rPr dirty="0" sz="800" spc="5">
                <a:solidFill>
                  <a:srgbClr val="212121"/>
                </a:solidFill>
                <a:latin typeface="Arial"/>
                <a:cs typeface="Arial"/>
              </a:rPr>
              <a:t>een </a:t>
            </a:r>
            <a:r>
              <a:rPr dirty="0" sz="800" spc="-5">
                <a:solidFill>
                  <a:srgbClr val="212121"/>
                </a:solidFill>
                <a:latin typeface="Arial"/>
                <a:cs typeface="Arial"/>
              </a:rPr>
              <a:t>bekisting </a:t>
            </a:r>
            <a:r>
              <a:rPr dirty="0" sz="800">
                <a:solidFill>
                  <a:srgbClr val="212121"/>
                </a:solidFill>
                <a:latin typeface="Arial"/>
                <a:cs typeface="Arial"/>
              </a:rPr>
              <a:t>voor </a:t>
            </a:r>
            <a:r>
              <a:rPr dirty="0" sz="800" spc="5">
                <a:solidFill>
                  <a:srgbClr val="212121"/>
                </a:solidFill>
                <a:latin typeface="Arial"/>
                <a:cs typeface="Arial"/>
              </a:rPr>
              <a:t>een </a:t>
            </a:r>
            <a:r>
              <a:rPr dirty="0" sz="800" spc="10">
                <a:solidFill>
                  <a:srgbClr val="212121"/>
                </a:solidFill>
                <a:latin typeface="Arial"/>
                <a:cs typeface="Arial"/>
              </a:rPr>
              <a:t>strokenfundering </a:t>
            </a:r>
            <a:r>
              <a:rPr dirty="0" sz="800" spc="20">
                <a:solidFill>
                  <a:srgbClr val="212121"/>
                </a:solidFill>
                <a:latin typeface="Arial"/>
                <a:cs typeface="Arial"/>
              </a:rPr>
              <a:t>en </a:t>
            </a:r>
            <a:r>
              <a:rPr dirty="0" sz="800" spc="5">
                <a:solidFill>
                  <a:srgbClr val="212121"/>
                </a:solidFill>
                <a:latin typeface="Arial"/>
                <a:cs typeface="Arial"/>
              </a:rPr>
              <a:t>een </a:t>
            </a:r>
            <a:r>
              <a:rPr dirty="0" sz="800" spc="15">
                <a:solidFill>
                  <a:srgbClr val="212121"/>
                </a:solidFill>
                <a:latin typeface="Arial"/>
                <a:cs typeface="Arial"/>
              </a:rPr>
              <a:t>ps </a:t>
            </a:r>
            <a:r>
              <a:rPr dirty="0" sz="800" spc="10">
                <a:solidFill>
                  <a:srgbClr val="212121"/>
                </a:solidFill>
                <a:latin typeface="Arial"/>
                <a:cs typeface="Arial"/>
              </a:rPr>
              <a:t>systeerrbekisting </a:t>
            </a:r>
            <a:r>
              <a:rPr dirty="0" sz="800" spc="-15">
                <a:solidFill>
                  <a:srgbClr val="212121"/>
                </a:solidFill>
                <a:latin typeface="Arial"/>
                <a:cs typeface="Arial"/>
              </a:rPr>
              <a:t>maken, </a:t>
            </a:r>
            <a:r>
              <a:rPr dirty="0" sz="800" spc="5">
                <a:solidFill>
                  <a:srgbClr val="212121"/>
                </a:solidFill>
                <a:latin typeface="Arial"/>
                <a:cs typeface="Arial"/>
              </a:rPr>
              <a:t>een halfsteensrruur </a:t>
            </a:r>
            <a:r>
              <a:rPr dirty="0" sz="800" spc="-10">
                <a:solidFill>
                  <a:srgbClr val="212121"/>
                </a:solidFill>
                <a:latin typeface="Arial"/>
                <a:cs typeface="Arial"/>
              </a:rPr>
              <a:t>metselen</a:t>
            </a:r>
            <a:r>
              <a:rPr dirty="0" sz="800" spc="-4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212121"/>
                </a:solidFill>
                <a:latin typeface="Arial"/>
                <a:cs typeface="Arial"/>
              </a:rPr>
              <a:t>isolatiematerialen</a:t>
            </a:r>
            <a:endParaRPr sz="800">
              <a:latin typeface="Arial"/>
              <a:cs typeface="Arial"/>
            </a:endParaRPr>
          </a:p>
          <a:p>
            <a:pPr marL="97155">
              <a:lnSpc>
                <a:spcPct val="100000"/>
              </a:lnSpc>
              <a:spcBef>
                <a:spcPts val="25"/>
              </a:spcBef>
            </a:pPr>
            <a:r>
              <a:rPr dirty="0" sz="800" spc="20">
                <a:solidFill>
                  <a:srgbClr val="212121"/>
                </a:solidFill>
                <a:latin typeface="Arial"/>
                <a:cs typeface="Arial"/>
              </a:rPr>
              <a:t>verwerken </a:t>
            </a:r>
            <a:r>
              <a:rPr dirty="0" sz="800" spc="5">
                <a:solidFill>
                  <a:srgbClr val="212121"/>
                </a:solidFill>
                <a:latin typeface="Arial"/>
                <a:cs typeface="Arial"/>
              </a:rPr>
              <a:t>en </a:t>
            </a:r>
            <a:r>
              <a:rPr dirty="0" sz="800" spc="-15">
                <a:solidFill>
                  <a:srgbClr val="212121"/>
                </a:solidFill>
                <a:latin typeface="Arial"/>
                <a:cs typeface="Arial"/>
              </a:rPr>
              <a:t>veilig </a:t>
            </a:r>
            <a:r>
              <a:rPr dirty="0" sz="800" spc="25">
                <a:solidFill>
                  <a:srgbClr val="212121"/>
                </a:solidFill>
                <a:latin typeface="Arial"/>
                <a:cs typeface="Arial"/>
              </a:rPr>
              <a:t>werken </a:t>
            </a:r>
            <a:r>
              <a:rPr dirty="0" sz="800" spc="5">
                <a:solidFill>
                  <a:srgbClr val="212121"/>
                </a:solidFill>
                <a:latin typeface="Arial"/>
                <a:cs typeface="Arial"/>
              </a:rPr>
              <a:t>op </a:t>
            </a:r>
            <a:r>
              <a:rPr dirty="0" sz="800" spc="-5">
                <a:solidFill>
                  <a:srgbClr val="212121"/>
                </a:solidFill>
                <a:latin typeface="Arial"/>
                <a:cs typeface="Arial"/>
              </a:rPr>
              <a:t>steigers </a:t>
            </a:r>
            <a:r>
              <a:rPr dirty="0" sz="800" spc="5">
                <a:solidFill>
                  <a:srgbClr val="212121"/>
                </a:solidFill>
                <a:latin typeface="Arial"/>
                <a:cs typeface="Arial"/>
              </a:rPr>
              <a:t>en</a:t>
            </a:r>
            <a:r>
              <a:rPr dirty="0" sz="800" spc="-13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12121"/>
                </a:solidFill>
                <a:latin typeface="Arial"/>
                <a:cs typeface="Arial"/>
              </a:rPr>
              <a:t>ladders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>
              <a:latin typeface="Arial"/>
              <a:cs typeface="Arial"/>
            </a:endParaRPr>
          </a:p>
          <a:p>
            <a:pPr marL="92710" marR="5380990" indent="1270">
              <a:lnSpc>
                <a:spcPct val="191800"/>
              </a:lnSpc>
            </a:pPr>
            <a:r>
              <a:rPr dirty="0" sz="950" spc="30" b="1">
                <a:solidFill>
                  <a:srgbClr val="212121"/>
                </a:solidFill>
                <a:latin typeface="Arial"/>
                <a:cs typeface="Arial"/>
              </a:rPr>
              <a:t>Schoolexamens  </a:t>
            </a:r>
            <a:r>
              <a:rPr dirty="0" sz="950" spc="40" b="1">
                <a:solidFill>
                  <a:srgbClr val="212121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46141" y="10161085"/>
            <a:ext cx="223520" cy="196215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40005">
              <a:lnSpc>
                <a:spcPct val="100000"/>
              </a:lnSpc>
              <a:spcBef>
                <a:spcPts val="350"/>
              </a:spcBef>
            </a:pPr>
            <a:r>
              <a:rPr dirty="0" sz="900" spc="20">
                <a:solidFill>
                  <a:srgbClr val="1F1F1F"/>
                </a:solidFill>
                <a:latin typeface="Arial"/>
                <a:cs typeface="Arial"/>
              </a:rPr>
              <a:t>6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9185" y="2226066"/>
            <a:ext cx="233679" cy="51371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just" marL="12700" marR="5080">
              <a:lnSpc>
                <a:spcPct val="133900"/>
              </a:lnSpc>
              <a:spcBef>
                <a:spcPts val="85"/>
              </a:spcBef>
            </a:pPr>
            <a:r>
              <a:rPr dirty="0" sz="800" spc="30">
                <a:solidFill>
                  <a:srgbClr val="212121"/>
                </a:solidFill>
                <a:latin typeface="Arial"/>
                <a:cs typeface="Arial"/>
              </a:rPr>
              <a:t>S03  </a:t>
            </a:r>
            <a:r>
              <a:rPr dirty="0" sz="800" spc="50">
                <a:solidFill>
                  <a:srgbClr val="212121"/>
                </a:solidFill>
                <a:latin typeface="Arial"/>
                <a:cs typeface="Arial"/>
              </a:rPr>
              <a:t>S04  </a:t>
            </a:r>
            <a:r>
              <a:rPr dirty="0" sz="800" spc="30">
                <a:solidFill>
                  <a:srgbClr val="212121"/>
                </a:solidFill>
                <a:latin typeface="Arial"/>
                <a:cs typeface="Arial"/>
              </a:rPr>
              <a:t>S05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51987" y="2226066"/>
            <a:ext cx="1314450" cy="51371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just" marL="12700" marR="5080" indent="6350">
              <a:lnSpc>
                <a:spcPct val="133900"/>
              </a:lnSpc>
              <a:spcBef>
                <a:spcPts val="85"/>
              </a:spcBef>
            </a:pPr>
            <a:r>
              <a:rPr dirty="0" sz="800" spc="50">
                <a:solidFill>
                  <a:srgbClr val="212121"/>
                </a:solidFill>
                <a:latin typeface="Arial"/>
                <a:cs typeface="Arial"/>
              </a:rPr>
              <a:t>Praktijktoets: </a:t>
            </a:r>
            <a:r>
              <a:rPr dirty="0" sz="800" spc="55">
                <a:solidFill>
                  <a:srgbClr val="212121"/>
                </a:solidFill>
                <a:latin typeface="Arial"/>
                <a:cs typeface="Arial"/>
              </a:rPr>
              <a:t>P/BWI/2.3  </a:t>
            </a:r>
            <a:r>
              <a:rPr dirty="0" sz="800" spc="50">
                <a:solidFill>
                  <a:srgbClr val="212121"/>
                </a:solidFill>
                <a:latin typeface="Arial"/>
                <a:cs typeface="Arial"/>
              </a:rPr>
              <a:t>Praktijktoets: </a:t>
            </a:r>
            <a:r>
              <a:rPr dirty="0" sz="800" spc="55">
                <a:solidFill>
                  <a:srgbClr val="212121"/>
                </a:solidFill>
                <a:latin typeface="Arial"/>
                <a:cs typeface="Arial"/>
              </a:rPr>
              <a:t>P/BWI/2.4  </a:t>
            </a:r>
            <a:r>
              <a:rPr dirty="0" sz="800" spc="40">
                <a:solidFill>
                  <a:srgbClr val="212121"/>
                </a:solidFill>
                <a:latin typeface="Arial"/>
                <a:cs typeface="Arial"/>
              </a:rPr>
              <a:t>Theorietoets:</a:t>
            </a:r>
            <a:r>
              <a:rPr dirty="0" sz="800" spc="12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800" spc="60">
                <a:solidFill>
                  <a:srgbClr val="212121"/>
                </a:solidFill>
                <a:latin typeface="Arial"/>
                <a:cs typeface="Arial"/>
              </a:rPr>
              <a:t>P/BWI/2.th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329714" y="1793732"/>
          <a:ext cx="6731000" cy="4451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7355"/>
                <a:gridCol w="2742565"/>
                <a:gridCol w="1364615"/>
                <a:gridCol w="310514"/>
                <a:gridCol w="361950"/>
                <a:gridCol w="1075689"/>
                <a:gridCol w="449580"/>
              </a:tblGrid>
              <a:tr h="143956">
                <a:tc>
                  <a:txBody>
                    <a:bodyPr/>
                    <a:lstStyle/>
                    <a:p>
                      <a:pPr marL="104775">
                        <a:lnSpc>
                          <a:spcPts val="910"/>
                        </a:lnSpc>
                      </a:pPr>
                      <a:r>
                        <a:rPr dirty="0" sz="800" spc="-2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910"/>
                        </a:lnSpc>
                      </a:pPr>
                      <a:r>
                        <a:rPr dirty="0" sz="800" spc="4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765">
                        <a:lnSpc>
                          <a:spcPts val="910"/>
                        </a:lnSpc>
                      </a:pPr>
                      <a:r>
                        <a:rPr dirty="0" sz="800" spc="-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910"/>
                        </a:lnSpc>
                      </a:pPr>
                      <a:r>
                        <a:rPr dirty="0" sz="800" spc="4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885"/>
                        </a:lnSpc>
                      </a:pPr>
                      <a:r>
                        <a:rPr dirty="0" sz="800" spc="6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885"/>
                        </a:lnSpc>
                      </a:pPr>
                      <a:r>
                        <a:rPr dirty="0" sz="800" spc="3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00" spc="254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7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ts val="885"/>
                        </a:lnSpc>
                      </a:pPr>
                      <a:r>
                        <a:rPr dirty="0" sz="800" spc="4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7683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5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4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Praktijk- </a:t>
                      </a:r>
                      <a:r>
                        <a:rPr dirty="0" sz="800" spc="3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4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theorietoets:</a:t>
                      </a:r>
                      <a:r>
                        <a:rPr dirty="0" sz="800" spc="2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P/BWI/2.1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49225">
                        <a:lnSpc>
                          <a:spcPts val="1195"/>
                        </a:lnSpc>
                      </a:pPr>
                      <a:r>
                        <a:rPr dirty="0" sz="1050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8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163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8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33378">
                <a:tc>
                  <a:txBody>
                    <a:bodyPr/>
                    <a:lstStyle/>
                    <a:p>
                      <a:pPr marL="101600">
                        <a:lnSpc>
                          <a:spcPts val="885"/>
                        </a:lnSpc>
                        <a:spcBef>
                          <a:spcPts val="65"/>
                        </a:spcBef>
                      </a:pPr>
                      <a:r>
                        <a:rPr dirty="0" sz="800" spc="8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885"/>
                        </a:lnSpc>
                        <a:spcBef>
                          <a:spcPts val="65"/>
                        </a:spcBef>
                      </a:pPr>
                      <a:r>
                        <a:rPr dirty="0" sz="800" spc="4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Praktijk- </a:t>
                      </a:r>
                      <a:r>
                        <a:rPr dirty="0" sz="800" spc="6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4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theorietoets:</a:t>
                      </a:r>
                      <a:r>
                        <a:rPr dirty="0" sz="800" spc="-8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P/BWI/2.2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 algn="r" marR="61594">
                        <a:lnSpc>
                          <a:spcPts val="950"/>
                        </a:lnSpc>
                      </a:pPr>
                      <a:r>
                        <a:rPr dirty="0" sz="165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ts val="935"/>
                        </a:lnSpc>
                        <a:spcBef>
                          <a:spcPts val="15"/>
                        </a:spcBef>
                      </a:pPr>
                      <a:r>
                        <a:rPr dirty="0" sz="850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1630">
                        <a:lnSpc>
                          <a:spcPts val="885"/>
                        </a:lnSpc>
                        <a:spcBef>
                          <a:spcPts val="65"/>
                        </a:spcBef>
                      </a:pPr>
                      <a:r>
                        <a:rPr dirty="0" sz="8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4665217" y="2200383"/>
            <a:ext cx="125730" cy="4419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ts val="1639"/>
              </a:lnSpc>
              <a:spcBef>
                <a:spcPts val="100"/>
              </a:spcBef>
            </a:pPr>
            <a:r>
              <a:rPr dirty="0" sz="1650" spc="-10">
                <a:solidFill>
                  <a:srgbClr val="212121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  <a:p>
            <a:pPr>
              <a:lnSpc>
                <a:spcPts val="1639"/>
              </a:lnSpc>
            </a:pPr>
            <a:r>
              <a:rPr dirty="0" sz="1650" spc="-10">
                <a:solidFill>
                  <a:srgbClr val="212121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31563" y="2569612"/>
            <a:ext cx="64135" cy="186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050" spc="-25">
                <a:solidFill>
                  <a:srgbClr val="212121"/>
                </a:solidFill>
                <a:latin typeface="Times New Roman"/>
                <a:cs typeface="Times New Roman"/>
              </a:rPr>
              <a:t>0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87943" y="2219963"/>
            <a:ext cx="167005" cy="51689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just" marL="12700" marR="5080">
              <a:lnSpc>
                <a:spcPct val="133900"/>
              </a:lnSpc>
              <a:spcBef>
                <a:spcPts val="110"/>
              </a:spcBef>
            </a:pPr>
            <a:r>
              <a:rPr dirty="0" sz="800" spc="-25">
                <a:solidFill>
                  <a:srgbClr val="212121"/>
                </a:solidFill>
                <a:latin typeface="Arial"/>
                <a:cs typeface="Arial"/>
              </a:rPr>
              <a:t>PO  PO  </a:t>
            </a:r>
            <a:r>
              <a:rPr dirty="0" sz="800" spc="40">
                <a:solidFill>
                  <a:srgbClr val="212121"/>
                </a:solidFill>
                <a:latin typeface="Arial"/>
                <a:cs typeface="Arial"/>
              </a:rPr>
              <a:t>T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65384" y="2219963"/>
            <a:ext cx="82550" cy="52006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800" spc="-20">
                <a:solidFill>
                  <a:srgbClr val="212121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800" spc="-20">
                <a:solidFill>
                  <a:srgbClr val="212121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800" spc="-5">
                <a:solidFill>
                  <a:srgbClr val="212121"/>
                </a:solidFill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12608" y="2551049"/>
            <a:ext cx="952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solidFill>
                  <a:srgbClr val="212121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6727" y="2917989"/>
            <a:ext cx="1129665" cy="624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212121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40005" marR="5080">
              <a:lnSpc>
                <a:spcPct val="93900"/>
              </a:lnSpc>
              <a:spcBef>
                <a:spcPts val="869"/>
              </a:spcBef>
            </a:pPr>
            <a:r>
              <a:rPr dirty="0" sz="800" spc="-5">
                <a:solidFill>
                  <a:srgbClr val="212121"/>
                </a:solidFill>
                <a:latin typeface="Arial"/>
                <a:cs typeface="Arial"/>
              </a:rPr>
              <a:t>PO=Praktischeopdracht  </a:t>
            </a:r>
            <a:r>
              <a:rPr dirty="0" sz="800">
                <a:solidFill>
                  <a:srgbClr val="212121"/>
                </a:solidFill>
                <a:latin typeface="Arial"/>
                <a:cs typeface="Arial"/>
              </a:rPr>
              <a:t>HD=Hande</a:t>
            </a:r>
            <a:r>
              <a:rPr dirty="0" sz="800">
                <a:solidFill>
                  <a:srgbClr val="4B4B4B"/>
                </a:solidFill>
                <a:latin typeface="Arial"/>
                <a:cs typeface="Arial"/>
              </a:rPr>
              <a:t>i</a:t>
            </a:r>
            <a:r>
              <a:rPr dirty="0" sz="800">
                <a:solidFill>
                  <a:srgbClr val="212121"/>
                </a:solidFill>
                <a:latin typeface="Arial"/>
                <a:cs typeface="Arial"/>
              </a:rPr>
              <a:t>lngsdeel  </a:t>
            </a:r>
            <a:r>
              <a:rPr dirty="0" sz="800" spc="-5">
                <a:solidFill>
                  <a:srgbClr val="212121"/>
                </a:solidFill>
                <a:latin typeface="Arial"/>
                <a:cs typeface="Arial"/>
              </a:rPr>
              <a:t>TO=Toetsopdracht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63758" y="3162870"/>
            <a:ext cx="633730" cy="26352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 indent="-635">
              <a:lnSpc>
                <a:spcPts val="910"/>
              </a:lnSpc>
              <a:spcBef>
                <a:spcPts val="170"/>
              </a:spcBef>
            </a:pPr>
            <a:r>
              <a:rPr dirty="0" sz="800" spc="-5">
                <a:solidFill>
                  <a:srgbClr val="212121"/>
                </a:solidFill>
                <a:latin typeface="Arial"/>
                <a:cs typeface="Arial"/>
              </a:rPr>
              <a:t>S=Schriftelijk  </a:t>
            </a:r>
            <a:r>
              <a:rPr dirty="0" sz="800" spc="-5">
                <a:solidFill>
                  <a:srgbClr val="212121"/>
                </a:solidFill>
                <a:latin typeface="Arial"/>
                <a:cs typeface="Arial"/>
              </a:rPr>
              <a:t>M=Mondeling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6" y="280735"/>
            <a:ext cx="0" cy="3658870"/>
          </a:xfrm>
          <a:custGeom>
            <a:avLst/>
            <a:gdLst/>
            <a:ahLst/>
            <a:cxnLst/>
            <a:rect l="l" t="t" r="r" b="b"/>
            <a:pathLst>
              <a:path w="0" h="3658870">
                <a:moveTo>
                  <a:pt x="0" y="3658721"/>
                </a:moveTo>
                <a:lnTo>
                  <a:pt x="0" y="0"/>
                </a:lnTo>
              </a:path>
            </a:pathLst>
          </a:custGeom>
          <a:ln w="61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386701" y="64081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 h="0">
                <a:moveTo>
                  <a:pt x="0" y="0"/>
                </a:moveTo>
                <a:lnTo>
                  <a:pt x="647218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982359" y="64081"/>
            <a:ext cx="586740" cy="0"/>
          </a:xfrm>
          <a:custGeom>
            <a:avLst/>
            <a:gdLst/>
            <a:ahLst/>
            <a:cxnLst/>
            <a:rect l="l" t="t" r="r" b="b"/>
            <a:pathLst>
              <a:path w="586739" h="0">
                <a:moveTo>
                  <a:pt x="0" y="0"/>
                </a:moveTo>
                <a:lnTo>
                  <a:pt x="586159" y="0"/>
                </a:lnTo>
              </a:path>
            </a:pathLst>
          </a:custGeom>
          <a:ln w="61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8656" y="2911109"/>
            <a:ext cx="7104380" cy="0"/>
          </a:xfrm>
          <a:custGeom>
            <a:avLst/>
            <a:gdLst/>
            <a:ahLst/>
            <a:cxnLst/>
            <a:rect l="l" t="t" r="r" b="b"/>
            <a:pathLst>
              <a:path w="7104380" h="0">
                <a:moveTo>
                  <a:pt x="0" y="0"/>
                </a:moveTo>
                <a:lnTo>
                  <a:pt x="7104136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54589" y="0"/>
            <a:ext cx="3889375" cy="4451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750" spc="-425" b="0">
                <a:solidFill>
                  <a:srgbClr val="C8C8C8"/>
                </a:solidFill>
                <a:latin typeface="Arial"/>
                <a:cs typeface="Arial"/>
              </a:rPr>
              <a:t>r </a:t>
            </a:r>
            <a:r>
              <a:rPr dirty="0" spc="100">
                <a:solidFill>
                  <a:srgbClr val="1F1F1F"/>
                </a:solidFill>
              </a:rPr>
              <a:t>Programma </a:t>
            </a:r>
            <a:r>
              <a:rPr dirty="0" spc="80">
                <a:solidFill>
                  <a:srgbClr val="1F1F1F"/>
                </a:solidFill>
              </a:rPr>
              <a:t>van </a:t>
            </a:r>
            <a:r>
              <a:rPr dirty="0" spc="125">
                <a:solidFill>
                  <a:srgbClr val="1F1F1F"/>
                </a:solidFill>
              </a:rPr>
              <a:t>toetsing </a:t>
            </a:r>
            <a:r>
              <a:rPr dirty="0" spc="150">
                <a:solidFill>
                  <a:srgbClr val="1F1F1F"/>
                </a:solidFill>
              </a:rPr>
              <a:t>en</a:t>
            </a:r>
            <a:r>
              <a:rPr dirty="0" spc="-55">
                <a:solidFill>
                  <a:srgbClr val="1F1F1F"/>
                </a:solidFill>
              </a:rPr>
              <a:t> </a:t>
            </a:r>
            <a:r>
              <a:rPr dirty="0" spc="75">
                <a:solidFill>
                  <a:srgbClr val="1F1F1F"/>
                </a:solidFill>
              </a:rPr>
              <a:t>afsluiting</a:t>
            </a:r>
            <a:endParaRPr sz="27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746141" y="10161085"/>
            <a:ext cx="223520" cy="196215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40005">
              <a:lnSpc>
                <a:spcPct val="100000"/>
              </a:lnSpc>
              <a:spcBef>
                <a:spcPts val="350"/>
              </a:spcBef>
            </a:pPr>
            <a:r>
              <a:rPr dirty="0" sz="900" spc="20">
                <a:solidFill>
                  <a:srgbClr val="1F1F1F"/>
                </a:solidFill>
                <a:latin typeface="Arial"/>
                <a:cs typeface="Arial"/>
              </a:rPr>
              <a:t>7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5785" y="353222"/>
            <a:ext cx="5923915" cy="7435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0480">
              <a:lnSpc>
                <a:spcPct val="100000"/>
              </a:lnSpc>
              <a:spcBef>
                <a:spcPts val="100"/>
              </a:spcBef>
              <a:tabLst>
                <a:tab pos="3672204" algn="l"/>
              </a:tabLst>
            </a:pPr>
            <a:r>
              <a:rPr dirty="0" sz="1250" spc="55" b="1">
                <a:solidFill>
                  <a:srgbClr val="1F1F1F"/>
                </a:solidFill>
                <a:latin typeface="Arial"/>
                <a:cs typeface="Arial"/>
              </a:rPr>
              <a:t>Studie:CK3	</a:t>
            </a:r>
            <a:r>
              <a:rPr dirty="0" sz="1250" spc="75" b="1">
                <a:solidFill>
                  <a:srgbClr val="1F1F1F"/>
                </a:solidFill>
                <a:latin typeface="Arial"/>
                <a:cs typeface="Arial"/>
              </a:rPr>
              <a:t>Vak:</a:t>
            </a:r>
            <a:r>
              <a:rPr dirty="0" sz="1250" spc="-110" b="1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250" spc="60" b="1">
                <a:solidFill>
                  <a:srgbClr val="1F1F1F"/>
                </a:solidFill>
                <a:latin typeface="Arial"/>
                <a:cs typeface="Arial"/>
              </a:rPr>
              <a:t>houtmeubel</a:t>
            </a:r>
            <a:r>
              <a:rPr dirty="0" baseline="-18518" sz="1350" spc="89">
                <a:solidFill>
                  <a:srgbClr val="C8C8C8"/>
                </a:solidFill>
                <a:latin typeface="Times New Roman"/>
                <a:cs typeface="Times New Roman"/>
              </a:rPr>
              <a:t>-</a:t>
            </a:r>
            <a:r>
              <a:rPr dirty="0" sz="1250" spc="60" b="1">
                <a:solidFill>
                  <a:srgbClr val="1F1F1F"/>
                </a:solidFill>
                <a:latin typeface="Arial"/>
                <a:cs typeface="Arial"/>
              </a:rPr>
              <a:t>verb</a:t>
            </a:r>
            <a:endParaRPr sz="1250">
              <a:latin typeface="Arial"/>
              <a:cs typeface="Arial"/>
            </a:endParaRPr>
          </a:p>
          <a:p>
            <a:pPr marL="25400">
              <a:lnSpc>
                <a:spcPts val="1050"/>
              </a:lnSpc>
              <a:spcBef>
                <a:spcPts val="1250"/>
              </a:spcBef>
            </a:pPr>
            <a:r>
              <a:rPr dirty="0" sz="950" spc="65" b="1">
                <a:solidFill>
                  <a:srgbClr val="1F1F1F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  <a:p>
            <a:pPr marL="27305" marR="17780" indent="635">
              <a:lnSpc>
                <a:spcPts val="940"/>
              </a:lnSpc>
              <a:spcBef>
                <a:spcPts val="10"/>
              </a:spcBef>
            </a:pPr>
            <a:r>
              <a:rPr dirty="0" sz="750">
                <a:solidFill>
                  <a:srgbClr val="1F1F1F"/>
                </a:solidFill>
                <a:latin typeface="Arial"/>
                <a:cs typeface="Arial"/>
              </a:rPr>
              <a:t>Taak: </a:t>
            </a:r>
            <a:r>
              <a:rPr dirty="0" sz="850" spc="-55">
                <a:solidFill>
                  <a:srgbClr val="1F1F1F"/>
                </a:solidFill>
                <a:latin typeface="Arial"/>
                <a:cs typeface="Arial"/>
              </a:rPr>
              <a:t>P/BWl/3, </a:t>
            </a:r>
            <a:r>
              <a:rPr dirty="0" sz="750" spc="45">
                <a:solidFill>
                  <a:srgbClr val="1F1F1F"/>
                </a:solidFill>
                <a:latin typeface="Arial"/>
                <a:cs typeface="Arial"/>
              </a:rPr>
              <a:t>werkstuk </a:t>
            </a:r>
            <a:r>
              <a:rPr dirty="0" sz="750">
                <a:solidFill>
                  <a:srgbClr val="1F1F1F"/>
                </a:solidFill>
                <a:latin typeface="Arial"/>
                <a:cs typeface="Arial"/>
              </a:rPr>
              <a:t>met </a:t>
            </a:r>
            <a:r>
              <a:rPr dirty="0" sz="750" spc="10">
                <a:solidFill>
                  <a:srgbClr val="1F1F1F"/>
                </a:solidFill>
                <a:latin typeface="Arial"/>
                <a:cs typeface="Arial"/>
              </a:rPr>
              <a:t>enkelvoudige </a:t>
            </a:r>
            <a:r>
              <a:rPr dirty="0" sz="750" spc="25">
                <a:solidFill>
                  <a:srgbClr val="1F1F1F"/>
                </a:solidFill>
                <a:latin typeface="Arial"/>
                <a:cs typeface="Arial"/>
              </a:rPr>
              <a:t>verbindingen </a:t>
            </a:r>
            <a:r>
              <a:rPr dirty="0" sz="750" spc="10">
                <a:solidFill>
                  <a:srgbClr val="1F1F1F"/>
                </a:solidFill>
                <a:latin typeface="Arial"/>
                <a:cs typeface="Arial"/>
              </a:rPr>
              <a:t>maken. </a:t>
            </a:r>
            <a:r>
              <a:rPr dirty="0" sz="750">
                <a:solidFill>
                  <a:srgbClr val="1F1F1F"/>
                </a:solidFill>
                <a:latin typeface="Arial"/>
                <a:cs typeface="Arial"/>
              </a:rPr>
              <a:t>Hout </a:t>
            </a:r>
            <a:r>
              <a:rPr dirty="0" sz="750" spc="30">
                <a:solidFill>
                  <a:srgbClr val="1F1F1F"/>
                </a:solidFill>
                <a:latin typeface="Arial"/>
                <a:cs typeface="Arial"/>
              </a:rPr>
              <a:t>zagen </a:t>
            </a:r>
            <a:r>
              <a:rPr dirty="0" sz="750" spc="35">
                <a:solidFill>
                  <a:srgbClr val="1F1F1F"/>
                </a:solidFill>
                <a:latin typeface="Arial"/>
                <a:cs typeface="Arial"/>
              </a:rPr>
              <a:t>en </a:t>
            </a:r>
            <a:r>
              <a:rPr dirty="0" sz="750" spc="40">
                <a:solidFill>
                  <a:srgbClr val="1F1F1F"/>
                </a:solidFill>
                <a:latin typeface="Arial"/>
                <a:cs typeface="Arial"/>
              </a:rPr>
              <a:t>verspanen </a:t>
            </a:r>
            <a:r>
              <a:rPr dirty="0" sz="750" spc="10">
                <a:solidFill>
                  <a:srgbClr val="1F1F1F"/>
                </a:solidFill>
                <a:latin typeface="Arial"/>
                <a:cs typeface="Arial"/>
              </a:rPr>
              <a:t>met behulp </a:t>
            </a:r>
            <a:r>
              <a:rPr dirty="0" sz="750" spc="20">
                <a:solidFill>
                  <a:srgbClr val="1F1F1F"/>
                </a:solidFill>
                <a:latin typeface="Arial"/>
                <a:cs typeface="Arial"/>
              </a:rPr>
              <a:t>van gangbare </a:t>
            </a:r>
            <a:r>
              <a:rPr dirty="0" sz="750" spc="15">
                <a:solidFill>
                  <a:srgbClr val="1F1F1F"/>
                </a:solidFill>
                <a:latin typeface="Arial"/>
                <a:cs typeface="Arial"/>
              </a:rPr>
              <a:t>elektrische-,  </a:t>
            </a:r>
            <a:r>
              <a:rPr dirty="0" sz="750" spc="10">
                <a:solidFill>
                  <a:srgbClr val="1F1F1F"/>
                </a:solidFill>
                <a:latin typeface="Arial"/>
                <a:cs typeface="Arial"/>
              </a:rPr>
              <a:t>pneumatische- </a:t>
            </a:r>
            <a:r>
              <a:rPr dirty="0" sz="750" spc="35">
                <a:solidFill>
                  <a:srgbClr val="1F1F1F"/>
                </a:solidFill>
                <a:latin typeface="Arial"/>
                <a:cs typeface="Arial"/>
              </a:rPr>
              <a:t>en </a:t>
            </a:r>
            <a:r>
              <a:rPr dirty="0" sz="750" spc="30">
                <a:solidFill>
                  <a:srgbClr val="1F1F1F"/>
                </a:solidFill>
                <a:latin typeface="Arial"/>
                <a:cs typeface="Arial"/>
              </a:rPr>
              <a:t>niet-aangedreven </a:t>
            </a:r>
            <a:r>
              <a:rPr dirty="0" sz="750" spc="35">
                <a:solidFill>
                  <a:srgbClr val="1F1F1F"/>
                </a:solidFill>
                <a:latin typeface="Arial"/>
                <a:cs typeface="Arial"/>
              </a:rPr>
              <a:t>handgereedschappen en </a:t>
            </a:r>
            <a:r>
              <a:rPr dirty="0" sz="750" spc="15">
                <a:solidFill>
                  <a:srgbClr val="1F1F1F"/>
                </a:solidFill>
                <a:latin typeface="Arial"/>
                <a:cs typeface="Arial"/>
              </a:rPr>
              <a:t>houtbew</a:t>
            </a:r>
            <a:r>
              <a:rPr dirty="0" sz="750" spc="-12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750" spc="15">
                <a:solidFill>
                  <a:srgbClr val="1F1F1F"/>
                </a:solidFill>
                <a:latin typeface="Arial"/>
                <a:cs typeface="Arial"/>
              </a:rPr>
              <a:t>erkingsrnachines.</a:t>
            </a:r>
            <a:endParaRPr sz="7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96388" y="0"/>
            <a:ext cx="131445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700" spc="5">
                <a:solidFill>
                  <a:srgbClr val="C8C8C8"/>
                </a:solidFill>
                <a:latin typeface="Arial"/>
                <a:cs typeface="Arial"/>
              </a:rPr>
              <a:t>l</a:t>
            </a:r>
            <a:endParaRPr sz="3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44370" y="417050"/>
            <a:ext cx="5715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145">
                <a:solidFill>
                  <a:srgbClr val="C8C8C8"/>
                </a:solidFill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4885" y="1453280"/>
            <a:ext cx="1010285" cy="4483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z="950" spc="30" b="1">
                <a:solidFill>
                  <a:srgbClr val="1F1F1F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35" b="1">
                <a:solidFill>
                  <a:srgbClr val="1F1F1F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1180" y="2367707"/>
            <a:ext cx="225425" cy="512445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5875">
              <a:lnSpc>
                <a:spcPct val="100000"/>
              </a:lnSpc>
              <a:spcBef>
                <a:spcPts val="350"/>
              </a:spcBef>
            </a:pPr>
            <a:r>
              <a:rPr dirty="0" sz="850" spc="35">
                <a:solidFill>
                  <a:srgbClr val="1F1F1F"/>
                </a:solidFill>
                <a:latin typeface="Arial"/>
                <a:cs typeface="Arial"/>
              </a:rPr>
              <a:t>503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z="850" spc="20">
                <a:solidFill>
                  <a:srgbClr val="1F1F1F"/>
                </a:solidFill>
                <a:latin typeface="Arial"/>
                <a:cs typeface="Arial"/>
              </a:rPr>
              <a:t>504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dirty="0" sz="800" spc="-50">
                <a:solidFill>
                  <a:srgbClr val="1F1F1F"/>
                </a:solidFill>
                <a:latin typeface="Arial"/>
                <a:cs typeface="Arial"/>
              </a:rPr>
              <a:t>SOS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90783" y="2367707"/>
            <a:ext cx="1315720" cy="51371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just" marL="12700" marR="5080" indent="6350">
              <a:lnSpc>
                <a:spcPct val="126000"/>
              </a:lnSpc>
              <a:spcBef>
                <a:spcPts val="85"/>
              </a:spcBef>
            </a:pPr>
            <a:r>
              <a:rPr dirty="0" sz="850" spc="35">
                <a:solidFill>
                  <a:srgbClr val="1F1F1F"/>
                </a:solidFill>
                <a:latin typeface="Arial"/>
                <a:cs typeface="Arial"/>
              </a:rPr>
              <a:t>Praktijktoets: </a:t>
            </a:r>
            <a:r>
              <a:rPr dirty="0" sz="850" spc="20">
                <a:solidFill>
                  <a:srgbClr val="1F1F1F"/>
                </a:solidFill>
                <a:latin typeface="Arial"/>
                <a:cs typeface="Arial"/>
              </a:rPr>
              <a:t>P/BWI/3.3  </a:t>
            </a:r>
            <a:r>
              <a:rPr dirty="0" sz="850" spc="40">
                <a:solidFill>
                  <a:srgbClr val="1F1F1F"/>
                </a:solidFill>
                <a:latin typeface="Arial"/>
                <a:cs typeface="Arial"/>
              </a:rPr>
              <a:t>Praktijktoets: </a:t>
            </a:r>
            <a:r>
              <a:rPr dirty="0" sz="850" spc="25">
                <a:solidFill>
                  <a:srgbClr val="1F1F1F"/>
                </a:solidFill>
                <a:latin typeface="Arial"/>
                <a:cs typeface="Arial"/>
              </a:rPr>
              <a:t>P/BWI/3.4  Theorietoets:</a:t>
            </a:r>
            <a:r>
              <a:rPr dirty="0" sz="850" spc="13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1F1F1F"/>
                </a:solidFill>
                <a:latin typeface="Arial"/>
                <a:cs typeface="Arial"/>
              </a:rPr>
              <a:t>P/BWI/3.th</a:t>
            </a:r>
            <a:endParaRPr sz="850">
              <a:latin typeface="Arial"/>
              <a:cs typeface="Arial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280868" y="1931396"/>
          <a:ext cx="6724650" cy="4565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2750"/>
                <a:gridCol w="2753360"/>
                <a:gridCol w="1361439"/>
                <a:gridCol w="311785"/>
                <a:gridCol w="363220"/>
                <a:gridCol w="1069975"/>
                <a:gridCol w="454660"/>
              </a:tblGrid>
              <a:tr h="149710">
                <a:tc>
                  <a:txBody>
                    <a:bodyPr/>
                    <a:lstStyle/>
                    <a:p>
                      <a:pPr marL="95250">
                        <a:lnSpc>
                          <a:spcPts val="940"/>
                        </a:lnSpc>
                      </a:pPr>
                      <a:r>
                        <a:rPr dirty="0" sz="850" spc="-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940"/>
                        </a:lnSpc>
                      </a:pPr>
                      <a:r>
                        <a:rPr dirty="0" sz="850" spc="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670">
                        <a:lnSpc>
                          <a:spcPts val="990"/>
                        </a:lnSpc>
                      </a:pPr>
                      <a:r>
                        <a:rPr dirty="0" sz="850" spc="-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ts val="990"/>
                        </a:lnSpc>
                      </a:pPr>
                      <a:r>
                        <a:rPr dirty="0" sz="85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990"/>
                        </a:lnSpc>
                      </a:pPr>
                      <a:r>
                        <a:rPr dirty="0" sz="850" spc="3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990"/>
                        </a:lnSpc>
                      </a:pPr>
                      <a:r>
                        <a:rPr dirty="0" sz="850" spc="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50" spc="1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750" spc="7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8255"/>
                </a:tc>
              </a:tr>
              <a:tr h="169131"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85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85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Praktijk- en </a:t>
                      </a:r>
                      <a:r>
                        <a:rPr dirty="0" sz="850" spc="2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theorietoets:</a:t>
                      </a:r>
                      <a:r>
                        <a:rPr dirty="0" sz="850" spc="4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4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P/BWI/3.1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50495">
                        <a:lnSpc>
                          <a:spcPts val="1230"/>
                        </a:lnSpc>
                      </a:pPr>
                      <a:r>
                        <a:rPr dirty="0" sz="110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37557">
                <a:tc>
                  <a:txBody>
                    <a:bodyPr/>
                    <a:lstStyle/>
                    <a:p>
                      <a:pPr marL="95885">
                        <a:lnSpc>
                          <a:spcPts val="980"/>
                        </a:lnSpc>
                        <a:spcBef>
                          <a:spcPts val="5"/>
                        </a:spcBef>
                      </a:pPr>
                      <a:r>
                        <a:rPr dirty="0" sz="850" spc="4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980"/>
                        </a:lnSpc>
                        <a:spcBef>
                          <a:spcPts val="5"/>
                        </a:spcBef>
                      </a:pPr>
                      <a:r>
                        <a:rPr dirty="0" sz="850" spc="4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Praktijktoets:</a:t>
                      </a:r>
                      <a:r>
                        <a:rPr dirty="0" sz="850" spc="5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P/BWI/3.2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r" marR="64135">
                        <a:lnSpc>
                          <a:spcPts val="985"/>
                        </a:lnSpc>
                      </a:pPr>
                      <a:r>
                        <a:rPr dirty="0" sz="16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ts val="930"/>
                        </a:lnSpc>
                        <a:spcBef>
                          <a:spcPts val="50"/>
                        </a:spcBef>
                      </a:pPr>
                      <a:r>
                        <a:rPr dirty="0" sz="850" spc="-5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ts val="930"/>
                        </a:lnSpc>
                        <a:spcBef>
                          <a:spcPts val="50"/>
                        </a:spcBef>
                      </a:pPr>
                      <a:r>
                        <a:rPr dirty="0" sz="8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4597566" y="2346854"/>
            <a:ext cx="151130" cy="2774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50" spc="-10">
                <a:solidFill>
                  <a:srgbClr val="1F1F1F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10266" y="2508582"/>
            <a:ext cx="125730" cy="2774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650" spc="-10">
                <a:solidFill>
                  <a:srgbClr val="1F1F1F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574297" y="2709726"/>
            <a:ext cx="7429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100" spc="30">
                <a:solidFill>
                  <a:srgbClr val="1F1F1F"/>
                </a:solidFill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829790" y="2373809"/>
            <a:ext cx="169545" cy="5111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3175">
              <a:lnSpc>
                <a:spcPct val="124800"/>
              </a:lnSpc>
              <a:spcBef>
                <a:spcPts val="100"/>
              </a:spcBef>
            </a:pPr>
            <a:r>
              <a:rPr dirty="0" sz="850" spc="-50">
                <a:solidFill>
                  <a:srgbClr val="1F1F1F"/>
                </a:solidFill>
                <a:latin typeface="Arial"/>
                <a:cs typeface="Arial"/>
              </a:rPr>
              <a:t>PO  </a:t>
            </a:r>
            <a:r>
              <a:rPr dirty="0" sz="850" spc="-40">
                <a:solidFill>
                  <a:srgbClr val="1F1F1F"/>
                </a:solidFill>
                <a:latin typeface="Arial"/>
                <a:cs typeface="Arial"/>
              </a:rPr>
              <a:t>PO  </a:t>
            </a:r>
            <a:r>
              <a:rPr dirty="0" sz="850" spc="15">
                <a:solidFill>
                  <a:srgbClr val="1F1F1F"/>
                </a:solidFill>
                <a:latin typeface="Arial"/>
                <a:cs typeface="Arial"/>
              </a:rPr>
              <a:t>T</a:t>
            </a:r>
            <a:endParaRPr sz="8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812799" y="2373809"/>
            <a:ext cx="86995" cy="513715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dirty="0" sz="850" spc="-50">
                <a:solidFill>
                  <a:srgbClr val="1F1F1F"/>
                </a:solidFill>
                <a:latin typeface="Arial"/>
                <a:cs typeface="Arial"/>
              </a:rPr>
              <a:t>1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z="850" spc="-40">
                <a:solidFill>
                  <a:srgbClr val="1F1F1F"/>
                </a:solidFill>
                <a:latin typeface="Arial"/>
                <a:cs typeface="Arial"/>
              </a:rPr>
              <a:t>1</a:t>
            </a:r>
            <a:endParaRPr sz="85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280"/>
              </a:spcBef>
            </a:pPr>
            <a:r>
              <a:rPr dirty="0" sz="850">
                <a:solidFill>
                  <a:srgbClr val="1F1F1F"/>
                </a:solidFill>
                <a:latin typeface="Arial"/>
                <a:cs typeface="Arial"/>
              </a:rPr>
              <a:t>3</a:t>
            </a:r>
            <a:endParaRPr sz="8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154996" y="2710236"/>
            <a:ext cx="9525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45">
                <a:solidFill>
                  <a:srgbClr val="1F1F1F"/>
                </a:solidFill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8722" y="3055306"/>
            <a:ext cx="74295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F1F1F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6720" y="3309596"/>
            <a:ext cx="1115695" cy="37211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 indent="635">
              <a:lnSpc>
                <a:spcPct val="101400"/>
              </a:lnSpc>
              <a:spcBef>
                <a:spcPts val="85"/>
              </a:spcBef>
            </a:pPr>
            <a:r>
              <a:rPr dirty="0" sz="750" spc="20">
                <a:solidFill>
                  <a:srgbClr val="1F1F1F"/>
                </a:solidFill>
                <a:latin typeface="Arial"/>
                <a:cs typeface="Arial"/>
              </a:rPr>
              <a:t>PO=Praktischeopdracht  </a:t>
            </a:r>
            <a:r>
              <a:rPr dirty="0" sz="750" spc="20">
                <a:solidFill>
                  <a:srgbClr val="1F1F1F"/>
                </a:solidFill>
                <a:latin typeface="Arial"/>
                <a:cs typeface="Arial"/>
              </a:rPr>
              <a:t>HD=Handelingsdeel  TO=Toetsopdracht</a:t>
            </a:r>
            <a:endParaRPr sz="7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09384" y="3312647"/>
            <a:ext cx="624205" cy="255904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 indent="2540">
              <a:lnSpc>
                <a:spcPct val="101400"/>
              </a:lnSpc>
              <a:spcBef>
                <a:spcPts val="85"/>
              </a:spcBef>
            </a:pPr>
            <a:r>
              <a:rPr dirty="0" sz="750" spc="15">
                <a:solidFill>
                  <a:srgbClr val="1F1F1F"/>
                </a:solidFill>
                <a:latin typeface="Arial"/>
                <a:cs typeface="Arial"/>
              </a:rPr>
              <a:t>S=Schriflelijk  </a:t>
            </a:r>
            <a:r>
              <a:rPr dirty="0" sz="750" spc="15">
                <a:solidFill>
                  <a:srgbClr val="1F1F1F"/>
                </a:solidFill>
                <a:latin typeface="Arial"/>
                <a:cs typeface="Arial"/>
              </a:rPr>
              <a:t>M=Mondeling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9040" cy="10631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585883"/>
            <a:ext cx="0" cy="3332479"/>
          </a:xfrm>
          <a:custGeom>
            <a:avLst/>
            <a:gdLst/>
            <a:ahLst/>
            <a:cxnLst/>
            <a:rect l="l" t="t" r="r" b="b"/>
            <a:pathLst>
              <a:path w="0" h="3332479">
                <a:moveTo>
                  <a:pt x="0" y="3332213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80868" y="3027065"/>
            <a:ext cx="7107555" cy="0"/>
          </a:xfrm>
          <a:custGeom>
            <a:avLst/>
            <a:gdLst/>
            <a:ahLst/>
            <a:cxnLst/>
            <a:rect l="l" t="t" r="r" b="b"/>
            <a:pathLst>
              <a:path w="7107555" h="0">
                <a:moveTo>
                  <a:pt x="0" y="0"/>
                </a:moveTo>
                <a:lnTo>
                  <a:pt x="7107189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74159" y="0"/>
            <a:ext cx="3872865" cy="4203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95"/>
              </a:lnSpc>
              <a:spcBef>
                <a:spcPts val="100"/>
              </a:spcBef>
            </a:pPr>
            <a:r>
              <a:rPr dirty="0" sz="1350" spc="15">
                <a:solidFill>
                  <a:srgbClr val="D1D1D1"/>
                </a:solidFill>
                <a:latin typeface="Times New Roman"/>
                <a:cs typeface="Times New Roman"/>
              </a:rPr>
              <a:t>,-</a:t>
            </a:r>
            <a:endParaRPr sz="1350">
              <a:latin typeface="Times New Roman"/>
              <a:cs typeface="Times New Roman"/>
            </a:endParaRPr>
          </a:p>
          <a:p>
            <a:pPr marL="99695">
              <a:lnSpc>
                <a:spcPts val="1614"/>
              </a:lnSpc>
            </a:pPr>
            <a:r>
              <a:rPr dirty="0" sz="1450" spc="100" b="1">
                <a:solidFill>
                  <a:srgbClr val="212121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212121"/>
                </a:solidFill>
                <a:latin typeface="Arial"/>
                <a:cs typeface="Arial"/>
              </a:rPr>
              <a:t>van </a:t>
            </a:r>
            <a:r>
              <a:rPr dirty="0" sz="1450" spc="85" b="1">
                <a:solidFill>
                  <a:srgbClr val="212121"/>
                </a:solidFill>
                <a:latin typeface="Arial"/>
                <a:cs typeface="Arial"/>
              </a:rPr>
              <a:t>toetsing </a:t>
            </a:r>
            <a:r>
              <a:rPr dirty="0" sz="1450" spc="100" b="1">
                <a:solidFill>
                  <a:srgbClr val="212121"/>
                </a:solidFill>
                <a:latin typeface="Arial"/>
                <a:cs typeface="Arial"/>
              </a:rPr>
              <a:t>en</a:t>
            </a:r>
            <a:r>
              <a:rPr dirty="0" sz="1450" spc="36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1450" spc="75" b="1">
                <a:solidFill>
                  <a:srgbClr val="212121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46141" y="10161085"/>
            <a:ext cx="223520" cy="196215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40005">
              <a:lnSpc>
                <a:spcPct val="100000"/>
              </a:lnSpc>
              <a:spcBef>
                <a:spcPts val="350"/>
              </a:spcBef>
            </a:pPr>
            <a:r>
              <a:rPr dirty="0" sz="900" spc="20">
                <a:solidFill>
                  <a:srgbClr val="1F1F1F"/>
                </a:solidFill>
                <a:latin typeface="Arial"/>
                <a:cs typeface="Arial"/>
              </a:rPr>
              <a:t>8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1309" y="341017"/>
            <a:ext cx="6651625" cy="7480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415">
              <a:lnSpc>
                <a:spcPct val="100000"/>
              </a:lnSpc>
              <a:spcBef>
                <a:spcPts val="100"/>
              </a:spcBef>
              <a:tabLst>
                <a:tab pos="3662679" algn="l"/>
              </a:tabLst>
            </a:pPr>
            <a:r>
              <a:rPr dirty="0" sz="1250" spc="60" b="1">
                <a:solidFill>
                  <a:srgbClr val="212121"/>
                </a:solidFill>
                <a:latin typeface="Arial"/>
                <a:cs typeface="Arial"/>
              </a:rPr>
              <a:t>Studie:CK3	</a:t>
            </a:r>
            <a:r>
              <a:rPr dirty="0" sz="1250" spc="75" b="1">
                <a:solidFill>
                  <a:srgbClr val="212121"/>
                </a:solidFill>
                <a:latin typeface="Arial"/>
                <a:cs typeface="Arial"/>
              </a:rPr>
              <a:t>Vak:</a:t>
            </a:r>
            <a:r>
              <a:rPr dirty="0" sz="1250" spc="-9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1250" spc="40" b="1">
                <a:solidFill>
                  <a:srgbClr val="212121"/>
                </a:solidFill>
                <a:latin typeface="Arial"/>
                <a:cs typeface="Arial"/>
              </a:rPr>
              <a:t>designdec</a:t>
            </a:r>
            <a:endParaRPr sz="1250">
              <a:latin typeface="Arial"/>
              <a:cs typeface="Arial"/>
            </a:endParaRPr>
          </a:p>
          <a:p>
            <a:pPr marL="12700">
              <a:lnSpc>
                <a:spcPts val="1065"/>
              </a:lnSpc>
              <a:spcBef>
                <a:spcPts val="1250"/>
              </a:spcBef>
            </a:pPr>
            <a:r>
              <a:rPr dirty="0" sz="950" spc="65" b="1">
                <a:solidFill>
                  <a:srgbClr val="212121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ts val="885"/>
              </a:lnSpc>
            </a:pPr>
            <a:r>
              <a:rPr dirty="0" sz="800" spc="-20">
                <a:solidFill>
                  <a:srgbClr val="212121"/>
                </a:solidFill>
                <a:latin typeface="Arial"/>
                <a:cs typeface="Arial"/>
              </a:rPr>
              <a:t>Taak</a:t>
            </a:r>
            <a:r>
              <a:rPr dirty="0" sz="800" spc="-20">
                <a:solidFill>
                  <a:srgbClr val="494949"/>
                </a:solidFill>
                <a:latin typeface="Arial"/>
                <a:cs typeface="Arial"/>
              </a:rPr>
              <a:t>: </a:t>
            </a:r>
            <a:r>
              <a:rPr dirty="0" sz="800" spc="-50">
                <a:solidFill>
                  <a:srgbClr val="212121"/>
                </a:solidFill>
                <a:latin typeface="Arial"/>
                <a:cs typeface="Arial"/>
              </a:rPr>
              <a:t>P/BWV4, </a:t>
            </a:r>
            <a:r>
              <a:rPr dirty="0" sz="800" spc="10">
                <a:solidFill>
                  <a:srgbClr val="212121"/>
                </a:solidFill>
                <a:latin typeface="Arial"/>
                <a:cs typeface="Arial"/>
              </a:rPr>
              <a:t>een </a:t>
            </a:r>
            <a:r>
              <a:rPr dirty="0" sz="800">
                <a:solidFill>
                  <a:srgbClr val="212121"/>
                </a:solidFill>
                <a:latin typeface="Arial"/>
                <a:cs typeface="Arial"/>
              </a:rPr>
              <a:t>interieurelerrent </a:t>
            </a:r>
            <a:r>
              <a:rPr dirty="0" sz="800" spc="15">
                <a:solidFill>
                  <a:srgbClr val="212121"/>
                </a:solidFill>
                <a:latin typeface="Arial"/>
                <a:cs typeface="Arial"/>
              </a:rPr>
              <a:t>ontwerpen</a:t>
            </a:r>
            <a:r>
              <a:rPr dirty="0" sz="800" spc="15">
                <a:solidFill>
                  <a:srgbClr val="5D5D5D"/>
                </a:solidFill>
                <a:latin typeface="Arial"/>
                <a:cs typeface="Arial"/>
              </a:rPr>
              <a:t>. </a:t>
            </a:r>
            <a:r>
              <a:rPr dirty="0" sz="800" spc="-20">
                <a:solidFill>
                  <a:srgbClr val="212121"/>
                </a:solidFill>
                <a:latin typeface="Arial"/>
                <a:cs typeface="Arial"/>
              </a:rPr>
              <a:t>Een </a:t>
            </a:r>
            <a:r>
              <a:rPr dirty="0" sz="800" spc="20">
                <a:solidFill>
                  <a:srgbClr val="212121"/>
                </a:solidFill>
                <a:latin typeface="Arial"/>
                <a:cs typeface="Arial"/>
              </a:rPr>
              <a:t>ontwerp </a:t>
            </a:r>
            <a:r>
              <a:rPr dirty="0" sz="800" spc="-20">
                <a:solidFill>
                  <a:srgbClr val="212121"/>
                </a:solidFill>
                <a:latin typeface="Arial"/>
                <a:cs typeface="Arial"/>
              </a:rPr>
              <a:t>maken </a:t>
            </a:r>
            <a:r>
              <a:rPr dirty="0" sz="800" spc="10">
                <a:solidFill>
                  <a:srgbClr val="212121"/>
                </a:solidFill>
                <a:latin typeface="Arial"/>
                <a:cs typeface="Arial"/>
              </a:rPr>
              <a:t>voor </a:t>
            </a:r>
            <a:r>
              <a:rPr dirty="0" sz="800" spc="20">
                <a:solidFill>
                  <a:srgbClr val="212121"/>
                </a:solidFill>
                <a:latin typeface="Arial"/>
                <a:cs typeface="Arial"/>
              </a:rPr>
              <a:t>de </a:t>
            </a:r>
            <a:r>
              <a:rPr dirty="0" sz="800" spc="15">
                <a:solidFill>
                  <a:srgbClr val="212121"/>
                </a:solidFill>
                <a:latin typeface="Arial"/>
                <a:cs typeface="Arial"/>
              </a:rPr>
              <a:t>afwerking van </a:t>
            </a:r>
            <a:r>
              <a:rPr dirty="0" sz="800" spc="5">
                <a:solidFill>
                  <a:srgbClr val="212121"/>
                </a:solidFill>
                <a:latin typeface="Arial"/>
                <a:cs typeface="Arial"/>
              </a:rPr>
              <a:t>een </a:t>
            </a:r>
            <a:r>
              <a:rPr dirty="0" sz="800" spc="-5">
                <a:solidFill>
                  <a:srgbClr val="212121"/>
                </a:solidFill>
                <a:latin typeface="Arial"/>
                <a:cs typeface="Arial"/>
              </a:rPr>
              <a:t>interieurelerrent. </a:t>
            </a:r>
            <a:r>
              <a:rPr dirty="0" sz="800" spc="-25">
                <a:solidFill>
                  <a:srgbClr val="212121"/>
                </a:solidFill>
                <a:latin typeface="Arial"/>
                <a:cs typeface="Arial"/>
              </a:rPr>
              <a:t>Een </a:t>
            </a:r>
            <a:r>
              <a:rPr dirty="0" sz="800" spc="-5">
                <a:solidFill>
                  <a:srgbClr val="212121"/>
                </a:solidFill>
                <a:latin typeface="Arial"/>
                <a:cs typeface="Arial"/>
              </a:rPr>
              <a:t>interieurelerrent </a:t>
            </a:r>
            <a:r>
              <a:rPr dirty="0" sz="800" spc="-30">
                <a:solidFill>
                  <a:srgbClr val="212121"/>
                </a:solidFill>
                <a:latin typeface="Arial"/>
                <a:cs typeface="Arial"/>
              </a:rPr>
              <a:t>maken</a:t>
            </a:r>
            <a:r>
              <a:rPr dirty="0" sz="800" spc="-14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800" spc="10">
                <a:solidFill>
                  <a:srgbClr val="212121"/>
                </a:solidFill>
                <a:latin typeface="Arial"/>
                <a:cs typeface="Arial"/>
              </a:rPr>
              <a:t>een</a:t>
            </a:r>
            <a:endParaRPr sz="80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25"/>
              </a:spcBef>
            </a:pPr>
            <a:r>
              <a:rPr dirty="0" sz="800">
                <a:solidFill>
                  <a:srgbClr val="212121"/>
                </a:solidFill>
                <a:latin typeface="Arial"/>
                <a:cs typeface="Arial"/>
              </a:rPr>
              <a:t>interieurelerrent </a:t>
            </a:r>
            <a:r>
              <a:rPr dirty="0" sz="800" spc="25">
                <a:solidFill>
                  <a:srgbClr val="212121"/>
                </a:solidFill>
                <a:latin typeface="Arial"/>
                <a:cs typeface="Arial"/>
              </a:rPr>
              <a:t>afwerken </a:t>
            </a:r>
            <a:r>
              <a:rPr dirty="0" sz="800" spc="5">
                <a:solidFill>
                  <a:srgbClr val="212121"/>
                </a:solidFill>
                <a:latin typeface="Arial"/>
                <a:cs typeface="Arial"/>
              </a:rPr>
              <a:t>en</a:t>
            </a:r>
            <a:r>
              <a:rPr dirty="0" sz="800" spc="-5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800" spc="10">
                <a:solidFill>
                  <a:srgbClr val="212121"/>
                </a:solidFill>
                <a:latin typeface="Arial"/>
                <a:cs typeface="Arial"/>
              </a:rPr>
              <a:t>decoreren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938" y="1578390"/>
            <a:ext cx="1012825" cy="45148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</a:pPr>
            <a:r>
              <a:rPr dirty="0" sz="950" spc="30" b="1">
                <a:solidFill>
                  <a:srgbClr val="212121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40" b="1">
                <a:solidFill>
                  <a:srgbClr val="212121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7286" y="2485442"/>
            <a:ext cx="224790" cy="51689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just" marL="12700" marR="5080">
              <a:lnSpc>
                <a:spcPct val="133900"/>
              </a:lnSpc>
              <a:spcBef>
                <a:spcPts val="110"/>
              </a:spcBef>
            </a:pPr>
            <a:r>
              <a:rPr dirty="0" sz="800" spc="25">
                <a:solidFill>
                  <a:srgbClr val="212121"/>
                </a:solidFill>
                <a:latin typeface="Arial"/>
                <a:cs typeface="Arial"/>
              </a:rPr>
              <a:t>S03  </a:t>
            </a:r>
            <a:r>
              <a:rPr dirty="0" sz="800" spc="30">
                <a:solidFill>
                  <a:srgbClr val="212121"/>
                </a:solidFill>
                <a:latin typeface="Arial"/>
                <a:cs typeface="Arial"/>
              </a:rPr>
              <a:t>S04  </a:t>
            </a:r>
            <a:r>
              <a:rPr dirty="0" sz="800" spc="-65">
                <a:solidFill>
                  <a:srgbClr val="212121"/>
                </a:solidFill>
                <a:latin typeface="Arial"/>
                <a:cs typeface="Arial"/>
              </a:rPr>
              <a:t>SOS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0088" y="2485442"/>
            <a:ext cx="1895475" cy="51689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just" marL="12700" marR="5080" indent="3175">
              <a:lnSpc>
                <a:spcPct val="133900"/>
              </a:lnSpc>
              <a:spcBef>
                <a:spcPts val="110"/>
              </a:spcBef>
            </a:pPr>
            <a:r>
              <a:rPr dirty="0" sz="800" spc="55">
                <a:solidFill>
                  <a:srgbClr val="212121"/>
                </a:solidFill>
                <a:latin typeface="Arial"/>
                <a:cs typeface="Arial"/>
              </a:rPr>
              <a:t>Praktijk- </a:t>
            </a:r>
            <a:r>
              <a:rPr dirty="0" sz="800" spc="30">
                <a:solidFill>
                  <a:srgbClr val="212121"/>
                </a:solidFill>
                <a:latin typeface="Arial"/>
                <a:cs typeface="Arial"/>
              </a:rPr>
              <a:t>en </a:t>
            </a:r>
            <a:r>
              <a:rPr dirty="0" sz="800" spc="45">
                <a:solidFill>
                  <a:srgbClr val="212121"/>
                </a:solidFill>
                <a:latin typeface="Arial"/>
                <a:cs typeface="Arial"/>
              </a:rPr>
              <a:t>theorietoets: </a:t>
            </a:r>
            <a:r>
              <a:rPr dirty="0" sz="800" spc="50">
                <a:solidFill>
                  <a:srgbClr val="212121"/>
                </a:solidFill>
                <a:latin typeface="Arial"/>
                <a:cs typeface="Arial"/>
              </a:rPr>
              <a:t>P/BWI/4.3  </a:t>
            </a:r>
            <a:r>
              <a:rPr dirty="0" sz="800" spc="55">
                <a:solidFill>
                  <a:srgbClr val="212121"/>
                </a:solidFill>
                <a:latin typeface="Arial"/>
                <a:cs typeface="Arial"/>
              </a:rPr>
              <a:t>Praktijk- </a:t>
            </a:r>
            <a:r>
              <a:rPr dirty="0" sz="800" spc="80">
                <a:solidFill>
                  <a:srgbClr val="212121"/>
                </a:solidFill>
                <a:latin typeface="Arial"/>
                <a:cs typeface="Arial"/>
              </a:rPr>
              <a:t>en </a:t>
            </a:r>
            <a:r>
              <a:rPr dirty="0" sz="800" spc="45">
                <a:solidFill>
                  <a:srgbClr val="212121"/>
                </a:solidFill>
                <a:latin typeface="Arial"/>
                <a:cs typeface="Arial"/>
              </a:rPr>
              <a:t>theorietoets: </a:t>
            </a:r>
            <a:r>
              <a:rPr dirty="0" sz="800" spc="55">
                <a:solidFill>
                  <a:srgbClr val="212121"/>
                </a:solidFill>
                <a:latin typeface="Arial"/>
                <a:cs typeface="Arial"/>
              </a:rPr>
              <a:t>P/BWI/4.4  </a:t>
            </a:r>
            <a:r>
              <a:rPr dirty="0" sz="800" spc="45">
                <a:solidFill>
                  <a:srgbClr val="212121"/>
                </a:solidFill>
                <a:latin typeface="Arial"/>
                <a:cs typeface="Arial"/>
              </a:rPr>
              <a:t>Theorietoets:</a:t>
            </a:r>
            <a:r>
              <a:rPr dirty="0" sz="800" spc="19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800" spc="60">
                <a:solidFill>
                  <a:srgbClr val="212121"/>
                </a:solidFill>
                <a:latin typeface="Arial"/>
                <a:cs typeface="Arial"/>
              </a:rPr>
              <a:t>P/BWI/4.th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06724" y="2465862"/>
            <a:ext cx="154940" cy="2774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50" spc="20">
                <a:solidFill>
                  <a:srgbClr val="212121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22477" y="2627591"/>
            <a:ext cx="121920" cy="2774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650" spc="-40">
                <a:solidFill>
                  <a:srgbClr val="212121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96603" y="2838398"/>
            <a:ext cx="7556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000" spc="30">
                <a:solidFill>
                  <a:srgbClr val="212121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39096" y="2485442"/>
            <a:ext cx="96520" cy="51689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just" marL="12700" marR="5080" indent="2540">
              <a:lnSpc>
                <a:spcPct val="133900"/>
              </a:lnSpc>
              <a:spcBef>
                <a:spcPts val="110"/>
              </a:spcBef>
            </a:pPr>
            <a:r>
              <a:rPr dirty="0" sz="800" spc="25">
                <a:solidFill>
                  <a:srgbClr val="212121"/>
                </a:solidFill>
                <a:latin typeface="Arial"/>
                <a:cs typeface="Arial"/>
              </a:rPr>
              <a:t>T  </a:t>
            </a:r>
            <a:r>
              <a:rPr dirty="0" sz="800" spc="-15">
                <a:solidFill>
                  <a:srgbClr val="212121"/>
                </a:solidFill>
                <a:latin typeface="Arial"/>
                <a:cs typeface="Arial"/>
              </a:rPr>
              <a:t>T  </a:t>
            </a:r>
            <a:r>
              <a:rPr dirty="0" sz="800" spc="40">
                <a:solidFill>
                  <a:srgbClr val="212121"/>
                </a:solidFill>
                <a:latin typeface="Arial"/>
                <a:cs typeface="Arial"/>
              </a:rPr>
              <a:t>T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348236" y="2059211"/>
          <a:ext cx="7040245" cy="446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6870"/>
                <a:gridCol w="2752090"/>
                <a:gridCol w="1360805"/>
                <a:gridCol w="311150"/>
                <a:gridCol w="363220"/>
                <a:gridCol w="1070610"/>
                <a:gridCol w="828040"/>
              </a:tblGrid>
              <a:tr h="140903">
                <a:tc>
                  <a:txBody>
                    <a:bodyPr/>
                    <a:lstStyle/>
                    <a:p>
                      <a:pPr marL="31750">
                        <a:lnSpc>
                          <a:spcPts val="910"/>
                        </a:lnSpc>
                      </a:pPr>
                      <a:r>
                        <a:rPr dirty="0" sz="800" spc="-2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910"/>
                        </a:lnSpc>
                      </a:pPr>
                      <a:r>
                        <a:rPr dirty="0" sz="800" spc="5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6034">
                        <a:lnSpc>
                          <a:spcPts val="910"/>
                        </a:lnSpc>
                      </a:pPr>
                      <a:r>
                        <a:rPr dirty="0" sz="800" spc="-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ts val="910"/>
                        </a:lnSpc>
                      </a:pPr>
                      <a:r>
                        <a:rPr dirty="0" sz="800" spc="4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910"/>
                        </a:lnSpc>
                      </a:pPr>
                      <a:r>
                        <a:rPr dirty="0" sz="800" spc="6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910"/>
                        </a:lnSpc>
                      </a:pPr>
                      <a:r>
                        <a:rPr dirty="0" sz="800" spc="3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00" spc="254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055">
                        <a:lnSpc>
                          <a:spcPts val="910"/>
                        </a:lnSpc>
                      </a:pPr>
                      <a:r>
                        <a:rPr dirty="0" sz="800" spc="5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693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5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S0l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/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5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Praktijk- </a:t>
                      </a:r>
                      <a:r>
                        <a:rPr dirty="0" sz="800" spc="8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4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theorietoets:</a:t>
                      </a:r>
                      <a:r>
                        <a:rPr dirty="0" sz="800" spc="13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P/BWI/4.1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/>
                </a:tc>
                <a:tc>
                  <a:txBody>
                    <a:bodyPr/>
                    <a:lstStyle/>
                    <a:p>
                      <a:pPr algn="r" marR="13779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0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4798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38552">
                <a:tc>
                  <a:txBody>
                    <a:bodyPr/>
                    <a:lstStyle/>
                    <a:p>
                      <a:pPr marL="31750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dirty="0" sz="800" spc="8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dirty="0" sz="800" spc="5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Praktijk- </a:t>
                      </a:r>
                      <a:r>
                        <a:rPr dirty="0" sz="800" spc="8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4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theorietoets:</a:t>
                      </a:r>
                      <a:r>
                        <a:rPr dirty="0" sz="800" spc="1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P/BWI/4.2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ts val="990"/>
                        </a:lnSpc>
                      </a:pPr>
                      <a:r>
                        <a:rPr dirty="0" sz="165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990"/>
                        </a:lnSpc>
                      </a:pPr>
                      <a:r>
                        <a:rPr dirty="0" sz="900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7980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dirty="0" sz="8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5825697" y="2482393"/>
            <a:ext cx="90805" cy="52006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800" spc="65">
                <a:solidFill>
                  <a:srgbClr val="212121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800" spc="65">
                <a:solidFill>
                  <a:srgbClr val="212121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800" spc="30">
                <a:solidFill>
                  <a:srgbClr val="212121"/>
                </a:solidFill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64155" y="2829242"/>
            <a:ext cx="9525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45">
                <a:solidFill>
                  <a:srgbClr val="212121"/>
                </a:solidFill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4828" y="3180417"/>
            <a:ext cx="74930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5" b="1">
                <a:solidFill>
                  <a:srgbClr val="212121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9626" y="3428349"/>
            <a:ext cx="1112520" cy="37655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>
              <a:lnSpc>
                <a:spcPct val="93900"/>
              </a:lnSpc>
              <a:spcBef>
                <a:spcPts val="160"/>
              </a:spcBef>
            </a:pPr>
            <a:r>
              <a:rPr dirty="0" sz="800" spc="-5">
                <a:solidFill>
                  <a:srgbClr val="212121"/>
                </a:solidFill>
                <a:latin typeface="Arial"/>
                <a:cs typeface="Arial"/>
              </a:rPr>
              <a:t>PO=Praktischeopdracht  HD=Handelingsdeel  </a:t>
            </a:r>
            <a:r>
              <a:rPr dirty="0" sz="800">
                <a:solidFill>
                  <a:srgbClr val="212121"/>
                </a:solidFill>
                <a:latin typeface="Arial"/>
                <a:cs typeface="Arial"/>
              </a:rPr>
              <a:t>TO=Toetsopdracht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17964" y="3431401"/>
            <a:ext cx="627380" cy="26098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 indent="-635">
              <a:lnSpc>
                <a:spcPts val="890"/>
              </a:lnSpc>
              <a:spcBef>
                <a:spcPts val="185"/>
              </a:spcBef>
            </a:pPr>
            <a:r>
              <a:rPr dirty="0" sz="800" spc="-5">
                <a:solidFill>
                  <a:srgbClr val="212121"/>
                </a:solidFill>
                <a:latin typeface="Arial"/>
                <a:cs typeface="Arial"/>
              </a:rPr>
              <a:t>S=Schriftelijk  </a:t>
            </a:r>
            <a:r>
              <a:rPr dirty="0" sz="800" spc="-10">
                <a:solidFill>
                  <a:srgbClr val="212121"/>
                </a:solidFill>
                <a:latin typeface="Arial"/>
                <a:cs typeface="Arial"/>
              </a:rPr>
              <a:t>M=Mondeling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05" y="1281620"/>
            <a:ext cx="0" cy="3027680"/>
          </a:xfrm>
          <a:custGeom>
            <a:avLst/>
            <a:gdLst/>
            <a:ahLst/>
            <a:cxnLst/>
            <a:rect l="l" t="t" r="r" b="b"/>
            <a:pathLst>
              <a:path w="0" h="3027679">
                <a:moveTo>
                  <a:pt x="0" y="3027065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381951" y="0"/>
            <a:ext cx="0" cy="452120"/>
          </a:xfrm>
          <a:custGeom>
            <a:avLst/>
            <a:gdLst/>
            <a:ahLst/>
            <a:cxnLst/>
            <a:rect l="l" t="t" r="r" b="b"/>
            <a:pathLst>
              <a:path w="0" h="452120">
                <a:moveTo>
                  <a:pt x="0" y="451618"/>
                </a:moveTo>
                <a:lnTo>
                  <a:pt x="0" y="0"/>
                </a:lnTo>
              </a:path>
            </a:pathLst>
          </a:custGeom>
          <a:ln w="61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80868" y="2496108"/>
            <a:ext cx="7107555" cy="0"/>
          </a:xfrm>
          <a:custGeom>
            <a:avLst/>
            <a:gdLst/>
            <a:ahLst/>
            <a:cxnLst/>
            <a:rect l="l" t="t" r="r" b="b"/>
            <a:pathLst>
              <a:path w="7107555" h="0">
                <a:moveTo>
                  <a:pt x="0" y="0"/>
                </a:moveTo>
                <a:lnTo>
                  <a:pt x="7107189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54044" y="0"/>
            <a:ext cx="5275580" cy="1374775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17145">
              <a:lnSpc>
                <a:spcPct val="100000"/>
              </a:lnSpc>
              <a:spcBef>
                <a:spcPts val="430"/>
              </a:spcBef>
            </a:pPr>
            <a:r>
              <a:rPr dirty="0" sz="1450" spc="110" b="1">
                <a:solidFill>
                  <a:srgbClr val="1A1A1A"/>
                </a:solidFill>
                <a:latin typeface="Arial"/>
                <a:cs typeface="Arial"/>
              </a:rPr>
              <a:t>Programma </a:t>
            </a:r>
            <a:r>
              <a:rPr dirty="0" sz="1450" spc="105" b="1">
                <a:solidFill>
                  <a:srgbClr val="1A1A1A"/>
                </a:solidFill>
                <a:latin typeface="Arial"/>
                <a:cs typeface="Arial"/>
              </a:rPr>
              <a:t>van </a:t>
            </a:r>
            <a:r>
              <a:rPr dirty="0" sz="1450" spc="100" b="1">
                <a:solidFill>
                  <a:srgbClr val="1A1A1A"/>
                </a:solidFill>
                <a:latin typeface="Arial"/>
                <a:cs typeface="Arial"/>
              </a:rPr>
              <a:t>toetsing </a:t>
            </a:r>
            <a:r>
              <a:rPr dirty="0" sz="1450" spc="114" b="1">
                <a:solidFill>
                  <a:srgbClr val="1A1A1A"/>
                </a:solidFill>
                <a:latin typeface="Arial"/>
                <a:cs typeface="Arial"/>
              </a:rPr>
              <a:t>en</a:t>
            </a:r>
            <a:r>
              <a:rPr dirty="0" sz="1450" spc="110" b="1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450" spc="85" b="1">
                <a:solidFill>
                  <a:srgbClr val="1A1A1A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285"/>
              </a:spcBef>
              <a:tabLst>
                <a:tab pos="3666490" algn="l"/>
              </a:tabLst>
            </a:pPr>
            <a:r>
              <a:rPr dirty="0" sz="1250" spc="60" b="1">
                <a:solidFill>
                  <a:srgbClr val="1A1A1A"/>
                </a:solidFill>
                <a:latin typeface="Arial"/>
                <a:cs typeface="Arial"/>
              </a:rPr>
              <a:t>Studie:CK3	</a:t>
            </a:r>
            <a:r>
              <a:rPr dirty="0" sz="1250" spc="80" b="1">
                <a:solidFill>
                  <a:srgbClr val="1A1A1A"/>
                </a:solidFill>
                <a:latin typeface="Arial"/>
                <a:cs typeface="Arial"/>
              </a:rPr>
              <a:t>Vak:</a:t>
            </a:r>
            <a:r>
              <a:rPr dirty="0" sz="1250" spc="-155" b="1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250" spc="85" b="1">
                <a:solidFill>
                  <a:srgbClr val="1A1A1A"/>
                </a:solidFill>
                <a:latin typeface="Arial"/>
                <a:cs typeface="Arial"/>
              </a:rPr>
              <a:t>meubelmaken</a:t>
            </a:r>
            <a:endParaRPr sz="1250">
              <a:latin typeface="Arial"/>
              <a:cs typeface="Arial"/>
            </a:endParaRPr>
          </a:p>
          <a:p>
            <a:pPr marL="12700" marR="4270375">
              <a:lnSpc>
                <a:spcPct val="191800"/>
              </a:lnSpc>
              <a:spcBef>
                <a:spcPts val="204"/>
              </a:spcBef>
            </a:pPr>
            <a:r>
              <a:rPr dirty="0" sz="950" spc="70" b="1">
                <a:solidFill>
                  <a:srgbClr val="1A1A1A"/>
                </a:solidFill>
                <a:latin typeface="Arial"/>
                <a:cs typeface="Arial"/>
              </a:rPr>
              <a:t>Inleiding  </a:t>
            </a:r>
            <a:r>
              <a:rPr dirty="0" sz="950" spc="30" b="1">
                <a:solidFill>
                  <a:srgbClr val="1A1A1A"/>
                </a:solidFill>
                <a:latin typeface="Arial"/>
                <a:cs typeface="Arial"/>
              </a:rPr>
              <a:t>Schoolexamens  </a:t>
            </a:r>
            <a:r>
              <a:rPr dirty="0" sz="950" spc="45" b="1">
                <a:solidFill>
                  <a:srgbClr val="1A1A1A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789477" y="10115312"/>
            <a:ext cx="88265" cy="153670"/>
          </a:xfrm>
          <a:prstGeom prst="rect">
            <a:avLst/>
          </a:prstGeom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900" spc="-10">
                <a:solidFill>
                  <a:srgbClr val="1A1A1A"/>
                </a:solidFill>
                <a:latin typeface="Arial"/>
                <a:cs typeface="Arial"/>
              </a:rPr>
              <a:t>9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4144" y="1792757"/>
            <a:ext cx="237490" cy="675640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19050">
              <a:lnSpc>
                <a:spcPct val="100000"/>
              </a:lnSpc>
              <a:spcBef>
                <a:spcPts val="409"/>
              </a:spcBef>
            </a:pPr>
            <a:r>
              <a:rPr dirty="0" sz="800" spc="85">
                <a:solidFill>
                  <a:srgbClr val="1A1A1A"/>
                </a:solidFill>
                <a:latin typeface="Arial"/>
                <a:cs typeface="Arial"/>
              </a:rPr>
              <a:t>503</a:t>
            </a:r>
            <a:endParaRPr sz="800">
              <a:latin typeface="Arial"/>
              <a:cs typeface="Arial"/>
            </a:endParaRPr>
          </a:p>
          <a:p>
            <a:pPr marL="19050">
              <a:lnSpc>
                <a:spcPct val="100000"/>
              </a:lnSpc>
              <a:spcBef>
                <a:spcPts val="315"/>
              </a:spcBef>
            </a:pPr>
            <a:r>
              <a:rPr dirty="0" sz="800" spc="85">
                <a:solidFill>
                  <a:srgbClr val="1A1A1A"/>
                </a:solidFill>
                <a:latin typeface="Arial"/>
                <a:cs typeface="Arial"/>
              </a:rPr>
              <a:t>504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950" spc="-35">
                <a:solidFill>
                  <a:srgbClr val="1A1A1A"/>
                </a:solidFill>
                <a:latin typeface="Courier New"/>
                <a:cs typeface="Courier New"/>
              </a:rPr>
              <a:t>SOS</a:t>
            </a:r>
            <a:endParaRPr sz="950">
              <a:latin typeface="Courier New"/>
              <a:cs typeface="Courier New"/>
            </a:endParaRPr>
          </a:p>
          <a:p>
            <a:pPr marL="15875">
              <a:lnSpc>
                <a:spcPct val="100000"/>
              </a:lnSpc>
              <a:spcBef>
                <a:spcPts val="280"/>
              </a:spcBef>
            </a:pPr>
            <a:r>
              <a:rPr dirty="0" sz="800" spc="-30">
                <a:solidFill>
                  <a:srgbClr val="1A1A1A"/>
                </a:solidFill>
                <a:latin typeface="Arial"/>
                <a:cs typeface="Arial"/>
              </a:rPr>
              <a:t>506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2910" y="1832426"/>
            <a:ext cx="155575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45">
                <a:solidFill>
                  <a:srgbClr val="313131"/>
                </a:solidFill>
                <a:latin typeface="Arial"/>
                <a:cs typeface="Arial"/>
              </a:rPr>
              <a:t>Praktijktoets 3:</a:t>
            </a:r>
            <a:r>
              <a:rPr dirty="0" sz="800" spc="21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800" spc="65">
                <a:solidFill>
                  <a:srgbClr val="313131"/>
                </a:solidFill>
                <a:latin typeface="Arial"/>
                <a:cs typeface="Arial"/>
              </a:rPr>
              <a:t>K/BWl/16.2.3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47327" y="1892947"/>
            <a:ext cx="14986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0">
                <a:solidFill>
                  <a:srgbClr val="909090"/>
                </a:solidFill>
                <a:latin typeface="Times New Roman"/>
                <a:cs typeface="Times New Roman"/>
              </a:rPr>
              <a:t>-</a:t>
            </a:r>
            <a:r>
              <a:rPr dirty="0" sz="900" spc="125">
                <a:solidFill>
                  <a:srgbClr val="909090"/>
                </a:solidFill>
                <a:latin typeface="Times New Roman"/>
                <a:cs typeface="Times New Roman"/>
              </a:rPr>
              <a:t> </a:t>
            </a:r>
            <a:r>
              <a:rPr dirty="0" sz="650" spc="25">
                <a:solidFill>
                  <a:srgbClr val="808080"/>
                </a:solidFill>
                <a:latin typeface="Times New Roman"/>
                <a:cs typeface="Times New Roman"/>
              </a:rPr>
              <a:t>.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76391" y="1950163"/>
            <a:ext cx="44450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" spc="20">
                <a:solidFill>
                  <a:srgbClr val="909090"/>
                </a:solidFill>
                <a:latin typeface="Arial"/>
                <a:cs typeface="Arial"/>
              </a:rPr>
              <a:t>.</a:t>
            </a:r>
            <a:endParaRPr sz="4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6193" y="1954486"/>
            <a:ext cx="1887855" cy="516890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9050">
              <a:lnSpc>
                <a:spcPct val="100000"/>
              </a:lnSpc>
              <a:spcBef>
                <a:spcPts val="434"/>
              </a:spcBef>
            </a:pPr>
            <a:r>
              <a:rPr dirty="0" sz="800" spc="45">
                <a:solidFill>
                  <a:srgbClr val="313131"/>
                </a:solidFill>
                <a:latin typeface="Arial"/>
                <a:cs typeface="Arial"/>
              </a:rPr>
              <a:t>Praktijktoets </a:t>
            </a:r>
            <a:r>
              <a:rPr dirty="0" sz="800" spc="50">
                <a:solidFill>
                  <a:srgbClr val="313131"/>
                </a:solidFill>
                <a:latin typeface="Arial"/>
                <a:cs typeface="Arial"/>
              </a:rPr>
              <a:t>4:</a:t>
            </a:r>
            <a:r>
              <a:rPr dirty="0" sz="800" spc="21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800" spc="75">
                <a:solidFill>
                  <a:srgbClr val="313131"/>
                </a:solidFill>
                <a:latin typeface="Arial"/>
                <a:cs typeface="Arial"/>
              </a:rPr>
              <a:t>K/BWl/16.2.4,5</a:t>
            </a:r>
            <a:endParaRPr sz="800">
              <a:latin typeface="Arial"/>
              <a:cs typeface="Arial"/>
            </a:endParaRPr>
          </a:p>
          <a:p>
            <a:pPr marL="12700" marR="5080" indent="6350">
              <a:lnSpc>
                <a:spcPct val="132700"/>
              </a:lnSpc>
              <a:spcBef>
                <a:spcPts val="25"/>
              </a:spcBef>
            </a:pPr>
            <a:r>
              <a:rPr dirty="0" sz="800" spc="45">
                <a:solidFill>
                  <a:srgbClr val="313131"/>
                </a:solidFill>
                <a:latin typeface="Arial"/>
                <a:cs typeface="Arial"/>
              </a:rPr>
              <a:t>Praktijktoets 5: </a:t>
            </a:r>
            <a:r>
              <a:rPr dirty="0" sz="800" spc="70">
                <a:solidFill>
                  <a:srgbClr val="313131"/>
                </a:solidFill>
                <a:latin typeface="Arial"/>
                <a:cs typeface="Arial"/>
              </a:rPr>
              <a:t>K/BWl/16.2,6,7,8,9  </a:t>
            </a:r>
            <a:r>
              <a:rPr dirty="0" sz="800" spc="30">
                <a:solidFill>
                  <a:srgbClr val="313131"/>
                </a:solidFill>
                <a:latin typeface="Arial"/>
                <a:cs typeface="Arial"/>
              </a:rPr>
              <a:t>TheÓrietoets:</a:t>
            </a:r>
            <a:r>
              <a:rPr dirty="0" sz="800" spc="14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800" spc="95">
                <a:solidFill>
                  <a:srgbClr val="313131"/>
                </a:solidFill>
                <a:latin typeface="Arial"/>
                <a:cs typeface="Arial"/>
              </a:rPr>
              <a:t>K/BWiÏi6.th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09777" y="1773177"/>
            <a:ext cx="147320" cy="2774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50" spc="-40">
                <a:solidFill>
                  <a:srgbClr val="313131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09777" y="1937957"/>
            <a:ext cx="151130" cy="2774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50" spc="-10">
                <a:solidFill>
                  <a:srgbClr val="313131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22477" y="2099685"/>
            <a:ext cx="121920" cy="2774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650" spc="-40">
                <a:solidFill>
                  <a:srgbClr val="313131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96603" y="2310491"/>
            <a:ext cx="7556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000" spc="30">
                <a:solidFill>
                  <a:srgbClr val="313131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39096" y="1792756"/>
            <a:ext cx="173355" cy="6819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 indent="6350">
              <a:lnSpc>
                <a:spcPct val="134300"/>
              </a:lnSpc>
              <a:spcBef>
                <a:spcPts val="105"/>
              </a:spcBef>
            </a:pPr>
            <a:r>
              <a:rPr dirty="0" sz="800" spc="-35">
                <a:solidFill>
                  <a:srgbClr val="313131"/>
                </a:solidFill>
                <a:latin typeface="Arial"/>
                <a:cs typeface="Arial"/>
              </a:rPr>
              <a:t>PO  </a:t>
            </a:r>
            <a:r>
              <a:rPr dirty="0" sz="800" spc="-25">
                <a:solidFill>
                  <a:srgbClr val="313131"/>
                </a:solidFill>
                <a:latin typeface="Arial"/>
                <a:cs typeface="Arial"/>
              </a:rPr>
              <a:t>PO  </a:t>
            </a:r>
            <a:r>
              <a:rPr dirty="0" sz="800" spc="-35">
                <a:solidFill>
                  <a:srgbClr val="313131"/>
                </a:solidFill>
                <a:latin typeface="Arial"/>
                <a:cs typeface="Arial"/>
              </a:rPr>
              <a:t>PO  </a:t>
            </a:r>
            <a:r>
              <a:rPr dirty="0" sz="800" spc="25">
                <a:solidFill>
                  <a:srgbClr val="313131"/>
                </a:solidFill>
                <a:latin typeface="Arial"/>
                <a:cs typeface="Arial"/>
              </a:rPr>
              <a:t>T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280868" y="1358048"/>
          <a:ext cx="6744334" cy="4584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5450"/>
                <a:gridCol w="2644775"/>
                <a:gridCol w="1471929"/>
                <a:gridCol w="310514"/>
                <a:gridCol w="368935"/>
                <a:gridCol w="1068070"/>
                <a:gridCol w="455295"/>
              </a:tblGrid>
              <a:tr h="149381">
                <a:tc>
                  <a:txBody>
                    <a:bodyPr/>
                    <a:lstStyle/>
                    <a:p>
                      <a:pPr marL="98425">
                        <a:lnSpc>
                          <a:spcPts val="980"/>
                        </a:lnSpc>
                      </a:pPr>
                      <a:r>
                        <a:rPr dirty="0" sz="950" spc="-20">
                          <a:solidFill>
                            <a:srgbClr val="1A1A1A"/>
                          </a:solidFill>
                          <a:latin typeface="Courier New"/>
                          <a:cs typeface="Courier New"/>
                        </a:rPr>
                        <a:t>SE</a:t>
                      </a:r>
                      <a:endParaRPr sz="95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950"/>
                        </a:lnSpc>
                      </a:pPr>
                      <a:r>
                        <a:rPr dirty="0" sz="800" spc="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800" spc="-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71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800" spc="4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800" spc="7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80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00" spc="26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800" spc="5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/>
                </a:tc>
              </a:tr>
              <a:tr h="16846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6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4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Praktijktoets 1:</a:t>
                      </a:r>
                      <a:r>
                        <a:rPr dirty="0" sz="800" spc="24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7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K/BWI/16.1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4033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00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9017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-3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82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50">
                          <a:solidFill>
                            <a:srgbClr val="313131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40078">
                <a:tc>
                  <a:txBody>
                    <a:bodyPr/>
                    <a:lstStyle/>
                    <a:p>
                      <a:pPr marL="102235">
                        <a:lnSpc>
                          <a:spcPts val="944"/>
                        </a:lnSpc>
                        <a:spcBef>
                          <a:spcPts val="60"/>
                        </a:spcBef>
                      </a:pPr>
                      <a:r>
                        <a:rPr dirty="0" sz="800" spc="8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944"/>
                        </a:lnSpc>
                        <a:spcBef>
                          <a:spcPts val="60"/>
                        </a:spcBef>
                      </a:pPr>
                      <a:r>
                        <a:rPr dirty="0" sz="800" spc="4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5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2:</a:t>
                      </a:r>
                      <a:r>
                        <a:rPr dirty="0" sz="800" spc="21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7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K/BWl/16.2.1,2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algn="r" marR="66675">
                        <a:lnSpc>
                          <a:spcPts val="1005"/>
                        </a:lnSpc>
                      </a:pPr>
                      <a:r>
                        <a:rPr dirty="0" sz="165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90170">
                        <a:lnSpc>
                          <a:spcPts val="919"/>
                        </a:lnSpc>
                        <a:spcBef>
                          <a:spcPts val="85"/>
                        </a:spcBef>
                      </a:pPr>
                      <a:r>
                        <a:rPr dirty="0" sz="800" spc="-3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994"/>
                        </a:lnSpc>
                        <a:spcBef>
                          <a:spcPts val="5"/>
                        </a:spcBef>
                      </a:pPr>
                      <a:r>
                        <a:rPr dirty="0" sz="900">
                          <a:solidFill>
                            <a:srgbClr val="313131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7" name="object 17"/>
          <p:cNvSpPr txBox="1"/>
          <p:nvPr/>
        </p:nvSpPr>
        <p:spPr>
          <a:xfrm>
            <a:off x="5167011" y="2294980"/>
            <a:ext cx="98425" cy="186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45">
                <a:solidFill>
                  <a:srgbClr val="1A1A1A"/>
                </a:solidFill>
                <a:latin typeface="Arial"/>
                <a:cs typeface="Arial"/>
              </a:rPr>
              <a:t>s</a:t>
            </a:r>
            <a:endParaRPr sz="10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826460" y="1793237"/>
            <a:ext cx="88265" cy="685800"/>
          </a:xfrm>
          <a:prstGeom prst="rect">
            <a:avLst/>
          </a:prstGeom>
        </p:spPr>
        <p:txBody>
          <a:bodyPr wrap="square" lIns="0" tIns="450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dirty="0" sz="900" spc="40">
                <a:solidFill>
                  <a:srgbClr val="313131"/>
                </a:solidFill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  <a:p>
            <a:pPr marL="13335">
              <a:lnSpc>
                <a:spcPct val="100000"/>
              </a:lnSpc>
              <a:spcBef>
                <a:spcPts val="245"/>
              </a:spcBef>
            </a:pPr>
            <a:r>
              <a:rPr dirty="0" sz="850" spc="35">
                <a:solidFill>
                  <a:srgbClr val="313131"/>
                </a:solidFill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900" spc="40">
                <a:solidFill>
                  <a:srgbClr val="313131"/>
                </a:solidFill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270"/>
              </a:spcBef>
            </a:pPr>
            <a:r>
              <a:rPr dirty="0" sz="850">
                <a:solidFill>
                  <a:srgbClr val="313131"/>
                </a:solidFill>
                <a:latin typeface="Arial"/>
                <a:cs typeface="Arial"/>
              </a:rPr>
              <a:t>3</a:t>
            </a:r>
            <a:endParaRPr sz="8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745643" y="2326766"/>
            <a:ext cx="65595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solidFill>
                  <a:srgbClr val="1A1A1A"/>
                </a:solidFill>
                <a:latin typeface="Arial"/>
                <a:cs typeface="Arial"/>
              </a:rPr>
              <a:t>60 </a:t>
            </a:r>
            <a:r>
              <a:rPr dirty="0" sz="800">
                <a:solidFill>
                  <a:srgbClr val="1A1A1A"/>
                </a:solidFill>
                <a:latin typeface="Arial"/>
                <a:cs typeface="Arial"/>
              </a:rPr>
              <a:t>minuten</a:t>
            </a:r>
            <a:r>
              <a:rPr dirty="0" sz="800" spc="114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800" spc="-20">
                <a:solidFill>
                  <a:srgbClr val="5D5D5D"/>
                </a:solidFill>
                <a:latin typeface="Arial"/>
                <a:cs typeface="Arial"/>
              </a:rPr>
              <a:t>'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4828" y="2646409"/>
            <a:ext cx="1140460" cy="624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50" b="1">
                <a:solidFill>
                  <a:srgbClr val="1A1A1A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40005" marR="5080">
              <a:lnSpc>
                <a:spcPct val="93900"/>
              </a:lnSpc>
              <a:spcBef>
                <a:spcPts val="869"/>
              </a:spcBef>
            </a:pPr>
            <a:r>
              <a:rPr dirty="0" sz="800" spc="-5">
                <a:solidFill>
                  <a:srgbClr val="1A1A1A"/>
                </a:solidFill>
                <a:latin typeface="Arial"/>
                <a:cs typeface="Arial"/>
              </a:rPr>
              <a:t>PO=Praktischeopdracht  HD=Handelingsdeel  </a:t>
            </a:r>
            <a:r>
              <a:rPr dirty="0" sz="800">
                <a:solidFill>
                  <a:srgbClr val="1A1A1A"/>
                </a:solidFill>
                <a:latin typeface="Arial"/>
                <a:cs typeface="Arial"/>
              </a:rPr>
              <a:t>TO=Toetsopdracht</a:t>
            </a:r>
            <a:endParaRPr sz="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21016" y="2897393"/>
            <a:ext cx="627380" cy="26352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 indent="-635">
              <a:lnSpc>
                <a:spcPts val="910"/>
              </a:lnSpc>
              <a:spcBef>
                <a:spcPts val="170"/>
              </a:spcBef>
            </a:pPr>
            <a:r>
              <a:rPr dirty="0" sz="800">
                <a:solidFill>
                  <a:srgbClr val="1A1A1A"/>
                </a:solidFill>
                <a:latin typeface="Arial"/>
                <a:cs typeface="Arial"/>
              </a:rPr>
              <a:t>S=Schriftelijk  </a:t>
            </a:r>
            <a:r>
              <a:rPr dirty="0" sz="800" spc="-10">
                <a:solidFill>
                  <a:srgbClr val="1A1A1A"/>
                </a:solidFill>
                <a:latin typeface="Arial"/>
                <a:cs typeface="Arial"/>
              </a:rPr>
              <a:t>M=Mondeling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53728" y="73235"/>
            <a:ext cx="128222" cy="5126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68656" y="2776844"/>
            <a:ext cx="7107555" cy="0"/>
          </a:xfrm>
          <a:custGeom>
            <a:avLst/>
            <a:gdLst/>
            <a:ahLst/>
            <a:cxnLst/>
            <a:rect l="l" t="t" r="r" b="b"/>
            <a:pathLst>
              <a:path w="7107555" h="0">
                <a:moveTo>
                  <a:pt x="0" y="0"/>
                </a:moveTo>
                <a:lnTo>
                  <a:pt x="7107189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84858" y="0"/>
            <a:ext cx="5875655" cy="1456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5885">
              <a:lnSpc>
                <a:spcPts val="919"/>
              </a:lnSpc>
              <a:spcBef>
                <a:spcPts val="100"/>
              </a:spcBef>
            </a:pPr>
            <a:r>
              <a:rPr dirty="0" sz="1100" spc="-10" i="1">
                <a:solidFill>
                  <a:srgbClr val="CDCDCD"/>
                </a:solidFill>
                <a:latin typeface="Times New Roman"/>
                <a:cs typeface="Times New Roman"/>
              </a:rPr>
              <a:t>r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939"/>
              </a:lnSpc>
              <a:tabLst>
                <a:tab pos="179705" algn="l"/>
              </a:tabLst>
            </a:pPr>
            <a:r>
              <a:rPr dirty="0" sz="1950" spc="-495">
                <a:solidFill>
                  <a:srgbClr val="CDCDCD"/>
                </a:solidFill>
                <a:latin typeface="Arial"/>
                <a:cs typeface="Arial"/>
              </a:rPr>
              <a:t>I	</a:t>
            </a:r>
            <a:r>
              <a:rPr dirty="0" sz="1450" spc="95" b="1">
                <a:solidFill>
                  <a:srgbClr val="181818"/>
                </a:solidFill>
                <a:latin typeface="Arial"/>
                <a:cs typeface="Arial"/>
              </a:rPr>
              <a:t>Program </a:t>
            </a:r>
            <a:r>
              <a:rPr dirty="0" sz="1450" spc="100" b="1">
                <a:solidFill>
                  <a:srgbClr val="181818"/>
                </a:solidFill>
                <a:latin typeface="Arial"/>
                <a:cs typeface="Arial"/>
              </a:rPr>
              <a:t>ma </a:t>
            </a:r>
            <a:r>
              <a:rPr dirty="0" sz="1450" spc="80" b="1">
                <a:solidFill>
                  <a:srgbClr val="181818"/>
                </a:solidFill>
                <a:latin typeface="Arial"/>
                <a:cs typeface="Arial"/>
              </a:rPr>
              <a:t>van </a:t>
            </a:r>
            <a:r>
              <a:rPr dirty="0" sz="1450" spc="90" b="1">
                <a:solidFill>
                  <a:srgbClr val="181818"/>
                </a:solidFill>
                <a:latin typeface="Arial"/>
                <a:cs typeface="Arial"/>
              </a:rPr>
              <a:t>toetsing </a:t>
            </a:r>
            <a:r>
              <a:rPr dirty="0" sz="1450" spc="105" b="1">
                <a:solidFill>
                  <a:srgbClr val="181818"/>
                </a:solidFill>
                <a:latin typeface="Arial"/>
                <a:cs typeface="Arial"/>
              </a:rPr>
              <a:t>en</a:t>
            </a:r>
            <a:r>
              <a:rPr dirty="0" sz="1450" spc="-95" b="1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z="1450" spc="75" b="1">
                <a:solidFill>
                  <a:srgbClr val="181818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175895">
              <a:lnSpc>
                <a:spcPct val="100000"/>
              </a:lnSpc>
              <a:spcBef>
                <a:spcPts val="140"/>
              </a:spcBef>
              <a:tabLst>
                <a:tab pos="3823335" algn="l"/>
              </a:tabLst>
            </a:pPr>
            <a:r>
              <a:rPr dirty="0" u="heavy" sz="1250" spc="60" b="1">
                <a:solidFill>
                  <a:srgbClr val="181818"/>
                </a:solidFill>
                <a:uFill>
                  <a:solidFill>
                    <a:srgbClr val="181818"/>
                  </a:solidFill>
                </a:uFill>
                <a:latin typeface="Arial"/>
                <a:cs typeface="Arial"/>
              </a:rPr>
              <a:t>Studie:CK3</a:t>
            </a:r>
            <a:r>
              <a:rPr dirty="0" sz="1250" spc="60" b="1">
                <a:solidFill>
                  <a:srgbClr val="181818"/>
                </a:solidFill>
                <a:latin typeface="Arial"/>
                <a:cs typeface="Arial"/>
              </a:rPr>
              <a:t>	</a:t>
            </a:r>
            <a:r>
              <a:rPr dirty="0" sz="1250" spc="75" b="1">
                <a:solidFill>
                  <a:srgbClr val="181818"/>
                </a:solidFill>
                <a:latin typeface="Arial"/>
                <a:cs typeface="Arial"/>
              </a:rPr>
              <a:t>Vak: </a:t>
            </a:r>
            <a:r>
              <a:rPr dirty="0" sz="1250" spc="110" b="1">
                <a:solidFill>
                  <a:srgbClr val="181818"/>
                </a:solidFill>
                <a:latin typeface="Arial"/>
                <a:cs typeface="Arial"/>
              </a:rPr>
              <a:t>interieurotwd</a:t>
            </a:r>
            <a:r>
              <a:rPr dirty="0" sz="1250" spc="-185" b="1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z="1250" spc="114" b="1">
                <a:solidFill>
                  <a:srgbClr val="181818"/>
                </a:solidFill>
                <a:latin typeface="Arial"/>
                <a:cs typeface="Arial"/>
              </a:rPr>
              <a:t>sign</a:t>
            </a:r>
            <a:endParaRPr sz="1250">
              <a:latin typeface="Arial"/>
              <a:cs typeface="Arial"/>
            </a:endParaRPr>
          </a:p>
          <a:p>
            <a:pPr marL="169545" marR="4704715">
              <a:lnSpc>
                <a:spcPct val="190700"/>
              </a:lnSpc>
              <a:spcBef>
                <a:spcPts val="240"/>
              </a:spcBef>
            </a:pPr>
            <a:r>
              <a:rPr dirty="0" sz="950" spc="70" b="1">
                <a:solidFill>
                  <a:srgbClr val="181818"/>
                </a:solidFill>
                <a:latin typeface="Arial"/>
                <a:cs typeface="Arial"/>
              </a:rPr>
              <a:t>Inleiding  </a:t>
            </a:r>
            <a:r>
              <a:rPr dirty="0" sz="950" spc="35" b="1">
                <a:solidFill>
                  <a:srgbClr val="181818"/>
                </a:solidFill>
                <a:latin typeface="Arial"/>
                <a:cs typeface="Arial"/>
              </a:rPr>
              <a:t>Schoolexamens  </a:t>
            </a:r>
            <a:r>
              <a:rPr dirty="0" sz="950" spc="45" b="1">
                <a:solidFill>
                  <a:srgbClr val="181818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2865" rIns="0" bIns="0" rtlCol="0" vert="horz">
            <a:spAutoFit/>
          </a:bodyPr>
          <a:lstStyle/>
          <a:p>
            <a:pPr marL="66040">
              <a:lnSpc>
                <a:spcPct val="100000"/>
              </a:lnSpc>
              <a:spcBef>
                <a:spcPts val="495"/>
              </a:spcBef>
            </a:pPr>
            <a:r>
              <a:rPr dirty="0" spc="40"/>
              <a:t>10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58534" y="1908712"/>
            <a:ext cx="232410" cy="840740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434"/>
              </a:spcBef>
            </a:pPr>
            <a:r>
              <a:rPr dirty="0" sz="800" spc="80">
                <a:solidFill>
                  <a:srgbClr val="181818"/>
                </a:solidFill>
                <a:latin typeface="Arial"/>
                <a:cs typeface="Arial"/>
              </a:rPr>
              <a:t>503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800" spc="70">
                <a:solidFill>
                  <a:srgbClr val="181818"/>
                </a:solidFill>
                <a:latin typeface="Arial"/>
                <a:cs typeface="Arial"/>
              </a:rPr>
              <a:t>504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dirty="0" sz="800" spc="70">
                <a:solidFill>
                  <a:srgbClr val="181818"/>
                </a:solidFill>
                <a:latin typeface="Arial"/>
                <a:cs typeface="Arial"/>
              </a:rPr>
              <a:t>505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800" spc="75">
                <a:solidFill>
                  <a:srgbClr val="181818"/>
                </a:solidFill>
                <a:latin typeface="Arial"/>
                <a:cs typeface="Arial"/>
              </a:rPr>
              <a:t>506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800" spc="75">
                <a:solidFill>
                  <a:srgbClr val="181818"/>
                </a:solidFill>
                <a:latin typeface="Arial"/>
                <a:cs typeface="Arial"/>
              </a:rPr>
              <a:t>507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3982" y="1908712"/>
            <a:ext cx="1469390" cy="840740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9050">
              <a:lnSpc>
                <a:spcPct val="100000"/>
              </a:lnSpc>
              <a:spcBef>
                <a:spcPts val="434"/>
              </a:spcBef>
            </a:pPr>
            <a:r>
              <a:rPr dirty="0" sz="800" spc="45">
                <a:solidFill>
                  <a:srgbClr val="181818"/>
                </a:solidFill>
                <a:latin typeface="Arial"/>
                <a:cs typeface="Arial"/>
              </a:rPr>
              <a:t>Praktijktoets  </a:t>
            </a:r>
            <a:r>
              <a:rPr dirty="0" sz="800" spc="50">
                <a:solidFill>
                  <a:srgbClr val="181818"/>
                </a:solidFill>
                <a:latin typeface="Arial"/>
                <a:cs typeface="Arial"/>
              </a:rPr>
              <a:t>2:</a:t>
            </a:r>
            <a:r>
              <a:rPr dirty="0" sz="800" spc="-55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z="800" spc="60">
                <a:solidFill>
                  <a:srgbClr val="181818"/>
                </a:solidFill>
                <a:latin typeface="Arial"/>
                <a:cs typeface="Arial"/>
              </a:rPr>
              <a:t>K/BWI/19.2</a:t>
            </a:r>
            <a:endParaRPr sz="800">
              <a:latin typeface="Arial"/>
              <a:cs typeface="Arial"/>
            </a:endParaRPr>
          </a:p>
          <a:p>
            <a:pPr marL="19050">
              <a:lnSpc>
                <a:spcPct val="100000"/>
              </a:lnSpc>
              <a:spcBef>
                <a:spcPts val="340"/>
              </a:spcBef>
            </a:pPr>
            <a:r>
              <a:rPr dirty="0" sz="800" spc="45">
                <a:solidFill>
                  <a:srgbClr val="181818"/>
                </a:solidFill>
                <a:latin typeface="Arial"/>
                <a:cs typeface="Arial"/>
              </a:rPr>
              <a:t>Praktijktoets </a:t>
            </a:r>
            <a:r>
              <a:rPr dirty="0" sz="800" spc="50">
                <a:solidFill>
                  <a:srgbClr val="181818"/>
                </a:solidFill>
                <a:latin typeface="Arial"/>
                <a:cs typeface="Arial"/>
              </a:rPr>
              <a:t>3:</a:t>
            </a:r>
            <a:r>
              <a:rPr dirty="0" sz="800" spc="215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z="800" spc="60">
                <a:solidFill>
                  <a:srgbClr val="181818"/>
                </a:solidFill>
                <a:latin typeface="Arial"/>
                <a:cs typeface="Arial"/>
              </a:rPr>
              <a:t>K/BWI/19.3</a:t>
            </a:r>
            <a:endParaRPr sz="800">
              <a:latin typeface="Arial"/>
              <a:cs typeface="Arial"/>
            </a:endParaRPr>
          </a:p>
          <a:p>
            <a:pPr marL="19050">
              <a:lnSpc>
                <a:spcPct val="100000"/>
              </a:lnSpc>
              <a:spcBef>
                <a:spcPts val="310"/>
              </a:spcBef>
            </a:pPr>
            <a:r>
              <a:rPr dirty="0" sz="800" spc="45">
                <a:solidFill>
                  <a:srgbClr val="181818"/>
                </a:solidFill>
                <a:latin typeface="Arial"/>
                <a:cs typeface="Arial"/>
              </a:rPr>
              <a:t>Praktijktoets </a:t>
            </a:r>
            <a:r>
              <a:rPr dirty="0" sz="800" spc="50">
                <a:solidFill>
                  <a:srgbClr val="181818"/>
                </a:solidFill>
                <a:latin typeface="Arial"/>
                <a:cs typeface="Arial"/>
              </a:rPr>
              <a:t>4:</a:t>
            </a:r>
            <a:r>
              <a:rPr dirty="0" sz="800" spc="204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z="800" spc="65">
                <a:solidFill>
                  <a:srgbClr val="181818"/>
                </a:solidFill>
                <a:latin typeface="Arial"/>
                <a:cs typeface="Arial"/>
              </a:rPr>
              <a:t>K/BWI/19.4</a:t>
            </a:r>
            <a:endParaRPr sz="800">
              <a:latin typeface="Arial"/>
              <a:cs typeface="Arial"/>
            </a:endParaRPr>
          </a:p>
          <a:p>
            <a:pPr marL="12700" marR="7620" indent="6350">
              <a:lnSpc>
                <a:spcPct val="132700"/>
              </a:lnSpc>
            </a:pPr>
            <a:r>
              <a:rPr dirty="0" sz="800" spc="45">
                <a:solidFill>
                  <a:srgbClr val="181818"/>
                </a:solidFill>
                <a:latin typeface="Arial"/>
                <a:cs typeface="Arial"/>
              </a:rPr>
              <a:t>Praktijktoets </a:t>
            </a:r>
            <a:r>
              <a:rPr dirty="0" sz="800" spc="50">
                <a:solidFill>
                  <a:srgbClr val="181818"/>
                </a:solidFill>
                <a:latin typeface="Arial"/>
                <a:cs typeface="Arial"/>
              </a:rPr>
              <a:t>5: </a:t>
            </a:r>
            <a:r>
              <a:rPr dirty="0" sz="800" spc="65">
                <a:solidFill>
                  <a:srgbClr val="181818"/>
                </a:solidFill>
                <a:latin typeface="Arial"/>
                <a:cs typeface="Arial"/>
              </a:rPr>
              <a:t>K/BWI/19.5  </a:t>
            </a:r>
            <a:r>
              <a:rPr dirty="0" sz="800" spc="45">
                <a:solidFill>
                  <a:srgbClr val="181818"/>
                </a:solidFill>
                <a:latin typeface="Arial"/>
                <a:cs typeface="Arial"/>
              </a:rPr>
              <a:t>Theorietoets:</a:t>
            </a:r>
            <a:r>
              <a:rPr dirty="0" sz="800" spc="15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z="800" spc="65">
                <a:solidFill>
                  <a:srgbClr val="181818"/>
                </a:solidFill>
                <a:latin typeface="Arial"/>
                <a:cs typeface="Arial"/>
              </a:rPr>
              <a:t>K/BWI/19.th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98017" y="1895491"/>
            <a:ext cx="151130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20">
                <a:solidFill>
                  <a:srgbClr val="444444"/>
                </a:solidFill>
                <a:latin typeface="Arial"/>
                <a:cs typeface="Arial"/>
              </a:rPr>
              <a:t>□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98017" y="2060271"/>
            <a:ext cx="147320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10">
                <a:solidFill>
                  <a:srgbClr val="444444"/>
                </a:solidFill>
                <a:latin typeface="Arial"/>
                <a:cs typeface="Arial"/>
              </a:rPr>
              <a:t>□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10717" y="2218947"/>
            <a:ext cx="121920" cy="4343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ts val="1610"/>
              </a:lnSpc>
              <a:spcBef>
                <a:spcPts val="100"/>
              </a:spcBef>
            </a:pPr>
            <a:r>
              <a:rPr dirty="0" sz="1600" spc="-10">
                <a:solidFill>
                  <a:srgbClr val="444444"/>
                </a:solidFill>
                <a:latin typeface="Arial"/>
                <a:cs typeface="Arial"/>
              </a:rPr>
              <a:t>□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610"/>
              </a:lnSpc>
            </a:pPr>
            <a:r>
              <a:rPr dirty="0" sz="1600" spc="-10">
                <a:solidFill>
                  <a:srgbClr val="444444"/>
                </a:solidFill>
                <a:latin typeface="Arial"/>
                <a:cs typeface="Arial"/>
              </a:rPr>
              <a:t>□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74297" y="2575461"/>
            <a:ext cx="7239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100" spc="15">
                <a:solidFill>
                  <a:srgbClr val="444444"/>
                </a:solidFill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29936" y="1908712"/>
            <a:ext cx="170180" cy="84074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algn="just" marL="12700" marR="5080" indent="3175">
              <a:lnSpc>
                <a:spcPct val="133300"/>
              </a:lnSpc>
              <a:spcBef>
                <a:spcPts val="114"/>
              </a:spcBef>
            </a:pPr>
            <a:r>
              <a:rPr dirty="0" sz="800" spc="-25">
                <a:solidFill>
                  <a:srgbClr val="444444"/>
                </a:solidFill>
                <a:latin typeface="Arial"/>
                <a:cs typeface="Arial"/>
              </a:rPr>
              <a:t>PO  PO  PO  PO  </a:t>
            </a:r>
            <a:r>
              <a:rPr dirty="0" sz="800" spc="10">
                <a:solidFill>
                  <a:srgbClr val="444444"/>
                </a:solidFill>
                <a:latin typeface="Arial"/>
                <a:cs typeface="Arial"/>
              </a:rPr>
              <a:t>T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13484" y="1908712"/>
            <a:ext cx="90170" cy="843280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434"/>
              </a:spcBef>
            </a:pPr>
            <a:r>
              <a:rPr dirty="0" sz="800" spc="-20">
                <a:solidFill>
                  <a:srgbClr val="181818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800" spc="-20">
                <a:solidFill>
                  <a:srgbClr val="181818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dirty="0" sz="800" spc="-20">
                <a:solidFill>
                  <a:srgbClr val="181818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800" spc="-20">
                <a:solidFill>
                  <a:srgbClr val="181818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340"/>
              </a:spcBef>
            </a:pPr>
            <a:r>
              <a:rPr dirty="0" sz="800" spc="30">
                <a:solidFill>
                  <a:srgbClr val="181818"/>
                </a:solidFill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268656" y="1485533"/>
          <a:ext cx="6744334" cy="4406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2909"/>
                <a:gridCol w="2546350"/>
                <a:gridCol w="1571625"/>
                <a:gridCol w="314960"/>
                <a:gridCol w="362585"/>
                <a:gridCol w="1069975"/>
                <a:gridCol w="457200"/>
              </a:tblGrid>
              <a:tr h="137852">
                <a:tc>
                  <a:txBody>
                    <a:bodyPr/>
                    <a:lstStyle/>
                    <a:p>
                      <a:pPr marL="107950">
                        <a:lnSpc>
                          <a:spcPts val="885"/>
                        </a:lnSpc>
                      </a:pPr>
                      <a:r>
                        <a:rPr dirty="0" sz="800" spc="-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885"/>
                        </a:lnSpc>
                      </a:pPr>
                      <a:r>
                        <a:rPr dirty="0" sz="800" spc="4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034">
                        <a:lnSpc>
                          <a:spcPts val="885"/>
                        </a:lnSpc>
                      </a:pPr>
                      <a:r>
                        <a:rPr dirty="0" sz="800" spc="-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885"/>
                        </a:lnSpc>
                      </a:pPr>
                      <a:r>
                        <a:rPr dirty="0" sz="800" spc="6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885"/>
                        </a:lnSpc>
                      </a:pPr>
                      <a:r>
                        <a:rPr dirty="0" sz="800" spc="6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885"/>
                        </a:lnSpc>
                      </a:pPr>
                      <a:r>
                        <a:rPr dirty="0" sz="800" spc="3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00" spc="254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885"/>
                        </a:lnSpc>
                      </a:pPr>
                      <a:r>
                        <a:rPr dirty="0" sz="800" spc="5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73534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5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4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Theorietoets:</a:t>
                      </a:r>
                      <a:r>
                        <a:rPr dirty="0" sz="800" spc="18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K/BWI/19.00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51130">
                        <a:lnSpc>
                          <a:spcPts val="1230"/>
                        </a:lnSpc>
                      </a:pPr>
                      <a:r>
                        <a:rPr dirty="0" sz="1100">
                          <a:solidFill>
                            <a:srgbClr val="444444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/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/>
                </a:tc>
                <a:tc>
                  <a:txBody>
                    <a:bodyPr/>
                    <a:lstStyle/>
                    <a:p>
                      <a:pPr marL="34353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28755">
                <a:tc>
                  <a:txBody>
                    <a:bodyPr/>
                    <a:lstStyle/>
                    <a:p>
                      <a:pPr marL="105410">
                        <a:lnSpc>
                          <a:spcPts val="869"/>
                        </a:lnSpc>
                        <a:spcBef>
                          <a:spcPts val="45"/>
                        </a:spcBef>
                      </a:pPr>
                      <a:r>
                        <a:rPr dirty="0" sz="800" spc="7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869"/>
                        </a:lnSpc>
                        <a:spcBef>
                          <a:spcPts val="45"/>
                        </a:spcBef>
                      </a:pPr>
                      <a:r>
                        <a:rPr dirty="0" sz="800" spc="4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5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1:</a:t>
                      </a:r>
                      <a:r>
                        <a:rPr dirty="0" sz="800" spc="21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7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K/BWI/19.1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 algn="r" marR="64769">
                        <a:lnSpc>
                          <a:spcPts val="915"/>
                        </a:lnSpc>
                      </a:pPr>
                      <a:r>
                        <a:rPr dirty="0" sz="160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869"/>
                        </a:lnSpc>
                        <a:spcBef>
                          <a:spcPts val="45"/>
                        </a:spcBef>
                      </a:pPr>
                      <a:r>
                        <a:rPr dirty="0" sz="800" spc="-2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3535">
                        <a:lnSpc>
                          <a:spcPts val="869"/>
                        </a:lnSpc>
                        <a:spcBef>
                          <a:spcPts val="45"/>
                        </a:spcBef>
                      </a:pPr>
                      <a:r>
                        <a:rPr dirty="0" sz="80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5157718" y="2604450"/>
            <a:ext cx="8382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10">
                <a:solidFill>
                  <a:srgbClr val="181818"/>
                </a:solidFill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36484" y="2601398"/>
            <a:ext cx="60007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60">
                <a:solidFill>
                  <a:srgbClr val="181818"/>
                </a:solidFill>
                <a:latin typeface="Arial"/>
                <a:cs typeface="Arial"/>
              </a:rPr>
              <a:t>60</a:t>
            </a:r>
            <a:r>
              <a:rPr dirty="0" sz="80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z="800" spc="50">
                <a:solidFill>
                  <a:srgbClr val="181818"/>
                </a:solidFill>
                <a:latin typeface="Arial"/>
                <a:cs typeface="Arial"/>
              </a:rPr>
              <a:t>minuten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5669" y="2927144"/>
            <a:ext cx="74930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5" b="1">
                <a:solidFill>
                  <a:srgbClr val="181818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3520" y="3175077"/>
            <a:ext cx="1112520" cy="379730"/>
          </a:xfrm>
          <a:prstGeom prst="rect">
            <a:avLst/>
          </a:prstGeom>
        </p:spPr>
        <p:txBody>
          <a:bodyPr wrap="square" lIns="0" tIns="18415" rIns="0" bIns="0" rtlCol="0" vert="horz">
            <a:spAutoFit/>
          </a:bodyPr>
          <a:lstStyle/>
          <a:p>
            <a:pPr marL="12700" marR="5080">
              <a:lnSpc>
                <a:spcPct val="95100"/>
              </a:lnSpc>
              <a:spcBef>
                <a:spcPts val="145"/>
              </a:spcBef>
            </a:pPr>
            <a:r>
              <a:rPr dirty="0" sz="800" spc="-5">
                <a:solidFill>
                  <a:srgbClr val="181818"/>
                </a:solidFill>
                <a:latin typeface="Arial"/>
                <a:cs typeface="Arial"/>
              </a:rPr>
              <a:t>PO=Praktischeopdracht  HD=Handelingsdeel  </a:t>
            </a:r>
            <a:r>
              <a:rPr dirty="0" sz="800">
                <a:solidFill>
                  <a:srgbClr val="181818"/>
                </a:solidFill>
                <a:latin typeface="Arial"/>
                <a:cs typeface="Arial"/>
              </a:rPr>
              <a:t>TO=Toetsopdracht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11858" y="3178128"/>
            <a:ext cx="627380" cy="26352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 indent="-635">
              <a:lnSpc>
                <a:spcPts val="910"/>
              </a:lnSpc>
              <a:spcBef>
                <a:spcPts val="170"/>
              </a:spcBef>
            </a:pPr>
            <a:r>
              <a:rPr dirty="0" sz="800" spc="-5">
                <a:solidFill>
                  <a:srgbClr val="181818"/>
                </a:solidFill>
                <a:latin typeface="Arial"/>
                <a:cs typeface="Arial"/>
              </a:rPr>
              <a:t>S=Schriftelijk  </a:t>
            </a:r>
            <a:r>
              <a:rPr dirty="0" sz="800" spc="-10">
                <a:solidFill>
                  <a:srgbClr val="181818"/>
                </a:solidFill>
                <a:latin typeface="Arial"/>
                <a:cs typeface="Arial"/>
              </a:rPr>
              <a:t>M=Mondeling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634707"/>
            <a:ext cx="0" cy="1611630"/>
          </a:xfrm>
          <a:custGeom>
            <a:avLst/>
            <a:gdLst/>
            <a:ahLst/>
            <a:cxnLst/>
            <a:rect l="l" t="t" r="r" b="b"/>
            <a:pathLst>
              <a:path w="0" h="1611630">
                <a:moveTo>
                  <a:pt x="0" y="1611180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93079" y="2575447"/>
            <a:ext cx="7107555" cy="0"/>
          </a:xfrm>
          <a:custGeom>
            <a:avLst/>
            <a:gdLst/>
            <a:ahLst/>
            <a:cxnLst/>
            <a:rect l="l" t="t" r="r" b="b"/>
            <a:pathLst>
              <a:path w="7107555" h="0">
                <a:moveTo>
                  <a:pt x="0" y="0"/>
                </a:moveTo>
                <a:lnTo>
                  <a:pt x="7107189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39819" y="28604"/>
            <a:ext cx="5659755" cy="1388110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1450" spc="-265" i="1">
                <a:solidFill>
                  <a:srgbClr val="D3D3D3"/>
                </a:solidFill>
                <a:latin typeface="Arial"/>
                <a:cs typeface="Arial"/>
              </a:rPr>
              <a:t>( </a:t>
            </a:r>
            <a:r>
              <a:rPr dirty="0" sz="1450" spc="215" b="1">
                <a:solidFill>
                  <a:srgbClr val="1D1D1D"/>
                </a:solidFill>
                <a:latin typeface="Arial"/>
                <a:cs typeface="Arial"/>
              </a:rPr>
              <a:t>Program </a:t>
            </a:r>
            <a:r>
              <a:rPr dirty="0" sz="1450" spc="210" b="1">
                <a:solidFill>
                  <a:srgbClr val="1D1D1D"/>
                </a:solidFill>
                <a:latin typeface="Arial"/>
                <a:cs typeface="Arial"/>
              </a:rPr>
              <a:t>a van</a:t>
            </a:r>
            <a:r>
              <a:rPr dirty="0" sz="1450" spc="-210" b="1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1450" spc="85" b="1">
                <a:solidFill>
                  <a:srgbClr val="1D1D1D"/>
                </a:solidFill>
                <a:latin typeface="Arial"/>
                <a:cs typeface="Arial"/>
              </a:rPr>
              <a:t>toetsing </a:t>
            </a:r>
            <a:r>
              <a:rPr dirty="0" sz="1450" spc="100" b="1">
                <a:solidFill>
                  <a:srgbClr val="1D1D1D"/>
                </a:solidFill>
                <a:latin typeface="Arial"/>
                <a:cs typeface="Arial"/>
              </a:rPr>
              <a:t>en </a:t>
            </a:r>
            <a:r>
              <a:rPr dirty="0" u="heavy" sz="1450" spc="75" b="1">
                <a:solidFill>
                  <a:srgbClr val="1D1D1D"/>
                </a:solidFill>
                <a:uFill>
                  <a:solidFill>
                    <a:srgbClr val="1D1D1D"/>
                  </a:solidFill>
                </a:u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139065">
              <a:lnSpc>
                <a:spcPct val="100000"/>
              </a:lnSpc>
              <a:spcBef>
                <a:spcPts val="335"/>
              </a:spcBef>
              <a:tabLst>
                <a:tab pos="3786504" algn="l"/>
              </a:tabLst>
            </a:pPr>
            <a:r>
              <a:rPr dirty="0" sz="1250" spc="55" b="1">
                <a:solidFill>
                  <a:srgbClr val="1D1D1D"/>
                </a:solidFill>
                <a:latin typeface="Arial"/>
                <a:cs typeface="Arial"/>
              </a:rPr>
              <a:t>Studie:CK3	</a:t>
            </a:r>
            <a:r>
              <a:rPr dirty="0" sz="1250" spc="75" b="1">
                <a:solidFill>
                  <a:srgbClr val="1D1D1D"/>
                </a:solidFill>
                <a:latin typeface="Arial"/>
                <a:cs typeface="Arial"/>
              </a:rPr>
              <a:t>Vak:</a:t>
            </a:r>
            <a:r>
              <a:rPr dirty="0" sz="1250" spc="-170" b="1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1250" spc="90" b="1">
                <a:solidFill>
                  <a:srgbClr val="1D1D1D"/>
                </a:solidFill>
                <a:latin typeface="Arial"/>
                <a:cs typeface="Arial"/>
              </a:rPr>
              <a:t>bouwkonderhren</a:t>
            </a:r>
            <a:endParaRPr sz="1250">
              <a:latin typeface="Arial"/>
              <a:cs typeface="Arial"/>
            </a:endParaRPr>
          </a:p>
          <a:p>
            <a:pPr marL="132715" marR="4531360" indent="5715">
              <a:lnSpc>
                <a:spcPct val="186600"/>
              </a:lnSpc>
              <a:spcBef>
                <a:spcPts val="60"/>
              </a:spcBef>
            </a:pPr>
            <a:r>
              <a:rPr dirty="0" sz="1050" spc="45" b="1">
                <a:solidFill>
                  <a:srgbClr val="1D1D1D"/>
                </a:solidFill>
                <a:latin typeface="Times New Roman"/>
                <a:cs typeface="Times New Roman"/>
              </a:rPr>
              <a:t>Inleiding  </a:t>
            </a:r>
            <a:r>
              <a:rPr dirty="0" sz="950" spc="30" b="1">
                <a:solidFill>
                  <a:srgbClr val="1D1D1D"/>
                </a:solidFill>
                <a:latin typeface="Arial"/>
                <a:cs typeface="Arial"/>
              </a:rPr>
              <a:t>Schoolexamens  </a:t>
            </a:r>
            <a:r>
              <a:rPr dirty="0" sz="950" spc="45" b="1">
                <a:solidFill>
                  <a:srgbClr val="1D1D1D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2865" rIns="0" bIns="0" rtlCol="0" vert="horz">
            <a:spAutoFit/>
          </a:bodyPr>
          <a:lstStyle/>
          <a:p>
            <a:pPr marL="66040">
              <a:lnSpc>
                <a:spcPct val="100000"/>
              </a:lnSpc>
              <a:spcBef>
                <a:spcPts val="495"/>
              </a:spcBef>
            </a:pPr>
            <a:r>
              <a:rPr dirty="0" spc="40"/>
              <a:t>11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76445" y="1872096"/>
            <a:ext cx="238760" cy="6819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 indent="2540">
              <a:lnSpc>
                <a:spcPct val="134300"/>
              </a:lnSpc>
              <a:spcBef>
                <a:spcPts val="105"/>
              </a:spcBef>
            </a:pPr>
            <a:r>
              <a:rPr dirty="0" sz="800" spc="30">
                <a:solidFill>
                  <a:srgbClr val="1D1D1D"/>
                </a:solidFill>
                <a:latin typeface="Arial"/>
                <a:cs typeface="Arial"/>
              </a:rPr>
              <a:t>S03  </a:t>
            </a:r>
            <a:r>
              <a:rPr dirty="0" sz="800" spc="60">
                <a:solidFill>
                  <a:srgbClr val="1D1D1D"/>
                </a:solidFill>
                <a:latin typeface="Arial"/>
                <a:cs typeface="Arial"/>
              </a:rPr>
              <a:t>S04  </a:t>
            </a:r>
            <a:r>
              <a:rPr dirty="0" sz="800" spc="-35">
                <a:solidFill>
                  <a:srgbClr val="1D1D1D"/>
                </a:solidFill>
                <a:latin typeface="Arial"/>
                <a:cs typeface="Arial"/>
              </a:rPr>
              <a:t>SOS  </a:t>
            </a:r>
            <a:r>
              <a:rPr dirty="0" sz="800" spc="-10">
                <a:solidFill>
                  <a:srgbClr val="1D1D1D"/>
                </a:solidFill>
                <a:latin typeface="Arial"/>
                <a:cs typeface="Arial"/>
              </a:rPr>
              <a:t>506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2299" y="1872096"/>
            <a:ext cx="1942464" cy="67881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9050">
              <a:lnSpc>
                <a:spcPct val="100000"/>
              </a:lnSpc>
              <a:spcBef>
                <a:spcPts val="434"/>
              </a:spcBef>
            </a:pPr>
            <a:r>
              <a:rPr dirty="0" sz="800" spc="45">
                <a:solidFill>
                  <a:srgbClr val="1D1D1D"/>
                </a:solidFill>
                <a:latin typeface="Arial"/>
                <a:cs typeface="Arial"/>
              </a:rPr>
              <a:t>Praktijktoets 2:</a:t>
            </a:r>
            <a:r>
              <a:rPr dirty="0" sz="800" spc="23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00" spc="65">
                <a:solidFill>
                  <a:srgbClr val="1D1D1D"/>
                </a:solidFill>
                <a:latin typeface="Arial"/>
                <a:cs typeface="Arial"/>
              </a:rPr>
              <a:t>K/BWI/05-201,03,05</a:t>
            </a:r>
            <a:endParaRPr sz="80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340"/>
              </a:spcBef>
            </a:pPr>
            <a:r>
              <a:rPr dirty="0" sz="800" spc="45">
                <a:solidFill>
                  <a:srgbClr val="1D1D1D"/>
                </a:solidFill>
                <a:latin typeface="Arial"/>
                <a:cs typeface="Arial"/>
              </a:rPr>
              <a:t>Praktijktoets </a:t>
            </a:r>
            <a:r>
              <a:rPr dirty="0" sz="800" spc="50">
                <a:solidFill>
                  <a:srgbClr val="1D1D1D"/>
                </a:solidFill>
                <a:latin typeface="Arial"/>
                <a:cs typeface="Arial"/>
              </a:rPr>
              <a:t>3: </a:t>
            </a:r>
            <a:r>
              <a:rPr dirty="0" sz="800" spc="65">
                <a:solidFill>
                  <a:srgbClr val="1D1D1D"/>
                </a:solidFill>
                <a:latin typeface="Arial"/>
                <a:cs typeface="Arial"/>
              </a:rPr>
              <a:t>K/BWI/05-2</a:t>
            </a:r>
            <a:r>
              <a:rPr dirty="0" sz="800" spc="4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00" spc="55">
                <a:solidFill>
                  <a:srgbClr val="1D1D1D"/>
                </a:solidFill>
                <a:latin typeface="Arial"/>
                <a:cs typeface="Arial"/>
              </a:rPr>
              <a:t>02,06</a:t>
            </a:r>
            <a:endParaRPr sz="800">
              <a:latin typeface="Arial"/>
              <a:cs typeface="Arial"/>
            </a:endParaRPr>
          </a:p>
          <a:p>
            <a:pPr marL="12700" marR="315595" indent="3175">
              <a:lnSpc>
                <a:spcPct val="132700"/>
              </a:lnSpc>
            </a:pPr>
            <a:r>
              <a:rPr dirty="0" sz="800" spc="45">
                <a:solidFill>
                  <a:srgbClr val="1D1D1D"/>
                </a:solidFill>
                <a:latin typeface="Arial"/>
                <a:cs typeface="Arial"/>
              </a:rPr>
              <a:t>Praktijktoets </a:t>
            </a:r>
            <a:r>
              <a:rPr dirty="0" sz="800" spc="75">
                <a:solidFill>
                  <a:srgbClr val="1D1D1D"/>
                </a:solidFill>
                <a:latin typeface="Arial"/>
                <a:cs typeface="Arial"/>
              </a:rPr>
              <a:t>4</a:t>
            </a:r>
            <a:r>
              <a:rPr dirty="0" sz="800" spc="75">
                <a:solidFill>
                  <a:srgbClr val="424242"/>
                </a:solidFill>
                <a:latin typeface="Arial"/>
                <a:cs typeface="Arial"/>
              </a:rPr>
              <a:t>: </a:t>
            </a:r>
            <a:r>
              <a:rPr dirty="0" sz="800" spc="10">
                <a:solidFill>
                  <a:srgbClr val="1D1D1D"/>
                </a:solidFill>
                <a:latin typeface="Arial"/>
                <a:cs typeface="Arial"/>
              </a:rPr>
              <a:t>K/ </a:t>
            </a:r>
            <a:r>
              <a:rPr dirty="0" sz="800" spc="15">
                <a:solidFill>
                  <a:srgbClr val="1D1D1D"/>
                </a:solidFill>
                <a:latin typeface="Arial"/>
                <a:cs typeface="Arial"/>
              </a:rPr>
              <a:t>BWI </a:t>
            </a:r>
            <a:r>
              <a:rPr dirty="0" sz="800" spc="-5">
                <a:solidFill>
                  <a:srgbClr val="1D1D1D"/>
                </a:solidFill>
                <a:latin typeface="Arial"/>
                <a:cs typeface="Arial"/>
              </a:rPr>
              <a:t>/ </a:t>
            </a:r>
            <a:r>
              <a:rPr dirty="0" sz="800" spc="-10">
                <a:solidFill>
                  <a:srgbClr val="1D1D1D"/>
                </a:solidFill>
                <a:latin typeface="Arial"/>
                <a:cs typeface="Arial"/>
              </a:rPr>
              <a:t>05-</a:t>
            </a:r>
            <a:r>
              <a:rPr dirty="0" sz="800" spc="-14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00" spc="20">
                <a:solidFill>
                  <a:srgbClr val="1D1D1D"/>
                </a:solidFill>
                <a:latin typeface="Arial"/>
                <a:cs typeface="Arial"/>
              </a:rPr>
              <a:t>2</a:t>
            </a:r>
            <a:r>
              <a:rPr dirty="0" sz="800" spc="20">
                <a:solidFill>
                  <a:srgbClr val="424242"/>
                </a:solidFill>
                <a:latin typeface="Arial"/>
                <a:cs typeface="Arial"/>
              </a:rPr>
              <a:t>.</a:t>
            </a:r>
            <a:r>
              <a:rPr dirty="0" sz="800" spc="20">
                <a:solidFill>
                  <a:srgbClr val="1D1D1D"/>
                </a:solidFill>
                <a:latin typeface="Arial"/>
                <a:cs typeface="Arial"/>
              </a:rPr>
              <a:t>04  </a:t>
            </a:r>
            <a:r>
              <a:rPr dirty="0" sz="800" spc="45">
                <a:solidFill>
                  <a:srgbClr val="1D1D1D"/>
                </a:solidFill>
                <a:latin typeface="Arial"/>
                <a:cs typeface="Arial"/>
              </a:rPr>
              <a:t>Theorietoets:</a:t>
            </a:r>
            <a:r>
              <a:rPr dirty="0" sz="800" spc="15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00" spc="65">
                <a:solidFill>
                  <a:srgbClr val="1D1D1D"/>
                </a:solidFill>
                <a:latin typeface="Arial"/>
                <a:cs typeface="Arial"/>
              </a:rPr>
              <a:t>K/BWI/05.th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18484" y="1684429"/>
            <a:ext cx="151130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40">
                <a:solidFill>
                  <a:srgbClr val="1D1D1D"/>
                </a:solidFill>
                <a:latin typeface="Arial"/>
                <a:cs typeface="Arial"/>
              </a:rPr>
              <a:t>□</a:t>
            </a:r>
            <a:endParaRPr sz="1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15431" y="1846158"/>
            <a:ext cx="154940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10">
                <a:solidFill>
                  <a:srgbClr val="1D1D1D"/>
                </a:solidFill>
                <a:latin typeface="Arial"/>
                <a:cs typeface="Arial"/>
              </a:rPr>
              <a:t>□</a:t>
            </a:r>
            <a:endParaRPr sz="1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15431" y="2010938"/>
            <a:ext cx="151130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40">
                <a:solidFill>
                  <a:srgbClr val="1D1D1D"/>
                </a:solidFill>
                <a:latin typeface="Arial"/>
                <a:cs typeface="Arial"/>
              </a:rPr>
              <a:t>□</a:t>
            </a:r>
            <a:endParaRPr sz="1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28131" y="2172666"/>
            <a:ext cx="129539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700" spc="-10">
                <a:solidFill>
                  <a:srgbClr val="1D1D1D"/>
                </a:solidFill>
                <a:latin typeface="Arial"/>
                <a:cs typeface="Arial"/>
              </a:rPr>
              <a:t>□</a:t>
            </a:r>
            <a:endParaRPr sz="17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94927" y="2383472"/>
            <a:ext cx="64135" cy="186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050" spc="-25">
                <a:solidFill>
                  <a:srgbClr val="1D1D1D"/>
                </a:solidFill>
                <a:latin typeface="Times New Roman"/>
                <a:cs typeface="Times New Roman"/>
              </a:rPr>
              <a:t>0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54360" y="1865992"/>
            <a:ext cx="170180" cy="68453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just" marL="12700" marR="5080" indent="3175">
              <a:lnSpc>
                <a:spcPct val="134300"/>
              </a:lnSpc>
              <a:spcBef>
                <a:spcPts val="130"/>
              </a:spcBef>
            </a:pPr>
            <a:r>
              <a:rPr dirty="0" sz="800" spc="-25">
                <a:solidFill>
                  <a:srgbClr val="1D1D1D"/>
                </a:solidFill>
                <a:latin typeface="Arial"/>
                <a:cs typeface="Arial"/>
              </a:rPr>
              <a:t>PO  PO  PO  </a:t>
            </a:r>
            <a:r>
              <a:rPr dirty="0" sz="800" spc="40">
                <a:solidFill>
                  <a:srgbClr val="1D1D1D"/>
                </a:solidFill>
                <a:latin typeface="Arial"/>
                <a:cs typeface="Arial"/>
              </a:rPr>
              <a:t>T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28750" y="1872096"/>
            <a:ext cx="92710" cy="685800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434"/>
              </a:spcBef>
            </a:pPr>
            <a:r>
              <a:rPr dirty="0" sz="800" spc="-20">
                <a:solidFill>
                  <a:srgbClr val="1D1D1D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800" spc="-20">
                <a:solidFill>
                  <a:srgbClr val="1D1D1D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dirty="0" sz="800" spc="-20">
                <a:solidFill>
                  <a:srgbClr val="1D1D1D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315"/>
              </a:spcBef>
            </a:pPr>
            <a:r>
              <a:rPr dirty="0" sz="850" spc="25">
                <a:solidFill>
                  <a:srgbClr val="1D1D1D"/>
                </a:solidFill>
                <a:latin typeface="Arial"/>
                <a:cs typeface="Arial"/>
              </a:rPr>
              <a:t>3</a:t>
            </a:r>
            <a:endParaRPr sz="850">
              <a:latin typeface="Arial"/>
              <a:cs typeface="Arial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293079" y="1448915"/>
          <a:ext cx="6734175" cy="4406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0370"/>
                <a:gridCol w="2711450"/>
                <a:gridCol w="1407795"/>
                <a:gridCol w="309245"/>
                <a:gridCol w="360679"/>
                <a:gridCol w="1075055"/>
                <a:gridCol w="448945"/>
              </a:tblGrid>
              <a:tr h="140904">
                <a:tc>
                  <a:txBody>
                    <a:bodyPr/>
                    <a:lstStyle/>
                    <a:p>
                      <a:pPr algn="ctr" marR="72390">
                        <a:lnSpc>
                          <a:spcPts val="885"/>
                        </a:lnSpc>
                      </a:pPr>
                      <a:r>
                        <a:rPr dirty="0" sz="800" spc="-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885"/>
                        </a:lnSpc>
                      </a:pPr>
                      <a:r>
                        <a:rPr dirty="0" sz="800" spc="4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1370">
                        <a:lnSpc>
                          <a:spcPts val="910"/>
                        </a:lnSpc>
                      </a:pPr>
                      <a:r>
                        <a:rPr dirty="0" sz="800" spc="3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ts val="910"/>
                        </a:lnSpc>
                      </a:pPr>
                      <a:r>
                        <a:rPr dirty="0" sz="800" spc="6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910"/>
                        </a:lnSpc>
                      </a:pPr>
                      <a:r>
                        <a:rPr dirty="0" sz="800" spc="6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910"/>
                        </a:lnSpc>
                      </a:pPr>
                      <a:r>
                        <a:rPr dirty="0" sz="800" spc="3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00" spc="229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7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ts val="910"/>
                        </a:lnSpc>
                      </a:pPr>
                      <a:r>
                        <a:rPr dirty="0" sz="800" spc="4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9795">
                <a:tc>
                  <a:txBody>
                    <a:bodyPr/>
                    <a:lstStyle/>
                    <a:p>
                      <a:pPr algn="ctr" marR="762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800" spc="6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800" spc="4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Theorietoets:</a:t>
                      </a:r>
                      <a:r>
                        <a:rPr dirty="0" sz="800" spc="204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K/BWI/05-1.06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49860">
                        <a:lnSpc>
                          <a:spcPts val="1195"/>
                        </a:lnSpc>
                      </a:pPr>
                      <a:r>
                        <a:rPr dirty="0" sz="1050">
                          <a:solidFill>
                            <a:srgbClr val="1D1D1D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80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ts val="1135"/>
                        </a:lnSpc>
                      </a:pPr>
                      <a:r>
                        <a:rPr dirty="0" sz="100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163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29442">
                <a:tc>
                  <a:txBody>
                    <a:bodyPr/>
                    <a:lstStyle/>
                    <a:p>
                      <a:pPr algn="ctr" marR="12700">
                        <a:lnSpc>
                          <a:spcPts val="869"/>
                        </a:lnSpc>
                        <a:spcBef>
                          <a:spcPts val="50"/>
                        </a:spcBef>
                      </a:pPr>
                      <a:r>
                        <a:rPr dirty="0" sz="800" spc="7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869"/>
                        </a:lnSpc>
                        <a:spcBef>
                          <a:spcPts val="50"/>
                        </a:spcBef>
                      </a:pPr>
                      <a:r>
                        <a:rPr dirty="0" sz="800" spc="4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1:</a:t>
                      </a:r>
                      <a:r>
                        <a:rPr dirty="0" sz="800" spc="21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7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K/BWI/05-1.01-05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ts val="869"/>
                        </a:lnSpc>
                        <a:spcBef>
                          <a:spcPts val="50"/>
                        </a:spcBef>
                      </a:pPr>
                      <a:r>
                        <a:rPr dirty="0" sz="800" spc="-3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1630">
                        <a:lnSpc>
                          <a:spcPts val="869"/>
                        </a:lnSpc>
                        <a:spcBef>
                          <a:spcPts val="50"/>
                        </a:spcBef>
                      </a:pPr>
                      <a:r>
                        <a:rPr dirty="0" sz="80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5" name="object 15"/>
          <p:cNvSpPr txBox="1"/>
          <p:nvPr/>
        </p:nvSpPr>
        <p:spPr>
          <a:xfrm>
            <a:off x="5176169" y="2371266"/>
            <a:ext cx="98425" cy="186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45">
                <a:solidFill>
                  <a:srgbClr val="1D1D1D"/>
                </a:solidFill>
                <a:latin typeface="Arial"/>
                <a:cs typeface="Arial"/>
              </a:rPr>
              <a:t>s</a:t>
            </a:r>
            <a:endParaRPr sz="10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751748" y="2403052"/>
            <a:ext cx="66611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55">
                <a:solidFill>
                  <a:srgbClr val="1D1D1D"/>
                </a:solidFill>
                <a:latin typeface="Arial"/>
                <a:cs typeface="Arial"/>
              </a:rPr>
              <a:t>60 </a:t>
            </a:r>
            <a:r>
              <a:rPr dirty="0" sz="800" spc="50">
                <a:solidFill>
                  <a:srgbClr val="1D1D1D"/>
                </a:solidFill>
                <a:latin typeface="Arial"/>
                <a:cs typeface="Arial"/>
              </a:rPr>
              <a:t>minuten</a:t>
            </a:r>
            <a:r>
              <a:rPr dirty="0" sz="800" spc="-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00" spc="25">
                <a:solidFill>
                  <a:srgbClr val="6D6D6D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7039" y="2728798"/>
            <a:ext cx="1137285" cy="624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5" b="1">
                <a:solidFill>
                  <a:srgbClr val="1D1D1D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37465" marR="5080">
              <a:lnSpc>
                <a:spcPct val="93900"/>
              </a:lnSpc>
              <a:spcBef>
                <a:spcPts val="869"/>
              </a:spcBef>
            </a:pPr>
            <a:r>
              <a:rPr dirty="0" sz="800" spc="-5">
                <a:solidFill>
                  <a:srgbClr val="1D1D1D"/>
                </a:solidFill>
                <a:latin typeface="Arial"/>
                <a:cs typeface="Arial"/>
              </a:rPr>
              <a:t>PO=Praktischeopdracht  HD=Handelingsdeel  </a:t>
            </a:r>
            <a:r>
              <a:rPr dirty="0" sz="800">
                <a:solidFill>
                  <a:srgbClr val="1D1D1D"/>
                </a:solidFill>
                <a:latin typeface="Arial"/>
                <a:cs typeface="Arial"/>
              </a:rPr>
              <a:t>TO=Toelsopdracht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24170" y="2979781"/>
            <a:ext cx="639445" cy="26352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 indent="2540">
              <a:lnSpc>
                <a:spcPts val="910"/>
              </a:lnSpc>
              <a:spcBef>
                <a:spcPts val="170"/>
              </a:spcBef>
            </a:pPr>
            <a:r>
              <a:rPr dirty="0" sz="800">
                <a:solidFill>
                  <a:srgbClr val="1D1D1D"/>
                </a:solidFill>
                <a:latin typeface="Arial"/>
                <a:cs typeface="Arial"/>
              </a:rPr>
              <a:t>S=Schriftelijk  </a:t>
            </a:r>
            <a:r>
              <a:rPr dirty="0" sz="800">
                <a:solidFill>
                  <a:srgbClr val="1D1D1D"/>
                </a:solidFill>
                <a:latin typeface="Arial"/>
                <a:cs typeface="Arial"/>
              </a:rPr>
              <a:t>M=Mondeling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13430" y="12205"/>
            <a:ext cx="1086838" cy="4760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052" y="353971"/>
            <a:ext cx="0" cy="2905125"/>
          </a:xfrm>
          <a:custGeom>
            <a:avLst/>
            <a:gdLst/>
            <a:ahLst/>
            <a:cxnLst/>
            <a:rect l="l" t="t" r="r" b="b"/>
            <a:pathLst>
              <a:path w="0" h="2905125">
                <a:moveTo>
                  <a:pt x="0" y="2905006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336497" y="27463"/>
            <a:ext cx="561975" cy="0"/>
          </a:xfrm>
          <a:custGeom>
            <a:avLst/>
            <a:gdLst/>
            <a:ahLst/>
            <a:cxnLst/>
            <a:rect l="l" t="t" r="r" b="b"/>
            <a:pathLst>
              <a:path w="561975" h="0">
                <a:moveTo>
                  <a:pt x="0" y="0"/>
                </a:moveTo>
                <a:lnTo>
                  <a:pt x="561736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64177" y="30514"/>
            <a:ext cx="440055" cy="0"/>
          </a:xfrm>
          <a:custGeom>
            <a:avLst/>
            <a:gdLst/>
            <a:ahLst/>
            <a:cxnLst/>
            <a:rect l="l" t="t" r="r" b="b"/>
            <a:pathLst>
              <a:path w="440054" h="0">
                <a:moveTo>
                  <a:pt x="0" y="0"/>
                </a:moveTo>
                <a:lnTo>
                  <a:pt x="439619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93079" y="1568459"/>
            <a:ext cx="4335145" cy="0"/>
          </a:xfrm>
          <a:custGeom>
            <a:avLst/>
            <a:gdLst/>
            <a:ahLst/>
            <a:cxnLst/>
            <a:rect l="l" t="t" r="r" b="b"/>
            <a:pathLst>
              <a:path w="4335145" h="0">
                <a:moveTo>
                  <a:pt x="0" y="0"/>
                </a:moveTo>
                <a:lnTo>
                  <a:pt x="4335141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80868" y="2392358"/>
            <a:ext cx="7107555" cy="0"/>
          </a:xfrm>
          <a:custGeom>
            <a:avLst/>
            <a:gdLst/>
            <a:ahLst/>
            <a:cxnLst/>
            <a:rect l="l" t="t" r="r" b="b"/>
            <a:pathLst>
              <a:path w="7107555" h="0">
                <a:moveTo>
                  <a:pt x="0" y="0"/>
                </a:moveTo>
                <a:lnTo>
                  <a:pt x="7107189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97193" y="4262"/>
            <a:ext cx="5135880" cy="1393825"/>
          </a:xfrm>
          <a:prstGeom prst="rect">
            <a:avLst/>
          </a:prstGeom>
        </p:spPr>
        <p:txBody>
          <a:bodyPr wrap="square" lIns="0" tIns="679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35"/>
              </a:spcBef>
              <a:tabLst>
                <a:tab pos="182880" algn="l"/>
              </a:tabLst>
            </a:pPr>
            <a:r>
              <a:rPr dirty="0" sz="1450" spc="-285" i="1">
                <a:solidFill>
                  <a:srgbClr val="CACACA"/>
                </a:solidFill>
                <a:latin typeface="Arial"/>
                <a:cs typeface="Arial"/>
              </a:rPr>
              <a:t>r	</a:t>
            </a:r>
            <a:r>
              <a:rPr dirty="0" sz="1450" spc="100" b="1">
                <a:solidFill>
                  <a:srgbClr val="1C1C1C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1C1C1C"/>
                </a:solidFill>
                <a:latin typeface="Arial"/>
                <a:cs typeface="Arial"/>
              </a:rPr>
              <a:t>van </a:t>
            </a:r>
            <a:r>
              <a:rPr dirty="0" u="heavy" sz="1450" spc="85" b="1">
                <a:solidFill>
                  <a:srgbClr val="1C1C1C"/>
                </a:solidFill>
                <a:uFill>
                  <a:solidFill>
                    <a:srgbClr val="1C1C1C"/>
                  </a:solidFill>
                </a:uFill>
                <a:latin typeface="Arial"/>
                <a:cs typeface="Arial"/>
              </a:rPr>
              <a:t>toetsing </a:t>
            </a:r>
            <a:r>
              <a:rPr dirty="0" u="heavy" sz="1450" spc="100" b="1">
                <a:solidFill>
                  <a:srgbClr val="1C1C1C"/>
                </a:solidFill>
                <a:uFill>
                  <a:solidFill>
                    <a:srgbClr val="1C1C1C"/>
                  </a:solidFill>
                </a:uFill>
                <a:latin typeface="Arial"/>
                <a:cs typeface="Arial"/>
              </a:rPr>
              <a:t>en</a:t>
            </a:r>
            <a:r>
              <a:rPr dirty="0" sz="1450" spc="-6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450" spc="75" b="1">
                <a:solidFill>
                  <a:srgbClr val="1C1C1C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175895">
              <a:lnSpc>
                <a:spcPct val="100000"/>
              </a:lnSpc>
              <a:spcBef>
                <a:spcPts val="359"/>
              </a:spcBef>
              <a:tabLst>
                <a:tab pos="3820160" algn="l"/>
              </a:tabLst>
            </a:pPr>
            <a:r>
              <a:rPr dirty="0" sz="1200" spc="85" b="1">
                <a:solidFill>
                  <a:srgbClr val="1C1C1C"/>
                </a:solidFill>
                <a:latin typeface="Arial"/>
                <a:cs typeface="Arial"/>
              </a:rPr>
              <a:t>Studie:CK3	</a:t>
            </a:r>
            <a:r>
              <a:rPr dirty="0" sz="1200" spc="105" b="1">
                <a:solidFill>
                  <a:srgbClr val="1C1C1C"/>
                </a:solidFill>
                <a:latin typeface="Arial"/>
                <a:cs typeface="Arial"/>
              </a:rPr>
              <a:t>Vak:</a:t>
            </a:r>
            <a:r>
              <a:rPr dirty="0" sz="1200" spc="-13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00" spc="100" b="1">
                <a:solidFill>
                  <a:srgbClr val="1C1C1C"/>
                </a:solidFill>
                <a:latin typeface="Arial"/>
                <a:cs typeface="Arial"/>
              </a:rPr>
              <a:t>bestautom</a:t>
            </a:r>
            <a:endParaRPr sz="1200">
              <a:latin typeface="Arial"/>
              <a:cs typeface="Arial"/>
            </a:endParaRPr>
          </a:p>
          <a:p>
            <a:pPr marL="169545" marR="3970654">
              <a:lnSpc>
                <a:spcPct val="191800"/>
              </a:lnSpc>
              <a:spcBef>
                <a:spcPts val="235"/>
              </a:spcBef>
            </a:pPr>
            <a:r>
              <a:rPr dirty="0" sz="950" spc="65" b="1">
                <a:solidFill>
                  <a:srgbClr val="1C1C1C"/>
                </a:solidFill>
                <a:latin typeface="Arial"/>
                <a:cs typeface="Arial"/>
              </a:rPr>
              <a:t>Inleiding  </a:t>
            </a:r>
            <a:r>
              <a:rPr dirty="0" sz="950" spc="30" b="1">
                <a:solidFill>
                  <a:srgbClr val="1C1C1C"/>
                </a:solidFill>
                <a:latin typeface="Arial"/>
                <a:cs typeface="Arial"/>
              </a:rPr>
              <a:t>Schoolexamens  </a:t>
            </a: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2865" rIns="0" bIns="0" rtlCol="0" vert="horz">
            <a:spAutoFit/>
          </a:bodyPr>
          <a:lstStyle/>
          <a:p>
            <a:pPr marL="66040">
              <a:lnSpc>
                <a:spcPct val="100000"/>
              </a:lnSpc>
              <a:spcBef>
                <a:spcPts val="495"/>
              </a:spcBef>
            </a:pPr>
            <a:r>
              <a:rPr dirty="0" spc="40"/>
              <a:t>12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76152" y="1401913"/>
            <a:ext cx="110934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7040" algn="l"/>
              </a:tabLst>
            </a:pPr>
            <a:r>
              <a:rPr dirty="0" sz="850" spc="-40">
                <a:solidFill>
                  <a:srgbClr val="1C1C1C"/>
                </a:solidFill>
                <a:latin typeface="Arial"/>
                <a:cs typeface="Arial"/>
              </a:rPr>
              <a:t>SE	</a:t>
            </a: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omschrijving</a:t>
            </a:r>
            <a:endParaRPr sz="8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0046" y="1528551"/>
            <a:ext cx="232410" cy="8432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just" marL="12700" marR="5080" indent="5715">
              <a:lnSpc>
                <a:spcPct val="126000"/>
              </a:lnSpc>
              <a:spcBef>
                <a:spcPts val="110"/>
              </a:spcBef>
            </a:pP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S0l  </a:t>
            </a:r>
            <a:r>
              <a:rPr dirty="0" sz="850" spc="15">
                <a:solidFill>
                  <a:srgbClr val="1C1C1C"/>
                </a:solidFill>
                <a:latin typeface="Arial"/>
                <a:cs typeface="Arial"/>
              </a:rPr>
              <a:t>S02  </a:t>
            </a:r>
            <a:r>
              <a:rPr dirty="0" sz="850" spc="5">
                <a:solidFill>
                  <a:srgbClr val="1C1C1C"/>
                </a:solidFill>
                <a:latin typeface="Arial"/>
                <a:cs typeface="Arial"/>
              </a:rPr>
              <a:t>S03  </a:t>
            </a:r>
            <a:r>
              <a:rPr dirty="0" sz="850" spc="20">
                <a:solidFill>
                  <a:srgbClr val="1C1C1C"/>
                </a:solidFill>
                <a:latin typeface="Arial"/>
                <a:cs typeface="Arial"/>
              </a:rPr>
              <a:t>S04  </a:t>
            </a:r>
            <a:r>
              <a:rPr dirty="0" sz="850" spc="-80">
                <a:solidFill>
                  <a:srgbClr val="1C1C1C"/>
                </a:solidFill>
                <a:latin typeface="Arial"/>
                <a:cs typeface="Arial"/>
              </a:rPr>
              <a:t>SOS</a:t>
            </a:r>
            <a:endParaRPr sz="8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2994" y="1528551"/>
            <a:ext cx="1493520" cy="843280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9050">
              <a:lnSpc>
                <a:spcPct val="100000"/>
              </a:lnSpc>
              <a:spcBef>
                <a:spcPts val="375"/>
              </a:spcBef>
            </a:pP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Praktijktoets  1:</a:t>
            </a:r>
            <a:r>
              <a:rPr dirty="0" sz="850" spc="-5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1C1C1C"/>
                </a:solidFill>
                <a:latin typeface="Arial"/>
                <a:cs typeface="Arial"/>
              </a:rPr>
              <a:t>P/PIE/03.00</a:t>
            </a:r>
            <a:endParaRPr sz="850">
              <a:latin typeface="Arial"/>
              <a:cs typeface="Arial"/>
            </a:endParaRPr>
          </a:p>
          <a:p>
            <a:pPr marL="19050">
              <a:lnSpc>
                <a:spcPct val="100000"/>
              </a:lnSpc>
              <a:spcBef>
                <a:spcPts val="280"/>
              </a:spcBef>
            </a:pP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Praktijktoets  2:</a:t>
            </a:r>
            <a:r>
              <a:rPr dirty="0" sz="850" spc="-5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1C1C1C"/>
                </a:solidFill>
                <a:latin typeface="Arial"/>
                <a:cs typeface="Arial"/>
              </a:rPr>
              <a:t>P/PIE/03.01</a:t>
            </a:r>
            <a:endParaRPr sz="850">
              <a:latin typeface="Arial"/>
              <a:cs typeface="Arial"/>
            </a:endParaRPr>
          </a:p>
          <a:p>
            <a:pPr marL="19050">
              <a:lnSpc>
                <a:spcPct val="100000"/>
              </a:lnSpc>
              <a:spcBef>
                <a:spcPts val="250"/>
              </a:spcBef>
            </a:pP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Praktijktoets  3:</a:t>
            </a:r>
            <a:r>
              <a:rPr dirty="0" sz="850" spc="-8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1C1C1C"/>
                </a:solidFill>
                <a:latin typeface="Arial"/>
                <a:cs typeface="Arial"/>
              </a:rPr>
              <a:t>P/PIE/03.02</a:t>
            </a:r>
            <a:endParaRPr sz="850">
              <a:latin typeface="Arial"/>
              <a:cs typeface="Arial"/>
            </a:endParaRPr>
          </a:p>
          <a:p>
            <a:pPr marL="12700" marR="22225" indent="3175">
              <a:lnSpc>
                <a:spcPct val="124800"/>
              </a:lnSpc>
              <a:spcBef>
                <a:spcPts val="25"/>
              </a:spcBef>
            </a:pPr>
            <a:r>
              <a:rPr dirty="0" sz="850" spc="30">
                <a:solidFill>
                  <a:srgbClr val="1C1C1C"/>
                </a:solidFill>
                <a:latin typeface="Arial"/>
                <a:cs typeface="Arial"/>
              </a:rPr>
              <a:t>Praktijktoets 4: </a:t>
            </a:r>
            <a:r>
              <a:rPr dirty="0" sz="850" spc="20">
                <a:solidFill>
                  <a:srgbClr val="1C1C1C"/>
                </a:solidFill>
                <a:latin typeface="Arial"/>
                <a:cs typeface="Arial"/>
              </a:rPr>
              <a:t>P/PIE/03.03  </a:t>
            </a: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Theorietoets:</a:t>
            </a:r>
            <a:r>
              <a:rPr dirty="0" sz="850" spc="13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1C1C1C"/>
                </a:solidFill>
                <a:latin typeface="Arial"/>
                <a:cs typeface="Arial"/>
              </a:rPr>
              <a:t>K/PIE/03.th</a:t>
            </a:r>
            <a:endParaRPr sz="8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12830" y="1669427"/>
            <a:ext cx="147320" cy="2774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50" spc="-40">
                <a:solidFill>
                  <a:srgbClr val="1C1C1C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22477" y="1831155"/>
            <a:ext cx="125730" cy="2774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650" spc="-10">
                <a:solidFill>
                  <a:srgbClr val="1C1C1C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88822" y="2032299"/>
            <a:ext cx="153670" cy="3536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100"/>
              </a:spcBef>
            </a:pPr>
            <a:r>
              <a:rPr dirty="0" sz="1100" spc="45">
                <a:solidFill>
                  <a:srgbClr val="1C1C1C"/>
                </a:solidFill>
                <a:latin typeface="Times New Roman"/>
                <a:cs typeface="Times New Roman"/>
              </a:rPr>
              <a:t>D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1050" spc="-75">
                <a:solidFill>
                  <a:srgbClr val="1C1C1C"/>
                </a:solidFill>
                <a:latin typeface="Times New Roman"/>
                <a:cs typeface="Times New Roman"/>
              </a:rPr>
              <a:t>0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79174" y="1549910"/>
            <a:ext cx="435609" cy="819150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278765" marR="5080" indent="-266700">
              <a:lnSpc>
                <a:spcPts val="1200"/>
              </a:lnSpc>
              <a:spcBef>
                <a:spcPts val="170"/>
              </a:spcBef>
              <a:tabLst>
                <a:tab pos="281305" algn="l"/>
              </a:tabLst>
            </a:pPr>
            <a:r>
              <a:rPr dirty="0" sz="1050" spc="35">
                <a:solidFill>
                  <a:srgbClr val="1C1C1C"/>
                </a:solidFill>
                <a:latin typeface="Times New Roman"/>
                <a:cs typeface="Times New Roman"/>
              </a:rPr>
              <a:t>0</a:t>
            </a:r>
            <a:r>
              <a:rPr dirty="0" sz="1050" spc="35">
                <a:solidFill>
                  <a:srgbClr val="1C1C1C"/>
                </a:solidFill>
                <a:latin typeface="Times New Roman"/>
                <a:cs typeface="Times New Roman"/>
              </a:rPr>
              <a:t>		</a:t>
            </a:r>
            <a:r>
              <a:rPr dirty="0" baseline="3267" sz="1275" spc="-75">
                <a:solidFill>
                  <a:srgbClr val="1C1C1C"/>
                </a:solidFill>
                <a:latin typeface="Arial"/>
                <a:cs typeface="Arial"/>
              </a:rPr>
              <a:t>PO  </a:t>
            </a:r>
            <a:r>
              <a:rPr dirty="0" sz="850" spc="-55">
                <a:solidFill>
                  <a:srgbClr val="1C1C1C"/>
                </a:solidFill>
                <a:latin typeface="Arial"/>
                <a:cs typeface="Arial"/>
              </a:rPr>
              <a:t>PO</a:t>
            </a:r>
            <a:endParaRPr sz="850">
              <a:latin typeface="Arial"/>
              <a:cs typeface="Arial"/>
            </a:endParaRPr>
          </a:p>
          <a:p>
            <a:pPr marL="281305">
              <a:lnSpc>
                <a:spcPct val="100000"/>
              </a:lnSpc>
              <a:spcBef>
                <a:spcPts val="185"/>
              </a:spcBef>
            </a:pPr>
            <a:r>
              <a:rPr dirty="0" sz="850" spc="-70">
                <a:solidFill>
                  <a:srgbClr val="1C1C1C"/>
                </a:solidFill>
                <a:latin typeface="Arial"/>
                <a:cs typeface="Arial"/>
              </a:rPr>
              <a:t>PO</a:t>
            </a:r>
            <a:endParaRPr sz="850">
              <a:latin typeface="Arial"/>
              <a:cs typeface="Arial"/>
            </a:endParaRPr>
          </a:p>
          <a:p>
            <a:pPr marL="283845">
              <a:lnSpc>
                <a:spcPct val="100000"/>
              </a:lnSpc>
              <a:spcBef>
                <a:spcPts val="225"/>
              </a:spcBef>
            </a:pPr>
            <a:r>
              <a:rPr dirty="0" sz="900" spc="-95" b="1">
                <a:solidFill>
                  <a:srgbClr val="1C1C1C"/>
                </a:solidFill>
                <a:latin typeface="Times New Roman"/>
                <a:cs typeface="Times New Roman"/>
              </a:rPr>
              <a:t>PO</a:t>
            </a:r>
            <a:endParaRPr sz="900">
              <a:latin typeface="Times New Roman"/>
              <a:cs typeface="Times New Roman"/>
            </a:endParaRPr>
          </a:p>
          <a:p>
            <a:pPr marL="274955">
              <a:lnSpc>
                <a:spcPct val="100000"/>
              </a:lnSpc>
              <a:spcBef>
                <a:spcPts val="245"/>
              </a:spcBef>
            </a:pPr>
            <a:r>
              <a:rPr dirty="0" sz="850" spc="-75">
                <a:solidFill>
                  <a:srgbClr val="1C1C1C"/>
                </a:solidFill>
                <a:latin typeface="Arial"/>
                <a:cs typeface="Arial"/>
              </a:rPr>
              <a:t>T</a:t>
            </a:r>
            <a:endParaRPr sz="8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69866" y="2184871"/>
            <a:ext cx="952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solidFill>
                  <a:srgbClr val="1C1C1C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12936" y="1372923"/>
            <a:ext cx="2182495" cy="998855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dirty="0" sz="850" spc="5">
                <a:solidFill>
                  <a:srgbClr val="1C1C1C"/>
                </a:solidFill>
                <a:latin typeface="Arial"/>
                <a:cs typeface="Arial"/>
              </a:rPr>
              <a:t>Herkansing </a:t>
            </a:r>
            <a:r>
              <a:rPr dirty="0" sz="850" spc="40">
                <a:solidFill>
                  <a:srgbClr val="1C1C1C"/>
                </a:solidFill>
                <a:latin typeface="Arial"/>
                <a:cs typeface="Arial"/>
              </a:rPr>
              <a:t>type </a:t>
            </a: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vorm </a:t>
            </a:r>
            <a:r>
              <a:rPr dirty="0" sz="850" spc="5">
                <a:solidFill>
                  <a:srgbClr val="1C1C1C"/>
                </a:solidFill>
                <a:latin typeface="Arial"/>
                <a:cs typeface="Arial"/>
              </a:rPr>
              <a:t>weging</a:t>
            </a:r>
            <a:r>
              <a:rPr dirty="0" sz="850" spc="9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35">
                <a:solidFill>
                  <a:srgbClr val="1C1C1C"/>
                </a:solidFill>
                <a:latin typeface="Arial"/>
                <a:cs typeface="Arial"/>
              </a:rPr>
              <a:t>moment</a:t>
            </a:r>
            <a:endParaRPr sz="850">
              <a:latin typeface="Arial"/>
              <a:cs typeface="Arial"/>
            </a:endParaRPr>
          </a:p>
          <a:p>
            <a:pPr marL="1624330">
              <a:lnSpc>
                <a:spcPct val="100000"/>
              </a:lnSpc>
              <a:spcBef>
                <a:spcPts val="225"/>
              </a:spcBef>
            </a:pPr>
            <a:r>
              <a:rPr dirty="0" sz="850" spc="-50">
                <a:solidFill>
                  <a:srgbClr val="1C1C1C"/>
                </a:solidFill>
                <a:latin typeface="Arial"/>
                <a:cs typeface="Arial"/>
              </a:rPr>
              <a:t>1</a:t>
            </a:r>
            <a:endParaRPr sz="850">
              <a:latin typeface="Arial"/>
              <a:cs typeface="Arial"/>
            </a:endParaRPr>
          </a:p>
          <a:p>
            <a:pPr marL="1624330">
              <a:lnSpc>
                <a:spcPct val="100000"/>
              </a:lnSpc>
              <a:spcBef>
                <a:spcPts val="280"/>
              </a:spcBef>
            </a:pPr>
            <a:r>
              <a:rPr dirty="0" sz="850" spc="-40">
                <a:solidFill>
                  <a:srgbClr val="1C1C1C"/>
                </a:solidFill>
                <a:latin typeface="Arial"/>
                <a:cs typeface="Arial"/>
              </a:rPr>
              <a:t>1</a:t>
            </a:r>
            <a:endParaRPr sz="850">
              <a:latin typeface="Arial"/>
              <a:cs typeface="Arial"/>
            </a:endParaRPr>
          </a:p>
          <a:p>
            <a:pPr marL="1623060">
              <a:lnSpc>
                <a:spcPct val="100000"/>
              </a:lnSpc>
              <a:spcBef>
                <a:spcPts val="204"/>
              </a:spcBef>
            </a:pPr>
            <a:r>
              <a:rPr dirty="0" sz="900" spc="-45">
                <a:solidFill>
                  <a:srgbClr val="1C1C1C"/>
                </a:solidFill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  <a:p>
            <a:pPr marL="1623060">
              <a:lnSpc>
                <a:spcPct val="100000"/>
              </a:lnSpc>
              <a:spcBef>
                <a:spcPts val="215"/>
              </a:spcBef>
            </a:pPr>
            <a:r>
              <a:rPr dirty="0" sz="900" spc="-65">
                <a:solidFill>
                  <a:srgbClr val="1C1C1C"/>
                </a:solidFill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  <a:p>
            <a:pPr marL="1625600">
              <a:lnSpc>
                <a:spcPct val="100000"/>
              </a:lnSpc>
              <a:spcBef>
                <a:spcPts val="270"/>
              </a:spcBef>
            </a:pPr>
            <a:r>
              <a:rPr dirty="0" sz="850">
                <a:solidFill>
                  <a:srgbClr val="1C1C1C"/>
                </a:solidFill>
                <a:latin typeface="Arial"/>
                <a:cs typeface="Arial"/>
              </a:rPr>
              <a:t>3</a:t>
            </a:r>
            <a:endParaRPr sz="8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742888" y="1401913"/>
            <a:ext cx="259079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duur</a:t>
            </a:r>
            <a:endParaRPr sz="8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742347" y="2213605"/>
            <a:ext cx="60198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35">
                <a:solidFill>
                  <a:srgbClr val="1C1C1C"/>
                </a:solidFill>
                <a:latin typeface="Arial"/>
                <a:cs typeface="Arial"/>
              </a:rPr>
              <a:t>60</a:t>
            </a:r>
            <a:r>
              <a:rPr dirty="0" sz="850" spc="-3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1C1C1C"/>
                </a:solidFill>
                <a:latin typeface="Arial"/>
                <a:cs typeface="Arial"/>
              </a:rPr>
              <a:t>minuten</a:t>
            </a:r>
            <a:endParaRPr sz="8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50934" y="2548761"/>
            <a:ext cx="74295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8931" y="2803050"/>
            <a:ext cx="1115695" cy="3689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635">
              <a:lnSpc>
                <a:spcPct val="100099"/>
              </a:lnSpc>
              <a:spcBef>
                <a:spcPts val="100"/>
              </a:spcBef>
            </a:pPr>
            <a:r>
              <a:rPr dirty="0" sz="750" spc="20">
                <a:solidFill>
                  <a:srgbClr val="1C1C1C"/>
                </a:solidFill>
                <a:latin typeface="Arial"/>
                <a:cs typeface="Arial"/>
              </a:rPr>
              <a:t>PO=Praktischeopdracht  </a:t>
            </a:r>
            <a:r>
              <a:rPr dirty="0" sz="750" spc="20">
                <a:solidFill>
                  <a:srgbClr val="1C1C1C"/>
                </a:solidFill>
                <a:latin typeface="Arial"/>
                <a:cs typeface="Arial"/>
              </a:rPr>
              <a:t>HD=Handelingsdeel  TO=Toetsopdracht</a:t>
            </a:r>
            <a:endParaRPr sz="7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21595" y="2803050"/>
            <a:ext cx="635635" cy="255904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 indent="2540">
              <a:lnSpc>
                <a:spcPct val="101400"/>
              </a:lnSpc>
              <a:spcBef>
                <a:spcPts val="85"/>
              </a:spcBef>
            </a:pPr>
            <a:r>
              <a:rPr dirty="0" sz="750" spc="15">
                <a:solidFill>
                  <a:srgbClr val="1C1C1C"/>
                </a:solidFill>
                <a:latin typeface="Arial"/>
                <a:cs typeface="Arial"/>
              </a:rPr>
              <a:t>S=Schriftelijk  </a:t>
            </a:r>
            <a:r>
              <a:rPr dirty="0" sz="750" spc="20">
                <a:solidFill>
                  <a:srgbClr val="1C1C1C"/>
                </a:solidFill>
                <a:latin typeface="Arial"/>
                <a:cs typeface="Arial"/>
              </a:rPr>
              <a:t>M=Mondeling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0868" y="48822"/>
            <a:ext cx="3858886" cy="2929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526" y="1843092"/>
            <a:ext cx="0" cy="1831339"/>
          </a:xfrm>
          <a:custGeom>
            <a:avLst/>
            <a:gdLst/>
            <a:ahLst/>
            <a:cxnLst/>
            <a:rect l="l" t="t" r="r" b="b"/>
            <a:pathLst>
              <a:path w="0" h="1831339">
                <a:moveTo>
                  <a:pt x="0" y="183088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526" y="36617"/>
            <a:ext cx="0" cy="1440815"/>
          </a:xfrm>
          <a:custGeom>
            <a:avLst/>
            <a:gdLst/>
            <a:ahLst/>
            <a:cxnLst/>
            <a:rect l="l" t="t" r="r" b="b"/>
            <a:pathLst>
              <a:path w="0" h="1440815">
                <a:moveTo>
                  <a:pt x="0" y="144029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031206" y="67132"/>
            <a:ext cx="501015" cy="0"/>
          </a:xfrm>
          <a:custGeom>
            <a:avLst/>
            <a:gdLst/>
            <a:ahLst/>
            <a:cxnLst/>
            <a:rect l="l" t="t" r="r" b="b"/>
            <a:pathLst>
              <a:path w="501014" h="0">
                <a:moveTo>
                  <a:pt x="0" y="0"/>
                </a:moveTo>
                <a:lnTo>
                  <a:pt x="500678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0868" y="2593756"/>
            <a:ext cx="7107555" cy="0"/>
          </a:xfrm>
          <a:custGeom>
            <a:avLst/>
            <a:gdLst/>
            <a:ahLst/>
            <a:cxnLst/>
            <a:rect l="l" t="t" r="r" b="b"/>
            <a:pathLst>
              <a:path w="7107555" h="0">
                <a:moveTo>
                  <a:pt x="0" y="0"/>
                </a:moveTo>
                <a:lnTo>
                  <a:pt x="7107189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70166" y="524854"/>
            <a:ext cx="934719" cy="0"/>
          </a:xfrm>
          <a:custGeom>
            <a:avLst/>
            <a:gdLst/>
            <a:ahLst/>
            <a:cxnLst/>
            <a:rect l="l" t="t" r="r" b="b"/>
            <a:pathLst>
              <a:path w="934719" h="0">
                <a:moveTo>
                  <a:pt x="0" y="0"/>
                </a:moveTo>
                <a:lnTo>
                  <a:pt x="934192" y="0"/>
                </a:lnTo>
              </a:path>
            </a:pathLst>
          </a:custGeom>
          <a:ln w="12714">
            <a:solidFill>
              <a:srgbClr val="1A1A1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57466" y="359580"/>
            <a:ext cx="96202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85" b="1">
                <a:solidFill>
                  <a:srgbClr val="1A1A1A"/>
                </a:solidFill>
                <a:latin typeface="Arial"/>
                <a:cs typeface="Arial"/>
              </a:rPr>
              <a:t>Studie:CK3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2865" rIns="0" bIns="0" rtlCol="0" vert="horz">
            <a:spAutoFit/>
          </a:bodyPr>
          <a:lstStyle/>
          <a:p>
            <a:pPr marL="66040">
              <a:lnSpc>
                <a:spcPct val="100000"/>
              </a:lnSpc>
              <a:spcBef>
                <a:spcPts val="495"/>
              </a:spcBef>
            </a:pPr>
            <a:r>
              <a:rPr dirty="0" spc="40"/>
              <a:t>13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995779" y="359580"/>
            <a:ext cx="138684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10" b="1">
                <a:solidFill>
                  <a:srgbClr val="1A1A1A"/>
                </a:solidFill>
                <a:latin typeface="Arial"/>
                <a:cs typeface="Arial"/>
              </a:rPr>
              <a:t>Vak:</a:t>
            </a:r>
            <a:r>
              <a:rPr dirty="0" sz="1200" spc="-155" b="1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200" spc="95" b="1">
                <a:solidFill>
                  <a:srgbClr val="1A1A1A"/>
                </a:solidFill>
                <a:latin typeface="Arial"/>
                <a:cs typeface="Arial"/>
              </a:rPr>
              <a:t>installmont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951668" y="0"/>
            <a:ext cx="459740" cy="82676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5250" spc="250">
                <a:solidFill>
                  <a:srgbClr val="D1D1D1"/>
                </a:solidFill>
                <a:latin typeface="Arial"/>
                <a:cs typeface="Arial"/>
              </a:rPr>
              <a:t>-i</a:t>
            </a:r>
            <a:endParaRPr sz="52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0991" y="705668"/>
            <a:ext cx="1010285" cy="7232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55" b="1">
                <a:solidFill>
                  <a:srgbClr val="1A1A1A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  <a:p>
            <a:pPr marL="12700" marR="5080" indent="1270">
              <a:lnSpc>
                <a:spcPct val="189700"/>
              </a:lnSpc>
              <a:spcBef>
                <a:spcPts val="25"/>
              </a:spcBef>
            </a:pPr>
            <a:r>
              <a:rPr dirty="0" sz="950" spc="30" b="1">
                <a:solidFill>
                  <a:srgbClr val="1A1A1A"/>
                </a:solidFill>
                <a:latin typeface="Arial"/>
                <a:cs typeface="Arial"/>
              </a:rPr>
              <a:t>Schoolexamens  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4640" y="1895851"/>
            <a:ext cx="220979" cy="669925"/>
          </a:xfrm>
          <a:prstGeom prst="rect">
            <a:avLst/>
          </a:prstGeom>
        </p:spPr>
        <p:txBody>
          <a:bodyPr wrap="square" lIns="0" tIns="4699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370"/>
              </a:spcBef>
            </a:pPr>
            <a:r>
              <a:rPr dirty="0" sz="800" spc="25">
                <a:solidFill>
                  <a:srgbClr val="1A1A1A"/>
                </a:solidFill>
                <a:latin typeface="Arial"/>
                <a:cs typeface="Arial"/>
              </a:rPr>
              <a:t>503</a:t>
            </a:r>
            <a:endParaRPr sz="80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285"/>
              </a:spcBef>
            </a:pPr>
            <a:r>
              <a:rPr dirty="0" sz="850" spc="25" b="1">
                <a:solidFill>
                  <a:srgbClr val="1A1A1A"/>
                </a:solidFill>
                <a:latin typeface="Arial"/>
                <a:cs typeface="Arial"/>
              </a:rPr>
              <a:t>504</a:t>
            </a:r>
            <a:endParaRPr sz="8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305"/>
              </a:spcBef>
            </a:pPr>
            <a:r>
              <a:rPr dirty="0" sz="800" spc="15">
                <a:solidFill>
                  <a:srgbClr val="1A1A1A"/>
                </a:solidFill>
                <a:latin typeface="Arial"/>
                <a:cs typeface="Arial"/>
              </a:rPr>
              <a:t>505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800" spc="15">
                <a:solidFill>
                  <a:srgbClr val="1A1A1A"/>
                </a:solidFill>
                <a:latin typeface="Arial"/>
                <a:cs typeface="Arial"/>
              </a:rPr>
              <a:t>506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90929" y="1895851"/>
            <a:ext cx="1586230" cy="669925"/>
          </a:xfrm>
          <a:prstGeom prst="rect">
            <a:avLst/>
          </a:prstGeom>
        </p:spPr>
        <p:txBody>
          <a:bodyPr wrap="square" lIns="0" tIns="46990" rIns="0" bIns="0" rtlCol="0" vert="horz">
            <a:spAutoFit/>
          </a:bodyPr>
          <a:lstStyle/>
          <a:p>
            <a:pPr marL="19050">
              <a:lnSpc>
                <a:spcPct val="100000"/>
              </a:lnSpc>
              <a:spcBef>
                <a:spcPts val="370"/>
              </a:spcBef>
            </a:pPr>
            <a:r>
              <a:rPr dirty="0" sz="800" spc="45">
                <a:solidFill>
                  <a:srgbClr val="1A1A1A"/>
                </a:solidFill>
                <a:latin typeface="Arial"/>
                <a:cs typeface="Arial"/>
              </a:rPr>
              <a:t>Praktijktoets </a:t>
            </a:r>
            <a:r>
              <a:rPr dirty="0" sz="800" spc="50">
                <a:solidFill>
                  <a:srgbClr val="1A1A1A"/>
                </a:solidFill>
                <a:latin typeface="Arial"/>
                <a:cs typeface="Arial"/>
              </a:rPr>
              <a:t>2:</a:t>
            </a:r>
            <a:r>
              <a:rPr dirty="0" sz="800" spc="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800" spc="40">
                <a:solidFill>
                  <a:srgbClr val="1A1A1A"/>
                </a:solidFill>
                <a:latin typeface="Arial"/>
                <a:cs typeface="Arial"/>
              </a:rPr>
              <a:t>P/PIE/04.01.2</a:t>
            </a:r>
            <a:endParaRPr sz="800">
              <a:latin typeface="Arial"/>
              <a:cs typeface="Arial"/>
            </a:endParaRPr>
          </a:p>
          <a:p>
            <a:pPr marL="19050">
              <a:lnSpc>
                <a:spcPct val="100000"/>
              </a:lnSpc>
              <a:spcBef>
                <a:spcPts val="285"/>
              </a:spcBef>
            </a:pPr>
            <a:r>
              <a:rPr dirty="0" sz="850" spc="-10" b="1">
                <a:solidFill>
                  <a:srgbClr val="1A1A1A"/>
                </a:solidFill>
                <a:latin typeface="Arial"/>
                <a:cs typeface="Arial"/>
              </a:rPr>
              <a:t>Praktijktoets </a:t>
            </a:r>
            <a:r>
              <a:rPr dirty="0" sz="850" spc="35" b="1">
                <a:solidFill>
                  <a:srgbClr val="1A1A1A"/>
                </a:solidFill>
                <a:latin typeface="Arial"/>
                <a:cs typeface="Arial"/>
              </a:rPr>
              <a:t>3:</a:t>
            </a:r>
            <a:r>
              <a:rPr dirty="0" sz="850" spc="-40" b="1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850" spc="15" b="1">
                <a:solidFill>
                  <a:srgbClr val="1A1A1A"/>
                </a:solidFill>
                <a:latin typeface="Arial"/>
                <a:cs typeface="Arial"/>
              </a:rPr>
              <a:t>P/PIE/04.02</a:t>
            </a:r>
            <a:endParaRPr sz="850">
              <a:latin typeface="Arial"/>
              <a:cs typeface="Arial"/>
            </a:endParaRPr>
          </a:p>
          <a:p>
            <a:pPr marL="12700" marR="5080" indent="6350">
              <a:lnSpc>
                <a:spcPts val="1270"/>
              </a:lnSpc>
              <a:spcBef>
                <a:spcPts val="90"/>
              </a:spcBef>
            </a:pPr>
            <a:r>
              <a:rPr dirty="0" sz="800" spc="45">
                <a:solidFill>
                  <a:srgbClr val="1A1A1A"/>
                </a:solidFill>
                <a:latin typeface="Arial"/>
                <a:cs typeface="Arial"/>
              </a:rPr>
              <a:t>Praktijktoets </a:t>
            </a:r>
            <a:r>
              <a:rPr dirty="0" sz="800" spc="50">
                <a:solidFill>
                  <a:srgbClr val="1A1A1A"/>
                </a:solidFill>
                <a:latin typeface="Arial"/>
                <a:cs typeface="Arial"/>
              </a:rPr>
              <a:t>4: P/PIE/04.02.1  </a:t>
            </a:r>
            <a:r>
              <a:rPr dirty="0" sz="800" spc="45">
                <a:solidFill>
                  <a:srgbClr val="1A1A1A"/>
                </a:solidFill>
                <a:latin typeface="Arial"/>
                <a:cs typeface="Arial"/>
              </a:rPr>
              <a:t>Theorietoets:</a:t>
            </a:r>
            <a:r>
              <a:rPr dirty="0" sz="800" spc="15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800" spc="45">
                <a:solidFill>
                  <a:srgbClr val="1A1A1A"/>
                </a:solidFill>
                <a:latin typeface="Arial"/>
                <a:cs typeface="Arial"/>
              </a:rPr>
              <a:t>P/PIE/04.th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06724" y="1864721"/>
            <a:ext cx="151130" cy="2774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50" spc="-10">
                <a:solidFill>
                  <a:srgbClr val="2D2D2D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03671" y="2029501"/>
            <a:ext cx="154940" cy="2774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50" spc="20">
                <a:solidFill>
                  <a:srgbClr val="2D2D2D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616371" y="2191229"/>
            <a:ext cx="129539" cy="2774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650" spc="20">
                <a:solidFill>
                  <a:srgbClr val="2D2D2D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90497" y="2402036"/>
            <a:ext cx="64769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000" spc="-50">
                <a:solidFill>
                  <a:srgbClr val="2D2D2D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836043" y="1884302"/>
            <a:ext cx="165735" cy="6788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algn="just" marL="12700" marR="5080" indent="6350">
              <a:lnSpc>
                <a:spcPct val="133500"/>
              </a:lnSpc>
              <a:spcBef>
                <a:spcPts val="114"/>
              </a:spcBef>
            </a:pPr>
            <a:r>
              <a:rPr dirty="0" sz="800" spc="-45">
                <a:solidFill>
                  <a:srgbClr val="2D2D2D"/>
                </a:solidFill>
                <a:latin typeface="Arial"/>
                <a:cs typeface="Arial"/>
              </a:rPr>
              <a:t>PO  </a:t>
            </a:r>
            <a:r>
              <a:rPr dirty="0" sz="800" spc="-45">
                <a:solidFill>
                  <a:srgbClr val="1A1A1A"/>
                </a:solidFill>
                <a:latin typeface="Arial"/>
                <a:cs typeface="Arial"/>
              </a:rPr>
              <a:t>PO  </a:t>
            </a:r>
            <a:r>
              <a:rPr dirty="0" sz="800" spc="-45">
                <a:solidFill>
                  <a:srgbClr val="2D2D2D"/>
                </a:solidFill>
                <a:latin typeface="Arial"/>
                <a:cs typeface="Arial"/>
              </a:rPr>
              <a:t>PO  </a:t>
            </a:r>
            <a:r>
              <a:rPr dirty="0" sz="800" spc="-45">
                <a:solidFill>
                  <a:srgbClr val="2D2D2D"/>
                </a:solidFill>
                <a:latin typeface="Arial"/>
                <a:cs typeface="Arial"/>
              </a:rPr>
              <a:t>T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816537" y="1893459"/>
            <a:ext cx="80010" cy="678815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409"/>
              </a:spcBef>
            </a:pPr>
            <a:r>
              <a:rPr dirty="0" sz="800" spc="-40">
                <a:solidFill>
                  <a:srgbClr val="2D2D2D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800" spc="-40">
                <a:solidFill>
                  <a:srgbClr val="2D2D2D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800" spc="-40">
                <a:solidFill>
                  <a:srgbClr val="2D2D2D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800" spc="-40">
                <a:solidFill>
                  <a:srgbClr val="2D2D2D"/>
                </a:solidFill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280868" y="1464173"/>
          <a:ext cx="6732270" cy="443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2750"/>
                <a:gridCol w="2545080"/>
                <a:gridCol w="1577340"/>
                <a:gridCol w="306704"/>
                <a:gridCol w="363220"/>
                <a:gridCol w="1071879"/>
                <a:gridCol w="455295"/>
              </a:tblGrid>
              <a:tr h="140903">
                <a:tc>
                  <a:txBody>
                    <a:bodyPr/>
                    <a:lstStyle/>
                    <a:p>
                      <a:pPr marL="101600">
                        <a:lnSpc>
                          <a:spcPts val="885"/>
                        </a:lnSpc>
                      </a:pPr>
                      <a:r>
                        <a:rPr dirty="0" sz="800" spc="-3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885"/>
                        </a:lnSpc>
                      </a:pPr>
                      <a:r>
                        <a:rPr dirty="0" sz="800" spc="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ts val="910"/>
                        </a:lnSpc>
                      </a:pPr>
                      <a:r>
                        <a:rPr dirty="0" sz="800" spc="-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ts val="910"/>
                        </a:lnSpc>
                      </a:pPr>
                      <a:r>
                        <a:rPr dirty="0" sz="800" spc="4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910"/>
                        </a:lnSpc>
                      </a:pPr>
                      <a:r>
                        <a:rPr dirty="0" sz="800" spc="6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910"/>
                        </a:lnSpc>
                      </a:pPr>
                      <a:r>
                        <a:rPr dirty="0" sz="800" spc="3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00" spc="229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910"/>
                        </a:lnSpc>
                      </a:pPr>
                      <a:r>
                        <a:rPr dirty="0" sz="800" spc="5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5951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800" spc="6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800" spc="4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Theorietoets:</a:t>
                      </a:r>
                      <a:r>
                        <a:rPr dirty="0" sz="800" spc="19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P/PIE/04.00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36525">
                        <a:lnSpc>
                          <a:spcPts val="1185"/>
                        </a:lnSpc>
                      </a:pPr>
                      <a:r>
                        <a:rPr dirty="0" sz="100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80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30"/>
                        </a:lnSpc>
                      </a:pPr>
                      <a:r>
                        <a:rPr dirty="0" sz="1200">
                          <a:solidFill>
                            <a:srgbClr val="2D2D2D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607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36339">
                <a:tc>
                  <a:txBody>
                    <a:bodyPr/>
                    <a:lstStyle/>
                    <a:p>
                      <a:pPr marL="98425">
                        <a:lnSpc>
                          <a:spcPts val="944"/>
                        </a:lnSpc>
                        <a:spcBef>
                          <a:spcPts val="30"/>
                        </a:spcBef>
                      </a:pPr>
                      <a:r>
                        <a:rPr dirty="0" sz="850" spc="35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944"/>
                        </a:lnSpc>
                        <a:spcBef>
                          <a:spcPts val="30"/>
                        </a:spcBef>
                      </a:pPr>
                      <a:r>
                        <a:rPr dirty="0" sz="850" spc="-10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50" spc="30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1:</a:t>
                      </a:r>
                      <a:r>
                        <a:rPr dirty="0" sz="850" spc="15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P/PIE/04.01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r" marR="62865">
                        <a:lnSpc>
                          <a:spcPts val="975"/>
                        </a:lnSpc>
                      </a:pPr>
                      <a:r>
                        <a:rPr dirty="0" sz="165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ts val="894"/>
                        </a:lnSpc>
                        <a:spcBef>
                          <a:spcPts val="80"/>
                        </a:spcBef>
                      </a:pPr>
                      <a:r>
                        <a:rPr dirty="0" sz="800" spc="-6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6075">
                        <a:lnSpc>
                          <a:spcPts val="869"/>
                        </a:lnSpc>
                        <a:spcBef>
                          <a:spcPts val="100"/>
                        </a:spcBef>
                      </a:pPr>
                      <a:r>
                        <a:rPr dirty="0" sz="80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7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21" name="object 21"/>
          <p:cNvSpPr txBox="1"/>
          <p:nvPr/>
        </p:nvSpPr>
        <p:spPr>
          <a:xfrm>
            <a:off x="5154513" y="2370503"/>
            <a:ext cx="800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45">
                <a:solidFill>
                  <a:srgbClr val="1A1A1A"/>
                </a:solidFill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733430" y="2421361"/>
            <a:ext cx="65913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60">
                <a:solidFill>
                  <a:srgbClr val="2D2D2D"/>
                </a:solidFill>
                <a:latin typeface="Arial"/>
                <a:cs typeface="Arial"/>
              </a:rPr>
              <a:t>60</a:t>
            </a:r>
            <a:r>
              <a:rPr dirty="0" sz="800" spc="-5">
                <a:solidFill>
                  <a:srgbClr val="2D2D2D"/>
                </a:solidFill>
                <a:latin typeface="Arial"/>
                <a:cs typeface="Arial"/>
              </a:rPr>
              <a:t> </a:t>
            </a:r>
            <a:r>
              <a:rPr dirty="0" sz="800" spc="75">
                <a:solidFill>
                  <a:srgbClr val="2D2D2D"/>
                </a:solidFill>
                <a:latin typeface="Arial"/>
                <a:cs typeface="Arial"/>
              </a:rPr>
              <a:t>minuten:</a:t>
            </a:r>
            <a:endParaRPr sz="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44828" y="2744055"/>
            <a:ext cx="73660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35" b="1">
                <a:solidFill>
                  <a:srgbClr val="1A1A1A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69773" y="2998346"/>
            <a:ext cx="1115695" cy="3689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635">
              <a:lnSpc>
                <a:spcPct val="100099"/>
              </a:lnSpc>
              <a:spcBef>
                <a:spcPts val="100"/>
              </a:spcBef>
            </a:pPr>
            <a:r>
              <a:rPr dirty="0" sz="750" spc="20">
                <a:solidFill>
                  <a:srgbClr val="1A1A1A"/>
                </a:solidFill>
                <a:latin typeface="Arial"/>
                <a:cs typeface="Arial"/>
              </a:rPr>
              <a:t>PO=Praktischeopdracht  </a:t>
            </a:r>
            <a:r>
              <a:rPr dirty="0" sz="750" spc="20">
                <a:solidFill>
                  <a:srgbClr val="1A1A1A"/>
                </a:solidFill>
                <a:latin typeface="Arial"/>
                <a:cs typeface="Arial"/>
              </a:rPr>
              <a:t>HD=Handelingsdeel  TO=Toetsopdracht</a:t>
            </a:r>
            <a:endParaRPr sz="7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112150" y="3001396"/>
            <a:ext cx="629920" cy="252729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 marR="5080" indent="-635">
              <a:lnSpc>
                <a:spcPts val="890"/>
              </a:lnSpc>
              <a:spcBef>
                <a:spcPts val="135"/>
              </a:spcBef>
            </a:pPr>
            <a:r>
              <a:rPr dirty="0" sz="750" spc="15">
                <a:solidFill>
                  <a:srgbClr val="1A1A1A"/>
                </a:solidFill>
                <a:latin typeface="Arial"/>
                <a:cs typeface="Arial"/>
              </a:rPr>
              <a:t>S=Schriflelijk  </a:t>
            </a:r>
            <a:r>
              <a:rPr dirty="0" sz="750" spc="20">
                <a:solidFill>
                  <a:srgbClr val="1A1A1A"/>
                </a:solidFill>
                <a:latin typeface="Arial"/>
                <a:cs typeface="Arial"/>
              </a:rPr>
              <a:t>M=Mondeling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6" y="2526623"/>
            <a:ext cx="0" cy="1464945"/>
          </a:xfrm>
          <a:custGeom>
            <a:avLst/>
            <a:gdLst/>
            <a:ahLst/>
            <a:cxnLst/>
            <a:rect l="l" t="t" r="r" b="b"/>
            <a:pathLst>
              <a:path w="0" h="1464945">
                <a:moveTo>
                  <a:pt x="0" y="146470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052" y="671325"/>
            <a:ext cx="0" cy="1684655"/>
          </a:xfrm>
          <a:custGeom>
            <a:avLst/>
            <a:gdLst/>
            <a:ahLst/>
            <a:cxnLst/>
            <a:rect l="l" t="t" r="r" b="b"/>
            <a:pathLst>
              <a:path w="0" h="1684655">
                <a:moveTo>
                  <a:pt x="0" y="1684415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8656" y="2435079"/>
            <a:ext cx="7119620" cy="0"/>
          </a:xfrm>
          <a:custGeom>
            <a:avLst/>
            <a:gdLst/>
            <a:ahLst/>
            <a:cxnLst/>
            <a:rect l="l" t="t" r="r" b="b"/>
            <a:pathLst>
              <a:path w="7119620" h="0">
                <a:moveTo>
                  <a:pt x="0" y="0"/>
                </a:moveTo>
                <a:lnTo>
                  <a:pt x="7119401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38345" y="251506"/>
            <a:ext cx="52705" cy="3384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50" spc="-475">
                <a:solidFill>
                  <a:srgbClr val="CFCFCF"/>
                </a:solidFill>
                <a:latin typeface="Arial"/>
                <a:cs typeface="Arial"/>
              </a:rPr>
              <a:t>r</a:t>
            </a:r>
            <a:endParaRPr sz="2050">
              <a:latin typeface="Arial"/>
              <a:cs typeface="Arial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2865" rIns="0" bIns="0" rtlCol="0" vert="horz">
            <a:spAutoFit/>
          </a:bodyPr>
          <a:lstStyle/>
          <a:p>
            <a:pPr marL="66040">
              <a:lnSpc>
                <a:spcPct val="100000"/>
              </a:lnSpc>
              <a:spcBef>
                <a:spcPts val="495"/>
              </a:spcBef>
            </a:pPr>
            <a:r>
              <a:rPr dirty="0" spc="40"/>
              <a:t>14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55449" y="0"/>
            <a:ext cx="3791585" cy="518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8265">
              <a:lnSpc>
                <a:spcPts val="2300"/>
              </a:lnSpc>
              <a:spcBef>
                <a:spcPts val="100"/>
              </a:spcBef>
              <a:tabLst>
                <a:tab pos="3250565" algn="l"/>
              </a:tabLst>
            </a:pPr>
            <a:r>
              <a:rPr dirty="0" sz="2050" spc="-85">
                <a:solidFill>
                  <a:srgbClr val="CFCFCF"/>
                </a:solidFill>
                <a:latin typeface="Arial"/>
                <a:cs typeface="Arial"/>
              </a:rPr>
              <a:t>-</a:t>
            </a:r>
            <a:r>
              <a:rPr dirty="0" sz="2050" spc="-114">
                <a:solidFill>
                  <a:srgbClr val="CFCFCF"/>
                </a:solidFill>
                <a:latin typeface="Arial"/>
                <a:cs typeface="Arial"/>
              </a:rPr>
              <a:t> </a:t>
            </a:r>
            <a:r>
              <a:rPr dirty="0" sz="2050" spc="-85">
                <a:solidFill>
                  <a:srgbClr val="CFCFCF"/>
                </a:solidFill>
                <a:latin typeface="Arial"/>
                <a:cs typeface="Arial"/>
              </a:rPr>
              <a:t>--	-</a:t>
            </a:r>
            <a:endParaRPr sz="2050">
              <a:latin typeface="Arial"/>
              <a:cs typeface="Arial"/>
            </a:endParaRPr>
          </a:p>
          <a:p>
            <a:pPr marL="12700">
              <a:lnSpc>
                <a:spcPts val="1580"/>
              </a:lnSpc>
            </a:pPr>
            <a:r>
              <a:rPr dirty="0" sz="1450" spc="100" b="1">
                <a:solidFill>
                  <a:srgbClr val="181818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181818"/>
                </a:solidFill>
                <a:latin typeface="Arial"/>
                <a:cs typeface="Arial"/>
              </a:rPr>
              <a:t>van </a:t>
            </a:r>
            <a:r>
              <a:rPr dirty="0" sz="1450" spc="90" b="1">
                <a:solidFill>
                  <a:srgbClr val="181818"/>
                </a:solidFill>
                <a:latin typeface="Arial"/>
                <a:cs typeface="Arial"/>
              </a:rPr>
              <a:t>toetsing </a:t>
            </a:r>
            <a:r>
              <a:rPr dirty="0" sz="1450" spc="105" b="1">
                <a:solidFill>
                  <a:srgbClr val="181818"/>
                </a:solidFill>
                <a:latin typeface="Arial"/>
                <a:cs typeface="Arial"/>
              </a:rPr>
              <a:t>en</a:t>
            </a:r>
            <a:r>
              <a:rPr dirty="0" sz="1450" spc="-150" b="1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z="1450" spc="75" b="1">
                <a:solidFill>
                  <a:srgbClr val="181818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69851" y="0"/>
            <a:ext cx="117475" cy="3384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50" spc="40">
                <a:solidFill>
                  <a:srgbClr val="CFCFCF"/>
                </a:solidFill>
                <a:latin typeface="Arial"/>
                <a:cs typeface="Arial"/>
              </a:rPr>
              <a:t>-</a:t>
            </a:r>
            <a:endParaRPr sz="20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5432" y="359325"/>
            <a:ext cx="3441700" cy="5200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780">
              <a:lnSpc>
                <a:spcPct val="100000"/>
              </a:lnSpc>
              <a:spcBef>
                <a:spcPts val="100"/>
              </a:spcBef>
              <a:tabLst>
                <a:tab pos="3343275" algn="l"/>
              </a:tabLst>
            </a:pPr>
            <a:r>
              <a:rPr dirty="0" sz="1250" spc="75" b="1">
                <a:solidFill>
                  <a:srgbClr val="181818"/>
                </a:solidFill>
                <a:latin typeface="Arial"/>
                <a:cs typeface="Arial"/>
              </a:rPr>
              <a:t>Studie</a:t>
            </a:r>
            <a:r>
              <a:rPr dirty="0" sz="1250" spc="50" b="1">
                <a:solidFill>
                  <a:srgbClr val="181818"/>
                </a:solidFill>
                <a:latin typeface="Arial"/>
                <a:cs typeface="Arial"/>
              </a:rPr>
              <a:t>:</a:t>
            </a:r>
            <a:r>
              <a:rPr dirty="0" sz="1250" spc="-225" b="1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z="1250" spc="20" b="1">
                <a:solidFill>
                  <a:srgbClr val="181818"/>
                </a:solidFill>
                <a:latin typeface="Arial"/>
                <a:cs typeface="Arial"/>
              </a:rPr>
              <a:t>CK</a:t>
            </a:r>
            <a:r>
              <a:rPr dirty="0" sz="1250" spc="20" b="1">
                <a:solidFill>
                  <a:srgbClr val="181818"/>
                </a:solidFill>
                <a:latin typeface="Arial"/>
                <a:cs typeface="Arial"/>
              </a:rPr>
              <a:t>3</a:t>
            </a:r>
            <a:r>
              <a:rPr dirty="0" sz="1250" b="1">
                <a:solidFill>
                  <a:srgbClr val="181818"/>
                </a:solidFill>
                <a:latin typeface="Arial"/>
                <a:cs typeface="Arial"/>
              </a:rPr>
              <a:t>	</a:t>
            </a:r>
            <a:r>
              <a:rPr dirty="0" sz="1250" spc="-30" b="1">
                <a:solidFill>
                  <a:srgbClr val="CFCFCF"/>
                </a:solidFill>
                <a:latin typeface="Arial"/>
                <a:cs typeface="Arial"/>
              </a:rPr>
              <a:t>_</a:t>
            </a:r>
            <a:endParaRPr sz="1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dirty="0" sz="950" spc="70" b="1">
                <a:solidFill>
                  <a:srgbClr val="181818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01884" y="359325"/>
            <a:ext cx="2969895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75" b="1">
                <a:solidFill>
                  <a:srgbClr val="181818"/>
                </a:solidFill>
                <a:latin typeface="Arial"/>
                <a:cs typeface="Arial"/>
              </a:rPr>
              <a:t>Vak: </a:t>
            </a:r>
            <a:r>
              <a:rPr dirty="0" sz="1250" spc="65" b="1">
                <a:solidFill>
                  <a:srgbClr val="181818"/>
                </a:solidFill>
                <a:latin typeface="Arial"/>
                <a:cs typeface="Arial"/>
              </a:rPr>
              <a:t>Woon- </a:t>
            </a:r>
            <a:r>
              <a:rPr dirty="0" sz="1250" spc="60" b="1">
                <a:solidFill>
                  <a:srgbClr val="181818"/>
                </a:solidFill>
                <a:latin typeface="Arial"/>
                <a:cs typeface="Arial"/>
              </a:rPr>
              <a:t>en</a:t>
            </a:r>
            <a:r>
              <a:rPr dirty="0" sz="1250" spc="95" b="1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z="1250" spc="75" b="1">
                <a:solidFill>
                  <a:srgbClr val="181818"/>
                </a:solidFill>
                <a:latin typeface="Arial"/>
                <a:cs typeface="Arial"/>
              </a:rPr>
              <a:t>kantoortechnologie</a:t>
            </a:r>
            <a:endParaRPr sz="12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4885" y="986404"/>
            <a:ext cx="1019175" cy="4483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81818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45" b="1">
                <a:solidFill>
                  <a:srgbClr val="181818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4985" y="1890407"/>
            <a:ext cx="234315" cy="520700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22225">
              <a:lnSpc>
                <a:spcPct val="100000"/>
              </a:lnSpc>
              <a:spcBef>
                <a:spcPts val="434"/>
              </a:spcBef>
            </a:pPr>
            <a:r>
              <a:rPr dirty="0" sz="800" spc="55">
                <a:solidFill>
                  <a:srgbClr val="181818"/>
                </a:solidFill>
                <a:latin typeface="Arial"/>
                <a:cs typeface="Arial"/>
              </a:rPr>
              <a:t>503</a:t>
            </a:r>
            <a:endParaRPr sz="800">
              <a:latin typeface="Arial"/>
              <a:cs typeface="Arial"/>
            </a:endParaRPr>
          </a:p>
          <a:p>
            <a:pPr marL="19050">
              <a:lnSpc>
                <a:spcPct val="100000"/>
              </a:lnSpc>
              <a:spcBef>
                <a:spcPts val="340"/>
              </a:spcBef>
            </a:pPr>
            <a:r>
              <a:rPr dirty="0" sz="800" spc="55">
                <a:solidFill>
                  <a:srgbClr val="181818"/>
                </a:solidFill>
                <a:latin typeface="Arial"/>
                <a:cs typeface="Arial"/>
              </a:rPr>
              <a:t>504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 sz="950" spc="-30">
                <a:solidFill>
                  <a:srgbClr val="181818"/>
                </a:solidFill>
                <a:latin typeface="Courier New"/>
                <a:cs typeface="Courier New"/>
              </a:rPr>
              <a:t>SOS</a:t>
            </a:r>
            <a:endParaRPr sz="95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00088" y="1890407"/>
            <a:ext cx="1421765" cy="516890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9050">
              <a:lnSpc>
                <a:spcPct val="100000"/>
              </a:lnSpc>
              <a:spcBef>
                <a:spcPts val="434"/>
              </a:spcBef>
            </a:pPr>
            <a:r>
              <a:rPr dirty="0" sz="800" spc="45">
                <a:solidFill>
                  <a:srgbClr val="181818"/>
                </a:solidFill>
                <a:latin typeface="Arial"/>
                <a:cs typeface="Arial"/>
              </a:rPr>
              <a:t>Praktijktoets 2:</a:t>
            </a:r>
            <a:r>
              <a:rPr dirty="0" sz="800" spc="235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z="800" spc="45">
                <a:solidFill>
                  <a:srgbClr val="181818"/>
                </a:solidFill>
                <a:latin typeface="Arial"/>
                <a:cs typeface="Arial"/>
              </a:rPr>
              <a:t>K/PIE/13.3</a:t>
            </a:r>
            <a:endParaRPr sz="800">
              <a:latin typeface="Arial"/>
              <a:cs typeface="Arial"/>
            </a:endParaRPr>
          </a:p>
          <a:p>
            <a:pPr marL="12700" marR="5080" indent="6350">
              <a:lnSpc>
                <a:spcPct val="132700"/>
              </a:lnSpc>
              <a:spcBef>
                <a:spcPts val="25"/>
              </a:spcBef>
            </a:pPr>
            <a:r>
              <a:rPr dirty="0" sz="800" spc="45">
                <a:solidFill>
                  <a:srgbClr val="181818"/>
                </a:solidFill>
                <a:latin typeface="Arial"/>
                <a:cs typeface="Arial"/>
              </a:rPr>
              <a:t>Praktijktoets 3: </a:t>
            </a:r>
            <a:r>
              <a:rPr dirty="0" sz="800" spc="50">
                <a:solidFill>
                  <a:srgbClr val="181818"/>
                </a:solidFill>
                <a:latin typeface="Arial"/>
                <a:cs typeface="Arial"/>
              </a:rPr>
              <a:t>K/PIE/13.4  </a:t>
            </a:r>
            <a:r>
              <a:rPr dirty="0" sz="800" spc="40">
                <a:solidFill>
                  <a:srgbClr val="181818"/>
                </a:solidFill>
                <a:latin typeface="Arial"/>
                <a:cs typeface="Arial"/>
              </a:rPr>
              <a:t>Theorietoets:</a:t>
            </a:r>
            <a:r>
              <a:rPr dirty="0" sz="800" spc="195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z="800" spc="50">
                <a:solidFill>
                  <a:srgbClr val="181818"/>
                </a:solidFill>
                <a:latin typeface="Arial"/>
                <a:cs typeface="Arial"/>
              </a:rPr>
              <a:t>K/PIE/13.th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16823" y="1880233"/>
            <a:ext cx="121920" cy="4343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ts val="1610"/>
              </a:lnSpc>
              <a:spcBef>
                <a:spcPts val="100"/>
              </a:spcBef>
            </a:pPr>
            <a:r>
              <a:rPr dirty="0" sz="1600" spc="-10">
                <a:solidFill>
                  <a:srgbClr val="181818"/>
                </a:solidFill>
                <a:latin typeface="Arial"/>
                <a:cs typeface="Arial"/>
              </a:rPr>
              <a:t>□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610"/>
              </a:lnSpc>
            </a:pPr>
            <a:r>
              <a:rPr dirty="0" sz="1600" spc="-10">
                <a:solidFill>
                  <a:srgbClr val="181818"/>
                </a:solidFill>
                <a:latin typeface="Arial"/>
                <a:cs typeface="Arial"/>
              </a:rPr>
              <a:t>□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82716" y="2243104"/>
            <a:ext cx="72390" cy="186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050" spc="40">
                <a:solidFill>
                  <a:srgbClr val="181818"/>
                </a:solidFill>
                <a:latin typeface="Times New Roman"/>
                <a:cs typeface="Times New Roman"/>
              </a:rPr>
              <a:t>0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35140" y="1893455"/>
            <a:ext cx="410209" cy="5302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 marR="243840" indent="2540">
              <a:lnSpc>
                <a:spcPct val="135200"/>
              </a:lnSpc>
              <a:spcBef>
                <a:spcPts val="100"/>
              </a:spcBef>
            </a:pPr>
            <a:r>
              <a:rPr dirty="0" sz="800" spc="-25">
                <a:solidFill>
                  <a:srgbClr val="181818"/>
                </a:solidFill>
                <a:latin typeface="Arial"/>
                <a:cs typeface="Arial"/>
              </a:rPr>
              <a:t>PO  </a:t>
            </a:r>
            <a:r>
              <a:rPr dirty="0" sz="800" spc="-20">
                <a:solidFill>
                  <a:srgbClr val="181818"/>
                </a:solidFill>
                <a:latin typeface="Arial"/>
                <a:cs typeface="Arial"/>
              </a:rPr>
              <a:t>PO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ts val="1375"/>
              </a:lnSpc>
              <a:tabLst>
                <a:tab pos="334645" algn="l"/>
              </a:tabLst>
            </a:pPr>
            <a:r>
              <a:rPr dirty="0" sz="850" spc="25">
                <a:solidFill>
                  <a:srgbClr val="181818"/>
                </a:solidFill>
                <a:latin typeface="Times New Roman"/>
                <a:cs typeface="Times New Roman"/>
              </a:rPr>
              <a:t>T</a:t>
            </a:r>
            <a:r>
              <a:rPr dirty="0" sz="850" spc="25">
                <a:solidFill>
                  <a:srgbClr val="181818"/>
                </a:solidFill>
                <a:latin typeface="Times New Roman"/>
                <a:cs typeface="Times New Roman"/>
              </a:rPr>
              <a:t>	</a:t>
            </a:r>
            <a:r>
              <a:rPr dirty="0" sz="1200" spc="20">
                <a:solidFill>
                  <a:srgbClr val="181818"/>
                </a:solidFill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19590" y="1893455"/>
            <a:ext cx="90170" cy="52006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434"/>
              </a:spcBef>
            </a:pPr>
            <a:r>
              <a:rPr dirty="0" sz="800" spc="-20">
                <a:solidFill>
                  <a:srgbClr val="181818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800" spc="-10">
                <a:solidFill>
                  <a:srgbClr val="181818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335"/>
              </a:spcBef>
            </a:pPr>
            <a:r>
              <a:rPr dirty="0" sz="800" spc="30">
                <a:solidFill>
                  <a:srgbClr val="181818"/>
                </a:solidFill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280868" y="1467224"/>
          <a:ext cx="6734809" cy="443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290"/>
                <a:gridCol w="2514600"/>
                <a:gridCol w="1605914"/>
                <a:gridCol w="311785"/>
                <a:gridCol w="364489"/>
                <a:gridCol w="1070610"/>
                <a:gridCol w="454025"/>
              </a:tblGrid>
              <a:tr h="143956">
                <a:tc>
                  <a:txBody>
                    <a:bodyPr/>
                    <a:lstStyle/>
                    <a:p>
                      <a:pPr marL="95885">
                        <a:lnSpc>
                          <a:spcPts val="885"/>
                        </a:lnSpc>
                      </a:pPr>
                      <a:r>
                        <a:rPr dirty="0" sz="800" spc="-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ts val="885"/>
                        </a:lnSpc>
                      </a:pPr>
                      <a:r>
                        <a:rPr dirty="0" sz="800" spc="4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765">
                        <a:lnSpc>
                          <a:spcPts val="935"/>
                        </a:lnSpc>
                      </a:pPr>
                      <a:r>
                        <a:rPr dirty="0" sz="800" spc="-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ts val="935"/>
                        </a:lnSpc>
                      </a:pPr>
                      <a:r>
                        <a:rPr dirty="0" sz="800" spc="5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935"/>
                        </a:lnSpc>
                      </a:pPr>
                      <a:r>
                        <a:rPr dirty="0" sz="800" spc="6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935"/>
                        </a:lnSpc>
                      </a:pPr>
                      <a:r>
                        <a:rPr dirty="0" sz="800" spc="3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00" spc="26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7325">
                        <a:lnSpc>
                          <a:spcPts val="935"/>
                        </a:lnSpc>
                      </a:pPr>
                      <a:r>
                        <a:rPr dirty="0" sz="800" spc="5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9795"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800" spc="5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800" spc="4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Theorietoets:</a:t>
                      </a:r>
                      <a:r>
                        <a:rPr dirty="0" sz="800" spc="20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K/PIE/13.1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49860">
                        <a:lnSpc>
                          <a:spcPts val="1220"/>
                        </a:lnSpc>
                      </a:pPr>
                      <a:r>
                        <a:rPr dirty="0" sz="1050">
                          <a:solidFill>
                            <a:srgbClr val="181818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1155"/>
                        </a:lnSpc>
                      </a:pPr>
                      <a:r>
                        <a:rPr dirty="0" sz="1200">
                          <a:solidFill>
                            <a:srgbClr val="181818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353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29443">
                <a:tc>
                  <a:txBody>
                    <a:bodyPr/>
                    <a:lstStyle/>
                    <a:p>
                      <a:pPr marL="95885">
                        <a:lnSpc>
                          <a:spcPts val="894"/>
                        </a:lnSpc>
                        <a:spcBef>
                          <a:spcPts val="25"/>
                        </a:spcBef>
                      </a:pPr>
                      <a:r>
                        <a:rPr dirty="0" sz="800" spc="7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894"/>
                        </a:lnSpc>
                        <a:spcBef>
                          <a:spcPts val="25"/>
                        </a:spcBef>
                      </a:pPr>
                      <a:r>
                        <a:rPr dirty="0" sz="800" spc="4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Praktijktoets 1:</a:t>
                      </a:r>
                      <a:r>
                        <a:rPr dirty="0" sz="800" spc="26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K/PIE/13.2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69215">
                        <a:lnSpc>
                          <a:spcPts val="919"/>
                        </a:lnSpc>
                      </a:pPr>
                      <a:r>
                        <a:rPr dirty="0" sz="160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ts val="869"/>
                        </a:lnSpc>
                        <a:spcBef>
                          <a:spcPts val="50"/>
                        </a:spcBef>
                      </a:pPr>
                      <a:r>
                        <a:rPr dirty="0" sz="800" spc="-3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3535">
                        <a:lnSpc>
                          <a:spcPts val="869"/>
                        </a:lnSpc>
                        <a:spcBef>
                          <a:spcPts val="50"/>
                        </a:spcBef>
                      </a:pPr>
                      <a:r>
                        <a:rPr dirty="0" sz="80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8" name="object 18"/>
          <p:cNvSpPr txBox="1"/>
          <p:nvPr/>
        </p:nvSpPr>
        <p:spPr>
          <a:xfrm>
            <a:off x="6736484" y="2265736"/>
            <a:ext cx="60706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60">
                <a:solidFill>
                  <a:srgbClr val="181818"/>
                </a:solidFill>
                <a:latin typeface="Arial"/>
                <a:cs typeface="Arial"/>
              </a:rPr>
              <a:t>60</a:t>
            </a:r>
            <a:r>
              <a:rPr dirty="0" sz="800" spc="-1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z="800" spc="60">
                <a:solidFill>
                  <a:srgbClr val="181818"/>
                </a:solidFill>
                <a:latin typeface="Arial"/>
                <a:cs typeface="Arial"/>
              </a:rPr>
              <a:t>minuten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8722" y="2585379"/>
            <a:ext cx="74930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5" b="1">
                <a:solidFill>
                  <a:srgbClr val="181818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6720" y="2839668"/>
            <a:ext cx="1115695" cy="3689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635">
              <a:lnSpc>
                <a:spcPct val="100099"/>
              </a:lnSpc>
              <a:spcBef>
                <a:spcPts val="100"/>
              </a:spcBef>
            </a:pPr>
            <a:r>
              <a:rPr dirty="0" sz="750" spc="20">
                <a:solidFill>
                  <a:srgbClr val="181818"/>
                </a:solidFill>
                <a:latin typeface="Arial"/>
                <a:cs typeface="Arial"/>
              </a:rPr>
              <a:t>PO=Praktischeopdracht  </a:t>
            </a:r>
            <a:r>
              <a:rPr dirty="0" sz="750" spc="20">
                <a:solidFill>
                  <a:srgbClr val="181818"/>
                </a:solidFill>
                <a:latin typeface="Arial"/>
                <a:cs typeface="Arial"/>
              </a:rPr>
              <a:t>HD=Handelingsdeel  </a:t>
            </a:r>
            <a:r>
              <a:rPr dirty="0" sz="750" spc="25">
                <a:solidFill>
                  <a:srgbClr val="181818"/>
                </a:solidFill>
                <a:latin typeface="Arial"/>
                <a:cs typeface="Arial"/>
              </a:rPr>
              <a:t>TO=Toetsopdracht</a:t>
            </a:r>
            <a:endParaRPr sz="7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15203" y="2842720"/>
            <a:ext cx="629920" cy="255904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 indent="-635">
              <a:lnSpc>
                <a:spcPct val="101400"/>
              </a:lnSpc>
              <a:spcBef>
                <a:spcPts val="85"/>
              </a:spcBef>
            </a:pPr>
            <a:r>
              <a:rPr dirty="0" sz="750" spc="15">
                <a:solidFill>
                  <a:srgbClr val="181818"/>
                </a:solidFill>
                <a:latin typeface="Arial"/>
                <a:cs typeface="Arial"/>
              </a:rPr>
              <a:t>S=Schriftelijk  </a:t>
            </a:r>
            <a:r>
              <a:rPr dirty="0" sz="750" spc="20">
                <a:solidFill>
                  <a:srgbClr val="181818"/>
                </a:solidFill>
                <a:latin typeface="Arial"/>
                <a:cs typeface="Arial"/>
              </a:rPr>
              <a:t>M=Mondeling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3079" y="36617"/>
            <a:ext cx="0" cy="476250"/>
          </a:xfrm>
          <a:custGeom>
            <a:avLst/>
            <a:gdLst/>
            <a:ahLst/>
            <a:cxnLst/>
            <a:rect l="l" t="t" r="r" b="b"/>
            <a:pathLst>
              <a:path w="0" h="476250">
                <a:moveTo>
                  <a:pt x="0" y="476030"/>
                </a:moveTo>
                <a:lnTo>
                  <a:pt x="0" y="0"/>
                </a:lnTo>
              </a:path>
            </a:pathLst>
          </a:custGeom>
          <a:ln w="61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318859" y="39669"/>
            <a:ext cx="452120" cy="0"/>
          </a:xfrm>
          <a:custGeom>
            <a:avLst/>
            <a:gdLst/>
            <a:ahLst/>
            <a:cxnLst/>
            <a:rect l="l" t="t" r="r" b="b"/>
            <a:pathLst>
              <a:path w="452119" h="0">
                <a:moveTo>
                  <a:pt x="0" y="0"/>
                </a:moveTo>
                <a:lnTo>
                  <a:pt x="451831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675711" y="39669"/>
            <a:ext cx="1050290" cy="0"/>
          </a:xfrm>
          <a:custGeom>
            <a:avLst/>
            <a:gdLst/>
            <a:ahLst/>
            <a:cxnLst/>
            <a:rect l="l" t="t" r="r" b="b"/>
            <a:pathLst>
              <a:path w="1050289" h="0">
                <a:moveTo>
                  <a:pt x="0" y="0"/>
                </a:moveTo>
                <a:lnTo>
                  <a:pt x="1050203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80868" y="2404564"/>
            <a:ext cx="7107555" cy="0"/>
          </a:xfrm>
          <a:custGeom>
            <a:avLst/>
            <a:gdLst/>
            <a:ahLst/>
            <a:cxnLst/>
            <a:rect l="l" t="t" r="r" b="b"/>
            <a:pathLst>
              <a:path w="7107555" h="0">
                <a:moveTo>
                  <a:pt x="0" y="0"/>
                </a:moveTo>
                <a:lnTo>
                  <a:pt x="7107189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80868" y="1439760"/>
          <a:ext cx="7114540" cy="9975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3545"/>
                <a:gridCol w="1495425"/>
                <a:gridCol w="1061720"/>
                <a:gridCol w="1560194"/>
                <a:gridCol w="314960"/>
                <a:gridCol w="367029"/>
                <a:gridCol w="1069975"/>
                <a:gridCol w="824230"/>
              </a:tblGrid>
              <a:tr h="137853">
                <a:tc>
                  <a:txBody>
                    <a:bodyPr/>
                    <a:lstStyle/>
                    <a:p>
                      <a:pPr marL="101600">
                        <a:lnSpc>
                          <a:spcPts val="885"/>
                        </a:lnSpc>
                      </a:pPr>
                      <a:r>
                        <a:rPr dirty="0" sz="800" spc="-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885"/>
                        </a:lnSpc>
                      </a:pPr>
                      <a:r>
                        <a:rPr dirty="0" sz="800" spc="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034">
                        <a:lnSpc>
                          <a:spcPts val="910"/>
                        </a:lnSpc>
                      </a:pPr>
                      <a:r>
                        <a:rPr dirty="0" sz="80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910"/>
                        </a:lnSpc>
                      </a:pPr>
                      <a:r>
                        <a:rPr dirty="0" sz="800" spc="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885"/>
                        </a:lnSpc>
                      </a:pPr>
                      <a:r>
                        <a:rPr dirty="0" sz="800" spc="7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910"/>
                        </a:lnSpc>
                      </a:pPr>
                      <a:r>
                        <a:rPr dirty="0" sz="80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00" spc="2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910"/>
                        </a:lnSpc>
                      </a:pP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3613">
                <a:tc>
                  <a:txBody>
                    <a:bodyPr/>
                    <a:lstStyle/>
                    <a:p>
                      <a:pPr marL="99060">
                        <a:lnSpc>
                          <a:spcPts val="919"/>
                        </a:lnSpc>
                        <a:spcBef>
                          <a:spcPts val="110"/>
                        </a:spcBef>
                      </a:pPr>
                      <a:r>
                        <a:rPr dirty="0" sz="800" spc="-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SO1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919"/>
                        </a:lnSpc>
                        <a:spcBef>
                          <a:spcPts val="110"/>
                        </a:spcBef>
                      </a:pP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1: </a:t>
                      </a:r>
                      <a:r>
                        <a:rPr dirty="0" sz="80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6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t/m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919"/>
                        </a:lnSpc>
                        <a:spcBef>
                          <a:spcPts val="110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68580">
                        <a:lnSpc>
                          <a:spcPts val="1030"/>
                        </a:lnSpc>
                      </a:pPr>
                      <a:r>
                        <a:rPr dirty="0" sz="16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894"/>
                        </a:lnSpc>
                        <a:spcBef>
                          <a:spcPts val="135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ts val="1030"/>
                        </a:lnSpc>
                      </a:pPr>
                      <a:r>
                        <a:rPr dirty="0" sz="12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360">
                        <a:lnSpc>
                          <a:spcPts val="869"/>
                        </a:lnSpc>
                        <a:spcBef>
                          <a:spcPts val="160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/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ts val="919"/>
                        </a:lnSpc>
                        <a:spcBef>
                          <a:spcPts val="110"/>
                        </a:spcBef>
                      </a:pPr>
                      <a:r>
                        <a:rPr dirty="0" sz="80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10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800" spc="5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800" spc="5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800" spc="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00" spc="5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/>
                </a:tc>
              </a:tr>
              <a:tr h="191027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2: </a:t>
                      </a:r>
                      <a:r>
                        <a:rPr dirty="0" sz="80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00" spc="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t/m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 algn="r" marR="68580">
                        <a:lnSpc>
                          <a:spcPts val="1460"/>
                        </a:lnSpc>
                      </a:pPr>
                      <a:r>
                        <a:rPr dirty="0" sz="16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2545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ts val="1375"/>
                        </a:lnSpc>
                      </a:pPr>
                      <a:r>
                        <a:rPr dirty="0" sz="12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972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80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60 </a:t>
                      </a:r>
                      <a:r>
                        <a:rPr dirty="0" sz="80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800" spc="1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nute</a:t>
                      </a:r>
                      <a:r>
                        <a:rPr dirty="0" sz="800" spc="-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2545"/>
                </a:tc>
              </a:tr>
              <a:tr h="163254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1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7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8580">
                        <a:lnSpc>
                          <a:spcPts val="1185"/>
                        </a:lnSpc>
                      </a:pPr>
                      <a:r>
                        <a:rPr dirty="0" sz="16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800" spc="-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26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800" spc="-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60 </a:t>
                      </a: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800" spc="45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800" spc="4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00" spc="-17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/>
                </a:tc>
              </a:tr>
              <a:tr h="163254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00" spc="7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00" spc="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1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ts val="1185"/>
                        </a:lnSpc>
                      </a:pPr>
                      <a:r>
                        <a:rPr dirty="0" sz="16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1040"/>
                        </a:lnSpc>
                      </a:pPr>
                      <a:r>
                        <a:rPr dirty="0" sz="900" spc="-95" b="1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PO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26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00" spc="-6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60 </a:t>
                      </a:r>
                      <a:r>
                        <a:rPr dirty="0" sz="800" spc="-9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 </a:t>
                      </a:r>
                      <a:r>
                        <a:rPr dirty="0" sz="800" spc="-4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-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nut</a:t>
                      </a:r>
                      <a:r>
                        <a:rPr dirty="0" sz="80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</a:tr>
              <a:tr h="198051"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80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800" spc="-7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ts val="1460"/>
                        </a:lnSpc>
                      </a:pPr>
                      <a:r>
                        <a:rPr dirty="0" sz="16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80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845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80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60 </a:t>
                      </a:r>
                      <a:r>
                        <a:rPr dirty="0" sz="80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800" spc="25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nu </a:t>
                      </a:r>
                      <a:r>
                        <a:rPr dirty="0" sz="800" spc="-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dirty="0" sz="800" spc="-114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/>
                </a:tc>
              </a:tr>
            </a:tbl>
          </a:graphicData>
        </a:graphic>
      </p:graphicFrame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2865" rIns="0" bIns="0" rtlCol="0" vert="horz">
            <a:spAutoFit/>
          </a:bodyPr>
          <a:lstStyle/>
          <a:p>
            <a:pPr marL="66040">
              <a:lnSpc>
                <a:spcPct val="100000"/>
              </a:lnSpc>
              <a:spcBef>
                <a:spcPts val="495"/>
              </a:spcBef>
            </a:pPr>
            <a:r>
              <a:rPr dirty="0" spc="40"/>
              <a:t>15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48485" y="29583"/>
            <a:ext cx="5314315" cy="819150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22225">
              <a:lnSpc>
                <a:spcPct val="100000"/>
              </a:lnSpc>
              <a:spcBef>
                <a:spcPts val="430"/>
              </a:spcBef>
              <a:tabLst>
                <a:tab pos="4080510" algn="l"/>
                <a:tab pos="5300980" algn="l"/>
              </a:tabLst>
            </a:pPr>
            <a:r>
              <a:rPr dirty="0" sz="1450" spc="110" b="1">
                <a:solidFill>
                  <a:srgbClr val="1C1C1C"/>
                </a:solidFill>
                <a:latin typeface="Arial"/>
                <a:cs typeface="Arial"/>
              </a:rPr>
              <a:t>Programma </a:t>
            </a:r>
            <a:r>
              <a:rPr dirty="0" sz="1450" spc="105" b="1">
                <a:solidFill>
                  <a:srgbClr val="1C1C1C"/>
                </a:solidFill>
                <a:latin typeface="Arial"/>
                <a:cs typeface="Arial"/>
              </a:rPr>
              <a:t>van </a:t>
            </a:r>
            <a:r>
              <a:rPr dirty="0" sz="1450" spc="90" b="1">
                <a:solidFill>
                  <a:srgbClr val="1C1C1C"/>
                </a:solidFill>
                <a:latin typeface="Arial"/>
                <a:cs typeface="Arial"/>
              </a:rPr>
              <a:t>toetsing </a:t>
            </a:r>
            <a:r>
              <a:rPr dirty="0" sz="1450" spc="105" b="1">
                <a:solidFill>
                  <a:srgbClr val="1C1C1C"/>
                </a:solidFill>
                <a:latin typeface="Arial"/>
                <a:cs typeface="Arial"/>
              </a:rPr>
              <a:t>en</a:t>
            </a:r>
            <a:r>
              <a:rPr dirty="0" sz="1450" spc="20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450" spc="80" b="1">
                <a:solidFill>
                  <a:srgbClr val="1C1C1C"/>
                </a:solidFill>
                <a:latin typeface="Arial"/>
                <a:cs typeface="Arial"/>
              </a:rPr>
              <a:t>afsluiting	</a:t>
            </a:r>
            <a:r>
              <a:rPr dirty="0" u="heavy" sz="1450" spc="80" b="1">
                <a:solidFill>
                  <a:srgbClr val="1C1C1C"/>
                </a:solidFill>
                <a:uFill>
                  <a:solidFill>
                    <a:srgbClr val="1C1C1C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450" spc="80" b="1">
                <a:solidFill>
                  <a:srgbClr val="1C1C1C"/>
                </a:solidFill>
                <a:uFill>
                  <a:solidFill>
                    <a:srgbClr val="1C1C1C"/>
                  </a:solidFill>
                </a:uFill>
                <a:latin typeface="Arial"/>
                <a:cs typeface="Arial"/>
              </a:rPr>
              <a:t>	</a:t>
            </a:r>
            <a:endParaRPr sz="1450">
              <a:latin typeface="Arial"/>
              <a:cs typeface="Arial"/>
            </a:endParaRPr>
          </a:p>
          <a:p>
            <a:pPr marL="20955">
              <a:lnSpc>
                <a:spcPct val="100000"/>
              </a:lnSpc>
              <a:spcBef>
                <a:spcPts val="285"/>
              </a:spcBef>
              <a:tabLst>
                <a:tab pos="3674745" algn="l"/>
              </a:tabLst>
            </a:pPr>
            <a:r>
              <a:rPr dirty="0" sz="1250" spc="70" b="1">
                <a:solidFill>
                  <a:srgbClr val="1C1C1C"/>
                </a:solidFill>
                <a:latin typeface="Arial"/>
                <a:cs typeface="Arial"/>
              </a:rPr>
              <a:t>Studie:CK3	</a:t>
            </a:r>
            <a:r>
              <a:rPr dirty="0" sz="1250" spc="75" b="1">
                <a:solidFill>
                  <a:srgbClr val="1C1C1C"/>
                </a:solidFill>
                <a:latin typeface="Arial"/>
                <a:cs typeface="Arial"/>
              </a:rPr>
              <a:t>Vak:</a:t>
            </a:r>
            <a:r>
              <a:rPr dirty="0" sz="1250" spc="-14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75" b="1">
                <a:solidFill>
                  <a:srgbClr val="1C1C1C"/>
                </a:solidFill>
                <a:latin typeface="Arial"/>
                <a:cs typeface="Arial"/>
              </a:rPr>
              <a:t>men</a:t>
            </a:r>
            <a:r>
              <a:rPr dirty="0" sz="1250" spc="75" b="1">
                <a:solidFill>
                  <a:srgbClr val="383838"/>
                </a:solidFill>
                <a:latin typeface="Arial"/>
                <a:cs typeface="Arial"/>
              </a:rPr>
              <a:t>sgezo</a:t>
            </a:r>
            <a:r>
              <a:rPr dirty="0" sz="1250" spc="75" b="1">
                <a:solidFill>
                  <a:srgbClr val="1C1C1C"/>
                </a:solidFill>
                <a:latin typeface="Arial"/>
                <a:cs typeface="Arial"/>
              </a:rPr>
              <a:t>ndh</a:t>
            </a:r>
            <a:endParaRPr sz="1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dirty="0" sz="950" spc="70" b="1">
                <a:solidFill>
                  <a:srgbClr val="1C1C1C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16722" y="0"/>
            <a:ext cx="106045" cy="6438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050" spc="-495">
                <a:solidFill>
                  <a:srgbClr val="CDCDCD"/>
                </a:solidFill>
                <a:latin typeface="Arial"/>
                <a:cs typeface="Arial"/>
              </a:rPr>
              <a:t>]</a:t>
            </a:r>
            <a:endParaRPr sz="4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7938" y="958940"/>
            <a:ext cx="1019175" cy="4451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50" b="1">
                <a:solidFill>
                  <a:srgbClr val="1C1C1C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1775" y="2554863"/>
            <a:ext cx="756285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50" b="1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9919" y="2806356"/>
            <a:ext cx="1119505" cy="3733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70">
              <a:lnSpc>
                <a:spcPct val="108700"/>
              </a:lnSpc>
              <a:spcBef>
                <a:spcPts val="100"/>
              </a:spcBef>
            </a:pPr>
            <a:r>
              <a:rPr dirty="0" sz="700" spc="25">
                <a:solidFill>
                  <a:srgbClr val="1C1C1C"/>
                </a:solidFill>
                <a:latin typeface="Arial"/>
                <a:cs typeface="Arial"/>
              </a:rPr>
              <a:t>PO==Praktischeopdracht  </a:t>
            </a:r>
            <a:r>
              <a:rPr dirty="0" sz="700" spc="25">
                <a:solidFill>
                  <a:srgbClr val="1C1C1C"/>
                </a:solidFill>
                <a:latin typeface="Arial"/>
                <a:cs typeface="Arial"/>
              </a:rPr>
              <a:t>HD==Handelingsdeel  TO==Toetsopdracht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18548" y="2809408"/>
            <a:ext cx="633095" cy="257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-635">
              <a:lnSpc>
                <a:spcPct val="108700"/>
              </a:lnSpc>
              <a:spcBef>
                <a:spcPts val="100"/>
              </a:spcBef>
            </a:pPr>
            <a:r>
              <a:rPr dirty="0" sz="700" spc="10">
                <a:solidFill>
                  <a:srgbClr val="1C1C1C"/>
                </a:solidFill>
                <a:latin typeface="Arial"/>
                <a:cs typeface="Arial"/>
              </a:rPr>
              <a:t>S==Schriftelijk  </a:t>
            </a:r>
            <a:r>
              <a:rPr dirty="0" sz="700" spc="10">
                <a:solidFill>
                  <a:srgbClr val="1C1C1C"/>
                </a:solidFill>
                <a:latin typeface="Arial"/>
                <a:cs typeface="Arial"/>
              </a:rPr>
              <a:t>M==Mondeling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1464709"/>
            <a:ext cx="0" cy="2771140"/>
          </a:xfrm>
          <a:custGeom>
            <a:avLst/>
            <a:gdLst/>
            <a:ahLst/>
            <a:cxnLst/>
            <a:rect l="l" t="t" r="r" b="b"/>
            <a:pathLst>
              <a:path w="0" h="2771140">
                <a:moveTo>
                  <a:pt x="0" y="2770741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5264" y="341765"/>
            <a:ext cx="0" cy="427355"/>
          </a:xfrm>
          <a:custGeom>
            <a:avLst/>
            <a:gdLst/>
            <a:ahLst/>
            <a:cxnLst/>
            <a:rect l="l" t="t" r="r" b="b"/>
            <a:pathLst>
              <a:path w="0" h="427355">
                <a:moveTo>
                  <a:pt x="0" y="427206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93079" y="1617283"/>
            <a:ext cx="4335145" cy="0"/>
          </a:xfrm>
          <a:custGeom>
            <a:avLst/>
            <a:gdLst/>
            <a:ahLst/>
            <a:cxnLst/>
            <a:rect l="l" t="t" r="r" b="b"/>
            <a:pathLst>
              <a:path w="4335145" h="0">
                <a:moveTo>
                  <a:pt x="0" y="0"/>
                </a:moveTo>
                <a:lnTo>
                  <a:pt x="4335141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93079" y="2444233"/>
            <a:ext cx="7107555" cy="0"/>
          </a:xfrm>
          <a:custGeom>
            <a:avLst/>
            <a:gdLst/>
            <a:ahLst/>
            <a:cxnLst/>
            <a:rect l="l" t="t" r="r" b="b"/>
            <a:pathLst>
              <a:path w="7107555" h="0">
                <a:moveTo>
                  <a:pt x="0" y="0"/>
                </a:moveTo>
                <a:lnTo>
                  <a:pt x="7107189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63202" y="69251"/>
            <a:ext cx="5093335" cy="1374775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19685">
              <a:lnSpc>
                <a:spcPct val="100000"/>
              </a:lnSpc>
              <a:spcBef>
                <a:spcPts val="430"/>
              </a:spcBef>
            </a:pPr>
            <a:r>
              <a:rPr dirty="0" sz="1450" spc="100" b="1">
                <a:solidFill>
                  <a:srgbClr val="1C1C1C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1C1C1C"/>
                </a:solidFill>
                <a:latin typeface="Arial"/>
                <a:cs typeface="Arial"/>
              </a:rPr>
              <a:t>van </a:t>
            </a:r>
            <a:r>
              <a:rPr dirty="0" sz="1450" spc="85" b="1">
                <a:solidFill>
                  <a:srgbClr val="1C1C1C"/>
                </a:solidFill>
                <a:latin typeface="Arial"/>
                <a:cs typeface="Arial"/>
              </a:rPr>
              <a:t>toetsing </a:t>
            </a:r>
            <a:r>
              <a:rPr dirty="0" sz="1450" spc="100" b="1">
                <a:solidFill>
                  <a:srgbClr val="1C1C1C"/>
                </a:solidFill>
                <a:latin typeface="Arial"/>
                <a:cs typeface="Arial"/>
              </a:rPr>
              <a:t>en</a:t>
            </a:r>
            <a:r>
              <a:rPr dirty="0" sz="1450" spc="36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450" spc="75" b="1">
                <a:solidFill>
                  <a:srgbClr val="1C1C1C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24765">
              <a:lnSpc>
                <a:spcPct val="100000"/>
              </a:lnSpc>
              <a:spcBef>
                <a:spcPts val="285"/>
              </a:spcBef>
              <a:tabLst>
                <a:tab pos="3663315" algn="l"/>
              </a:tabLst>
            </a:pPr>
            <a:r>
              <a:rPr dirty="0" sz="1250" spc="60" b="1">
                <a:solidFill>
                  <a:srgbClr val="1C1C1C"/>
                </a:solidFill>
                <a:latin typeface="Arial"/>
                <a:cs typeface="Arial"/>
              </a:rPr>
              <a:t>Studie:</a:t>
            </a:r>
            <a:r>
              <a:rPr dirty="0" sz="1250" spc="-204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20" b="1">
                <a:solidFill>
                  <a:srgbClr val="1C1C1C"/>
                </a:solidFill>
                <a:latin typeface="Arial"/>
                <a:cs typeface="Arial"/>
              </a:rPr>
              <a:t>CK3	</a:t>
            </a:r>
            <a:r>
              <a:rPr dirty="0" u="heavy" sz="1250" spc="75" b="1">
                <a:solidFill>
                  <a:srgbClr val="1C1C1C"/>
                </a:solidFill>
                <a:uFill>
                  <a:solidFill>
                    <a:srgbClr val="1C1C1C"/>
                  </a:solidFill>
                </a:uFill>
                <a:latin typeface="Arial"/>
                <a:cs typeface="Arial"/>
              </a:rPr>
              <a:t>Vak:</a:t>
            </a:r>
            <a:r>
              <a:rPr dirty="0" u="heavy" sz="1250" spc="-125" b="1">
                <a:solidFill>
                  <a:srgbClr val="1C1C1C"/>
                </a:solidFill>
                <a:uFill>
                  <a:solidFill>
                    <a:srgbClr val="1C1C1C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250" spc="65" b="1">
                <a:solidFill>
                  <a:srgbClr val="1C1C1C"/>
                </a:solidFill>
                <a:uFill>
                  <a:solidFill>
                    <a:srgbClr val="1C1C1C"/>
                  </a:solidFill>
                </a:uFill>
                <a:latin typeface="Arial"/>
                <a:cs typeface="Arial"/>
              </a:rPr>
              <a:t>mensomgev</a:t>
            </a:r>
            <a:endParaRPr sz="1250">
              <a:latin typeface="Arial"/>
              <a:cs typeface="Arial"/>
            </a:endParaRPr>
          </a:p>
          <a:p>
            <a:pPr marL="12700" marR="4084954">
              <a:lnSpc>
                <a:spcPct val="190700"/>
              </a:lnSpc>
              <a:spcBef>
                <a:spcPts val="240"/>
              </a:spcBef>
            </a:pPr>
            <a:r>
              <a:rPr dirty="0" sz="950" spc="65" b="1">
                <a:solidFill>
                  <a:srgbClr val="1C1C1C"/>
                </a:solidFill>
                <a:latin typeface="Arial"/>
                <a:cs typeface="Arial"/>
              </a:rPr>
              <a:t>Inleiding  </a:t>
            </a:r>
            <a:r>
              <a:rPr dirty="0" sz="950" spc="30" b="1">
                <a:solidFill>
                  <a:srgbClr val="1C1C1C"/>
                </a:solidFill>
                <a:latin typeface="Arial"/>
                <a:cs typeface="Arial"/>
              </a:rPr>
              <a:t>Schoolexamens  </a:t>
            </a: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2865" rIns="0" bIns="0" rtlCol="0" vert="horz">
            <a:spAutoFit/>
          </a:bodyPr>
          <a:lstStyle/>
          <a:p>
            <a:pPr marL="66040">
              <a:lnSpc>
                <a:spcPct val="100000"/>
              </a:lnSpc>
              <a:spcBef>
                <a:spcPts val="495"/>
              </a:spcBef>
            </a:pPr>
            <a:r>
              <a:rPr dirty="0" spc="40"/>
              <a:t>16</a:t>
            </a: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09877" y="1476378"/>
          <a:ext cx="7096759" cy="1002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9415"/>
                <a:gridCol w="2555240"/>
                <a:gridCol w="1563370"/>
                <a:gridCol w="309879"/>
                <a:gridCol w="365760"/>
                <a:gridCol w="1069975"/>
                <a:gridCol w="831850"/>
              </a:tblGrid>
              <a:tr h="113350">
                <a:tc>
                  <a:txBody>
                    <a:bodyPr/>
                    <a:lstStyle/>
                    <a:p>
                      <a:pPr marL="88265">
                        <a:lnSpc>
                          <a:spcPts val="795"/>
                        </a:lnSpc>
                      </a:pPr>
                      <a:r>
                        <a:rPr dirty="0" sz="80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795"/>
                        </a:lnSpc>
                      </a:pP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765">
                        <a:lnSpc>
                          <a:spcPts val="795"/>
                        </a:lnSpc>
                      </a:pPr>
                      <a:r>
                        <a:rPr dirty="0" sz="80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ts val="795"/>
                        </a:lnSpc>
                      </a:pPr>
                      <a:r>
                        <a:rPr dirty="0" sz="800" spc="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ts val="795"/>
                        </a:lnSpc>
                      </a:pPr>
                      <a:r>
                        <a:rPr dirty="0" sz="800" spc="6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795"/>
                        </a:lnSpc>
                      </a:pPr>
                      <a:r>
                        <a:rPr dirty="0" sz="80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00" spc="2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795"/>
                        </a:lnSpc>
                      </a:pP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96738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1: </a:t>
                      </a: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800" spc="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00" spc="1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 marR="66675">
                        <a:lnSpc>
                          <a:spcPts val="1450"/>
                        </a:lnSpc>
                      </a:pPr>
                      <a:r>
                        <a:rPr dirty="0" sz="17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8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5085"/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7625"/>
                </a:tc>
                <a:tc>
                  <a:txBody>
                    <a:bodyPr/>
                    <a:lstStyle/>
                    <a:p>
                      <a:pPr marL="34099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7625"/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2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114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/>
                </a:tc>
              </a:tr>
              <a:tr h="163254"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2: </a:t>
                      </a:r>
                      <a:r>
                        <a:rPr dirty="0" sz="800" spc="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800" spc="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00" spc="-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 algn="r" marR="66675">
                        <a:lnSpc>
                          <a:spcPts val="1185"/>
                        </a:lnSpc>
                      </a:pPr>
                      <a:r>
                        <a:rPr dirty="0" sz="17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1110"/>
                        </a:lnSpc>
                      </a:pPr>
                      <a:r>
                        <a:rPr dirty="0" sz="10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82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0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1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</a:tr>
              <a:tr h="163254">
                <a:tc>
                  <a:txBody>
                    <a:bodyPr/>
                    <a:lstStyle/>
                    <a:p>
                      <a:pPr marL="80010">
                        <a:lnSpc>
                          <a:spcPts val="1010"/>
                        </a:lnSpc>
                      </a:pPr>
                      <a:r>
                        <a:rPr dirty="0" sz="850" spc="55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S03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1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 algn="r" marR="66675">
                        <a:lnSpc>
                          <a:spcPts val="1185"/>
                        </a:lnSpc>
                      </a:pPr>
                      <a:r>
                        <a:rPr dirty="0" sz="17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00" spc="-5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909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800" spc="-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/>
                </a:tc>
              </a:tr>
              <a:tr h="163254"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50" spc="6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S04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1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7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 algn="r" marR="66675">
                        <a:lnSpc>
                          <a:spcPts val="1185"/>
                        </a:lnSpc>
                      </a:pPr>
                      <a:r>
                        <a:rPr dirty="0" sz="17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ts val="1060"/>
                        </a:lnSpc>
                      </a:pPr>
                      <a:r>
                        <a:rPr dirty="0" sz="900" spc="-95" b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PO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909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00" spc="-6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-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</a:tr>
              <a:tr h="201602">
                <a:tc>
                  <a:txBody>
                    <a:bodyPr/>
                    <a:lstStyle/>
                    <a:p>
                      <a:pPr marL="80010">
                        <a:lnSpc>
                          <a:spcPts val="1010"/>
                        </a:lnSpc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SOS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80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80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800" spc="1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 algn="r" marR="66040">
                        <a:lnSpc>
                          <a:spcPts val="1485"/>
                        </a:lnSpc>
                      </a:pPr>
                      <a:r>
                        <a:rPr dirty="0" sz="17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00" spc="-2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909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800" spc="-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1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/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357039" y="2594533"/>
            <a:ext cx="74930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5" b="1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4891" y="2842465"/>
            <a:ext cx="1112520" cy="37655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>
              <a:lnSpc>
                <a:spcPct val="93900"/>
              </a:lnSpc>
              <a:spcBef>
                <a:spcPts val="160"/>
              </a:spcBef>
            </a:pP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PO=Praktischeopdracht  HD=Handelingsdeel  TO=Toetsopdracht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24170" y="2848567"/>
            <a:ext cx="633095" cy="26352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 indent="2540">
              <a:lnSpc>
                <a:spcPts val="910"/>
              </a:lnSpc>
              <a:spcBef>
                <a:spcPts val="170"/>
              </a:spcBef>
            </a:pP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S=Schriftelijk 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M=Mondeling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390589"/>
            <a:ext cx="0" cy="2221865"/>
          </a:xfrm>
          <a:custGeom>
            <a:avLst/>
            <a:gdLst/>
            <a:ahLst/>
            <a:cxnLst/>
            <a:rect l="l" t="t" r="r" b="b"/>
            <a:pathLst>
              <a:path w="0" h="2221865">
                <a:moveTo>
                  <a:pt x="0" y="2221475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93079" y="1586768"/>
            <a:ext cx="4335145" cy="0"/>
          </a:xfrm>
          <a:custGeom>
            <a:avLst/>
            <a:gdLst/>
            <a:ahLst/>
            <a:cxnLst/>
            <a:rect l="l" t="t" r="r" b="b"/>
            <a:pathLst>
              <a:path w="4335145" h="0">
                <a:moveTo>
                  <a:pt x="0" y="0"/>
                </a:moveTo>
                <a:lnTo>
                  <a:pt x="4335141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80868" y="1769667"/>
          <a:ext cx="7113270" cy="6534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180"/>
                <a:gridCol w="2864485"/>
                <a:gridCol w="1845310"/>
                <a:gridCol w="909320"/>
                <a:gridCol w="1071879"/>
              </a:tblGrid>
              <a:tr h="141059">
                <a:tc>
                  <a:txBody>
                    <a:bodyPr/>
                    <a:lstStyle/>
                    <a:p>
                      <a:pPr marL="102235">
                        <a:lnSpc>
                          <a:spcPts val="905"/>
                        </a:lnSpc>
                      </a:pPr>
                      <a:r>
                        <a:rPr dirty="0" sz="80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ts val="905"/>
                        </a:lnSpc>
                      </a:pP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2: Blok </a:t>
                      </a: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80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00" spc="1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9655">
                        <a:lnSpc>
                          <a:spcPts val="1010"/>
                        </a:lnSpc>
                        <a:tabLst>
                          <a:tab pos="1605915" algn="l"/>
                        </a:tabLst>
                      </a:pPr>
                      <a:r>
                        <a:rPr dirty="0" baseline="-11437" sz="2550" spc="-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r>
                        <a:rPr dirty="0" baseline="-11437" sz="2550" spc="5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	</a:t>
                      </a:r>
                      <a:r>
                        <a:rPr dirty="0" sz="1300" spc="-2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0"/>
                        </a:lnSpc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30"/>
                        </a:lnSpc>
                      </a:pPr>
                      <a:r>
                        <a:rPr dirty="0" sz="80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60 </a:t>
                      </a: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 </a:t>
                      </a:r>
                      <a:r>
                        <a:rPr dirty="0" sz="80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inuten</a:t>
                      </a:r>
                      <a:r>
                        <a:rPr dirty="0" sz="80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676767"/>
                          </a:solidFill>
                          <a:latin typeface="Arial"/>
                          <a:cs typeface="Arial"/>
                        </a:rPr>
                        <a:t>!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0468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0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1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marL="1046480">
                        <a:lnSpc>
                          <a:spcPts val="1165"/>
                        </a:lnSpc>
                      </a:pPr>
                      <a:r>
                        <a:rPr dirty="0" baseline="-11437" sz="2550" spc="-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r>
                        <a:rPr dirty="0" baseline="-11437" sz="2550" spc="-52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635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/>
                </a:tc>
                <a:tc>
                  <a:txBody>
                    <a:bodyPr/>
                    <a:lstStyle/>
                    <a:p>
                      <a:pPr algn="r" marR="5588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-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114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/>
                </a:tc>
              </a:tr>
              <a:tr h="164779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800" spc="6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5240"/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1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5240"/>
                </a:tc>
                <a:tc>
                  <a:txBody>
                    <a:bodyPr/>
                    <a:lstStyle/>
                    <a:p>
                      <a:pPr marL="1046480">
                        <a:lnSpc>
                          <a:spcPts val="1195"/>
                        </a:lnSpc>
                      </a:pPr>
                      <a:r>
                        <a:rPr dirty="0" baseline="-11437" sz="2550" spc="-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r>
                        <a:rPr dirty="0" baseline="-11437" sz="2550" spc="517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206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43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800" spc="-1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60 </a:t>
                      </a:r>
                      <a:r>
                        <a:rPr dirty="0" sz="800" spc="-1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r>
                        <a:rPr dirty="0" sz="800" spc="19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A0A0A0"/>
                          </a:solidFill>
                          <a:latin typeface="Arial"/>
                          <a:cs typeface="Arial"/>
                        </a:rPr>
                        <a:t>!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955"/>
                </a:tc>
              </a:tr>
              <a:tr h="174691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800" spc="-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80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800" spc="-8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6480">
                        <a:lnSpc>
                          <a:spcPts val="1260"/>
                        </a:lnSpc>
                      </a:pPr>
                      <a:r>
                        <a:rPr dirty="0" baseline="-11437" sz="2550" spc="-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r>
                        <a:rPr dirty="0" baseline="-11437" sz="2550" spc="517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98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89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800" spc="-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120</a:t>
                      </a:r>
                      <a:r>
                        <a:rPr dirty="0" sz="80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2865" rIns="0" bIns="0" rtlCol="0" vert="horz">
            <a:spAutoFit/>
          </a:bodyPr>
          <a:lstStyle/>
          <a:p>
            <a:pPr marL="66040">
              <a:lnSpc>
                <a:spcPct val="100000"/>
              </a:lnSpc>
              <a:spcBef>
                <a:spcPts val="495"/>
              </a:spcBef>
            </a:pPr>
            <a:r>
              <a:rPr dirty="0" spc="40"/>
              <a:t>17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78459" y="0"/>
            <a:ext cx="5128260" cy="891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140"/>
              </a:lnSpc>
              <a:spcBef>
                <a:spcPts val="100"/>
              </a:spcBef>
            </a:pPr>
            <a:r>
              <a:rPr dirty="0" sz="1150" spc="20" i="1">
                <a:solidFill>
                  <a:srgbClr val="CDCDCD"/>
                </a:solidFill>
                <a:latin typeface="Arial"/>
                <a:cs typeface="Arial"/>
              </a:rPr>
              <a:t>r</a:t>
            </a:r>
            <a:endParaRPr sz="1150">
              <a:latin typeface="Arial"/>
              <a:cs typeface="Arial"/>
            </a:endParaRPr>
          </a:p>
          <a:p>
            <a:pPr marL="95250">
              <a:lnSpc>
                <a:spcPts val="1500"/>
              </a:lnSpc>
            </a:pPr>
            <a:r>
              <a:rPr dirty="0" sz="1450" spc="100" b="1">
                <a:solidFill>
                  <a:srgbClr val="1C1C1C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1C1C1C"/>
                </a:solidFill>
                <a:latin typeface="Arial"/>
                <a:cs typeface="Arial"/>
              </a:rPr>
              <a:t>van </a:t>
            </a:r>
            <a:r>
              <a:rPr dirty="0" sz="1450" spc="85" b="1">
                <a:solidFill>
                  <a:srgbClr val="1C1C1C"/>
                </a:solidFill>
                <a:latin typeface="Arial"/>
                <a:cs typeface="Arial"/>
              </a:rPr>
              <a:t>toetsing </a:t>
            </a:r>
            <a:r>
              <a:rPr dirty="0" sz="1450" spc="100" b="1">
                <a:solidFill>
                  <a:srgbClr val="1C1C1C"/>
                </a:solidFill>
                <a:latin typeface="Arial"/>
                <a:cs typeface="Arial"/>
              </a:rPr>
              <a:t>en</a:t>
            </a:r>
            <a:r>
              <a:rPr dirty="0" sz="1450" spc="-15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450" spc="70" b="1">
                <a:solidFill>
                  <a:srgbClr val="1C1C1C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93980">
              <a:lnSpc>
                <a:spcPct val="100000"/>
              </a:lnSpc>
              <a:spcBef>
                <a:spcPts val="285"/>
              </a:spcBef>
              <a:tabLst>
                <a:tab pos="3729354" algn="l"/>
              </a:tabLst>
            </a:pPr>
            <a:r>
              <a:rPr dirty="0" sz="1250" spc="55" b="1">
                <a:solidFill>
                  <a:srgbClr val="1C1C1C"/>
                </a:solidFill>
                <a:latin typeface="Arial"/>
                <a:cs typeface="Arial"/>
              </a:rPr>
              <a:t>Studie:CK3	</a:t>
            </a:r>
            <a:r>
              <a:rPr dirty="0" sz="1250" spc="85" b="1">
                <a:solidFill>
                  <a:srgbClr val="1C1C1C"/>
                </a:solidFill>
                <a:latin typeface="Arial"/>
                <a:cs typeface="Arial"/>
              </a:rPr>
              <a:t>Vak:</a:t>
            </a:r>
            <a:r>
              <a:rPr dirty="0" sz="1250" spc="-114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60" b="1">
                <a:solidFill>
                  <a:srgbClr val="1C1C1C"/>
                </a:solidFill>
                <a:latin typeface="Arial"/>
                <a:cs typeface="Arial"/>
              </a:rPr>
              <a:t>mensactivit</a:t>
            </a:r>
            <a:endParaRPr sz="1250">
              <a:latin typeface="Arial"/>
              <a:cs typeface="Arial"/>
            </a:endParaRPr>
          </a:p>
          <a:p>
            <a:pPr marL="85725">
              <a:lnSpc>
                <a:spcPct val="100000"/>
              </a:lnSpc>
              <a:spcBef>
                <a:spcPts val="1250"/>
              </a:spcBef>
            </a:pPr>
            <a:r>
              <a:rPr dirty="0" sz="950" spc="65" b="1">
                <a:solidFill>
                  <a:srgbClr val="1C1C1C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13993" y="0"/>
            <a:ext cx="10096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409">
                <a:solidFill>
                  <a:srgbClr val="CDCDCD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38055" y="136313"/>
            <a:ext cx="82550" cy="4070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-114">
                <a:solidFill>
                  <a:srgbClr val="CDCDCD"/>
                </a:solidFill>
                <a:latin typeface="Arial"/>
                <a:cs typeface="Arial"/>
              </a:rPr>
              <a:t>j</a:t>
            </a:r>
            <a:endParaRPr sz="2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5526" y="965044"/>
            <a:ext cx="100838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30" b="1">
                <a:solidFill>
                  <a:srgbClr val="1C1C1C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4044" y="1200151"/>
            <a:ext cx="1948180" cy="53276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284"/>
              </a:spcBef>
              <a:tabLst>
                <a:tab pos="472440" algn="l"/>
              </a:tabLst>
            </a:pP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SE	</a:t>
            </a:r>
            <a:r>
              <a:rPr dirty="0" sz="800" spc="40">
                <a:solidFill>
                  <a:srgbClr val="1C1C1C"/>
                </a:solidFill>
                <a:latin typeface="Arial"/>
                <a:cs typeface="Arial"/>
              </a:rPr>
              <a:t>omschrijving</a:t>
            </a:r>
            <a:endParaRPr sz="800">
              <a:latin typeface="Arial"/>
              <a:cs typeface="Arial"/>
            </a:endParaRPr>
          </a:p>
          <a:p>
            <a:pPr marL="32384">
              <a:lnSpc>
                <a:spcPct val="100000"/>
              </a:lnSpc>
              <a:spcBef>
                <a:spcPts val="310"/>
              </a:spcBef>
              <a:tabLst>
                <a:tab pos="467359" algn="l"/>
              </a:tabLst>
            </a:pPr>
            <a:r>
              <a:rPr dirty="0" sz="800" spc="50">
                <a:solidFill>
                  <a:srgbClr val="1C1C1C"/>
                </a:solidFill>
                <a:latin typeface="Arial"/>
                <a:cs typeface="Arial"/>
              </a:rPr>
              <a:t>501	</a:t>
            </a:r>
            <a:r>
              <a:rPr dirty="0" sz="800" spc="35">
                <a:solidFill>
                  <a:srgbClr val="1C1C1C"/>
                </a:solidFill>
                <a:latin typeface="Arial"/>
                <a:cs typeface="Arial"/>
              </a:rPr>
              <a:t>Theorietoets </a:t>
            </a:r>
            <a:r>
              <a:rPr dirty="0" sz="800" spc="30">
                <a:solidFill>
                  <a:srgbClr val="1C1C1C"/>
                </a:solidFill>
                <a:latin typeface="Arial"/>
                <a:cs typeface="Arial"/>
              </a:rPr>
              <a:t>1: Blok </a:t>
            </a:r>
            <a:r>
              <a:rPr dirty="0" sz="800" spc="40">
                <a:solidFill>
                  <a:srgbClr val="1C1C1C"/>
                </a:solidFill>
                <a:latin typeface="Arial"/>
                <a:cs typeface="Arial"/>
              </a:rPr>
              <a:t>1 </a:t>
            </a:r>
            <a:r>
              <a:rPr dirty="0" sz="800" spc="30">
                <a:solidFill>
                  <a:srgbClr val="1C1C1C"/>
                </a:solidFill>
                <a:latin typeface="Arial"/>
                <a:cs typeface="Arial"/>
              </a:rPr>
              <a:t>t/m</a:t>
            </a:r>
            <a:r>
              <a:rPr dirty="0" sz="800" spc="17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00" spc="40">
                <a:solidFill>
                  <a:srgbClr val="1C1C1C"/>
                </a:solidFill>
                <a:latin typeface="Arial"/>
                <a:cs typeface="Arial"/>
              </a:rPr>
              <a:t>4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39536" y="1386911"/>
            <a:ext cx="603885" cy="349250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dirty="0" sz="800" spc="45">
                <a:solidFill>
                  <a:srgbClr val="1C1C1C"/>
                </a:solidFill>
                <a:latin typeface="Arial"/>
                <a:cs typeface="Arial"/>
              </a:rPr>
              <a:t>duur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800" spc="20">
                <a:solidFill>
                  <a:srgbClr val="1C1C1C"/>
                </a:solidFill>
                <a:latin typeface="Arial"/>
                <a:cs typeface="Arial"/>
              </a:rPr>
              <a:t>60</a:t>
            </a:r>
            <a:r>
              <a:rPr dirty="0" sz="800" spc="4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00" spc="60">
                <a:solidFill>
                  <a:srgbClr val="1C1C1C"/>
                </a:solidFill>
                <a:latin typeface="Arial"/>
                <a:cs typeface="Arial"/>
              </a:rPr>
              <a:t>minuten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68173" y="1473878"/>
            <a:ext cx="721995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613410" algn="l"/>
              </a:tabLst>
            </a:pPr>
            <a:r>
              <a:rPr dirty="0" baseline="-11437" sz="2550" spc="-60">
                <a:solidFill>
                  <a:srgbClr val="1C1C1C"/>
                </a:solidFill>
                <a:latin typeface="Arial"/>
                <a:cs typeface="Arial"/>
              </a:rPr>
              <a:t>□ </a:t>
            </a:r>
            <a:r>
              <a:rPr dirty="0" baseline="-11437" sz="2550" spc="-52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00" spc="40">
                <a:solidFill>
                  <a:srgbClr val="1C1C1C"/>
                </a:solidFill>
                <a:latin typeface="Arial"/>
                <a:cs typeface="Arial"/>
              </a:rPr>
              <a:t>T	</a:t>
            </a:r>
            <a:r>
              <a:rPr dirty="0" sz="1300" spc="45">
                <a:solidFill>
                  <a:srgbClr val="313131"/>
                </a:solidFill>
                <a:latin typeface="Times New Roman"/>
                <a:cs typeface="Times New Roman"/>
              </a:rPr>
              <a:t>s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04292" y="1392357"/>
            <a:ext cx="2182495" cy="347980"/>
          </a:xfrm>
          <a:prstGeom prst="rect">
            <a:avLst/>
          </a:prstGeom>
        </p:spPr>
        <p:txBody>
          <a:bodyPr wrap="square" lIns="0" tIns="469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00" spc="35">
                <a:solidFill>
                  <a:srgbClr val="1C1C1C"/>
                </a:solidFill>
                <a:latin typeface="Arial"/>
                <a:cs typeface="Arial"/>
              </a:rPr>
              <a:t>Herkansing </a:t>
            </a:r>
            <a:r>
              <a:rPr dirty="0" sz="800" spc="55">
                <a:solidFill>
                  <a:srgbClr val="1C1C1C"/>
                </a:solidFill>
                <a:latin typeface="Arial"/>
                <a:cs typeface="Arial"/>
              </a:rPr>
              <a:t>type</a:t>
            </a:r>
            <a:r>
              <a:rPr dirty="0" sz="800" spc="33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00" spc="60">
                <a:solidFill>
                  <a:srgbClr val="1C1C1C"/>
                </a:solidFill>
                <a:latin typeface="Arial"/>
                <a:cs typeface="Arial"/>
              </a:rPr>
              <a:t>vorm </a:t>
            </a:r>
            <a:r>
              <a:rPr dirty="0" sz="800" spc="30">
                <a:solidFill>
                  <a:srgbClr val="1C1C1C"/>
                </a:solidFill>
                <a:latin typeface="Arial"/>
                <a:cs typeface="Arial"/>
              </a:rPr>
              <a:t>weging</a:t>
            </a:r>
            <a:r>
              <a:rPr dirty="0" sz="800" spc="25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00" spc="60">
                <a:solidFill>
                  <a:srgbClr val="1C1C1C"/>
                </a:solidFill>
                <a:latin typeface="Arial"/>
                <a:cs typeface="Arial"/>
              </a:rPr>
              <a:t>moment</a:t>
            </a:r>
            <a:endParaRPr sz="800">
              <a:latin typeface="Arial"/>
              <a:cs typeface="Arial"/>
            </a:endParaRPr>
          </a:p>
          <a:p>
            <a:pPr marL="1628139">
              <a:lnSpc>
                <a:spcPct val="100000"/>
              </a:lnSpc>
              <a:spcBef>
                <a:spcPts val="285"/>
              </a:spcBef>
            </a:pP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3</a:t>
            </a:r>
            <a:endParaRPr sz="8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7881" y="2564017"/>
            <a:ext cx="1140460" cy="624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5" b="1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40005" marR="5080">
              <a:lnSpc>
                <a:spcPct val="93900"/>
              </a:lnSpc>
              <a:spcBef>
                <a:spcPts val="869"/>
              </a:spcBef>
            </a:pP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PO=Praktischeopdracht  HD=Handelingsdeel  TO=Toetsopdracht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15012" y="2815001"/>
            <a:ext cx="633095" cy="26352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 indent="2540">
              <a:lnSpc>
                <a:spcPts val="910"/>
              </a:lnSpc>
              <a:spcBef>
                <a:spcPts val="170"/>
              </a:spcBef>
            </a:pP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S=Schrifteiijk 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M=Mondeling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720148"/>
            <a:ext cx="0" cy="1855470"/>
          </a:xfrm>
          <a:custGeom>
            <a:avLst/>
            <a:gdLst/>
            <a:ahLst/>
            <a:cxnLst/>
            <a:rect l="l" t="t" r="r" b="b"/>
            <a:pathLst>
              <a:path w="0" h="1855470">
                <a:moveTo>
                  <a:pt x="0" y="1855298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58621" y="808401"/>
            <a:ext cx="5918835" cy="6133465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marL="33020" marR="3725545" indent="2540">
              <a:lnSpc>
                <a:spcPts val="1370"/>
              </a:lnSpc>
              <a:spcBef>
                <a:spcPts val="155"/>
              </a:spcBef>
            </a:pP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150" spc="4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leerlingen van leerjaar </a:t>
            </a:r>
            <a:r>
              <a:rPr dirty="0" sz="1150" spc="30">
                <a:solidFill>
                  <a:srgbClr val="0F0F0F"/>
                </a:solidFill>
                <a:latin typeface="Arial"/>
                <a:cs typeface="Arial"/>
              </a:rPr>
              <a:t>3  </a:t>
            </a:r>
            <a:r>
              <a:rPr dirty="0" sz="11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150" spc="40">
                <a:solidFill>
                  <a:srgbClr val="0F0F0F"/>
                </a:solidFill>
                <a:latin typeface="Arial"/>
                <a:cs typeface="Arial"/>
              </a:rPr>
              <a:t>hun</a:t>
            </a:r>
            <a:r>
              <a:rPr dirty="0" sz="1150" spc="-10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ouder(s)/verzorger(s)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Arial"/>
              <a:cs typeface="Arial"/>
            </a:endParaRPr>
          </a:p>
          <a:p>
            <a:pPr marL="32384">
              <a:lnSpc>
                <a:spcPct val="100000"/>
              </a:lnSpc>
            </a:pP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Zaandam, september</a:t>
            </a:r>
            <a:r>
              <a:rPr dirty="0" sz="1150" spc="9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2020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Arial"/>
              <a:cs typeface="Arial"/>
            </a:endParaRPr>
          </a:p>
          <a:p>
            <a:pPr marL="27940">
              <a:lnSpc>
                <a:spcPct val="100000"/>
              </a:lnSpc>
            </a:pP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Beste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leerlingen </a:t>
            </a:r>
            <a:r>
              <a:rPr dirty="0" sz="1150" spc="60">
                <a:solidFill>
                  <a:srgbClr val="0F0F0F"/>
                </a:solidFill>
                <a:latin typeface="Arial"/>
                <a:cs typeface="Arial"/>
              </a:rPr>
              <a:t>en</a:t>
            </a:r>
            <a:r>
              <a:rPr dirty="0" sz="1150" spc="3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ouder(s)/verzorger(s),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Arial"/>
              <a:cs typeface="Arial"/>
            </a:endParaRPr>
          </a:p>
          <a:p>
            <a:pPr marL="27940" marR="268605" indent="-1905">
              <a:lnSpc>
                <a:spcPct val="101000"/>
              </a:lnSpc>
            </a:pP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Hierbij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ontvang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het Programma van Toetsing </a:t>
            </a:r>
            <a:r>
              <a:rPr dirty="0" sz="11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Afsluiting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(PTA)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150">
                <a:solidFill>
                  <a:srgbClr val="0F0F0F"/>
                </a:solidFill>
                <a:latin typeface="Arial"/>
                <a:cs typeface="Arial"/>
              </a:rPr>
              <a:t>2020-2021.  </a:t>
            </a:r>
            <a:r>
              <a:rPr dirty="0" sz="11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dit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boekje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staat:</a:t>
            </a:r>
            <a:endParaRPr sz="1150">
              <a:latin typeface="Arial"/>
              <a:cs typeface="Arial"/>
            </a:endParaRPr>
          </a:p>
          <a:p>
            <a:pPr marL="486409" indent="-229870">
              <a:lnSpc>
                <a:spcPct val="100000"/>
              </a:lnSpc>
              <a:spcBef>
                <a:spcPts val="115"/>
              </a:spcBef>
              <a:buChar char="•"/>
              <a:tabLst>
                <a:tab pos="486409" algn="l"/>
                <a:tab pos="487045" algn="l"/>
              </a:tabLst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toelichting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PTA;</a:t>
            </a:r>
            <a:endParaRPr sz="1050">
              <a:latin typeface="Arial"/>
              <a:cs typeface="Arial"/>
            </a:endParaRPr>
          </a:p>
          <a:p>
            <a:pPr marL="483234" indent="-226695">
              <a:lnSpc>
                <a:spcPct val="100000"/>
              </a:lnSpc>
              <a:spcBef>
                <a:spcPts val="155"/>
              </a:spcBef>
              <a:buChar char="•"/>
              <a:tabLst>
                <a:tab pos="483234" algn="l"/>
                <a:tab pos="483870" algn="l"/>
              </a:tabLst>
            </a:pP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leerstof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toetsen/opdrachten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per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vak;</a:t>
            </a:r>
            <a:endParaRPr sz="1050">
              <a:latin typeface="Arial"/>
              <a:cs typeface="Arial"/>
            </a:endParaRPr>
          </a:p>
          <a:p>
            <a:pPr marL="485775" indent="-231775">
              <a:lnSpc>
                <a:spcPct val="100000"/>
              </a:lnSpc>
              <a:spcBef>
                <a:spcPts val="204"/>
              </a:spcBef>
              <a:buChar char="•"/>
              <a:tabLst>
                <a:tab pos="485775" algn="l"/>
                <a:tab pos="486409" algn="l"/>
              </a:tabLst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eindexamenreglement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OVO</a:t>
            </a:r>
            <a:r>
              <a:rPr dirty="0" sz="1050" spc="-5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Zaanstad.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850">
              <a:latin typeface="Arial"/>
              <a:cs typeface="Arial"/>
            </a:endParaRPr>
          </a:p>
          <a:p>
            <a:pPr marL="24130">
              <a:lnSpc>
                <a:spcPct val="100000"/>
              </a:lnSpc>
            </a:pP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Elke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leerling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ontvangt 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boekje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dat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past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bij zijn </a:t>
            </a:r>
            <a:r>
              <a:rPr dirty="0" sz="1150" spc="3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haar</a:t>
            </a:r>
            <a:r>
              <a:rPr dirty="0" sz="1150" spc="-6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leerweg.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Arial"/>
              <a:cs typeface="Arial"/>
            </a:endParaRPr>
          </a:p>
          <a:p>
            <a:pPr marL="20955" marR="15240" indent="3175">
              <a:lnSpc>
                <a:spcPct val="100099"/>
              </a:lnSpc>
              <a:spcBef>
                <a:spcPts val="5"/>
              </a:spcBef>
            </a:pP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cijfers die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je in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klas </a:t>
            </a:r>
            <a:r>
              <a:rPr dirty="0" sz="1150" spc="55">
                <a:solidFill>
                  <a:srgbClr val="0F0F0F"/>
                </a:solidFill>
                <a:latin typeface="Arial"/>
                <a:cs typeface="Arial"/>
              </a:rPr>
              <a:t>3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behaalt, bepalen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deel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150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eind  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leerjaar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4 </a:t>
            </a:r>
            <a:r>
              <a:rPr dirty="0" sz="1150" spc="35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cijferlijst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komt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te staan. </a:t>
            </a:r>
            <a:r>
              <a:rPr dirty="0" sz="1150" spc="35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bent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dus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1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praktijkvakken 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al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je 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eindexamen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begonnen.</a:t>
            </a:r>
            <a:endParaRPr sz="1150">
              <a:latin typeface="Arial"/>
              <a:cs typeface="Arial"/>
            </a:endParaRPr>
          </a:p>
          <a:p>
            <a:pPr marL="18415" marR="5080" indent="5715">
              <a:lnSpc>
                <a:spcPct val="100400"/>
              </a:lnSpc>
              <a:spcBef>
                <a:spcPts val="5"/>
              </a:spcBef>
            </a:pPr>
            <a:r>
              <a:rPr dirty="0" sz="1150" spc="50">
                <a:solidFill>
                  <a:srgbClr val="0F0F0F"/>
                </a:solidFill>
                <a:latin typeface="Arial"/>
                <a:cs typeface="Arial"/>
              </a:rPr>
              <a:t>We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raden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aan dit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boekje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goed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lezen, 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liefst samen 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ouder(s)/verzorger(s),  zodat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goed </a:t>
            </a:r>
            <a:r>
              <a:rPr dirty="0" sz="1150" spc="35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150" spc="5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hoogte bent van </a:t>
            </a:r>
            <a:r>
              <a:rPr dirty="0" sz="11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leerstof </a:t>
            </a:r>
            <a:r>
              <a:rPr dirty="0" sz="1150" spc="4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1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bepalingen, 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ten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aanzien  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van het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zijn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opgesteld. </a:t>
            </a:r>
            <a:r>
              <a:rPr dirty="0" sz="1150" spc="30">
                <a:solidFill>
                  <a:srgbClr val="0F0F0F"/>
                </a:solidFill>
                <a:latin typeface="Arial"/>
                <a:cs typeface="Arial"/>
              </a:rPr>
              <a:t>Wij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vinden het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belangrijk 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dat </a:t>
            </a:r>
            <a:r>
              <a:rPr dirty="0" sz="1150">
                <a:solidFill>
                  <a:srgbClr val="0F0F0F"/>
                </a:solidFill>
                <a:latin typeface="Arial"/>
                <a:cs typeface="Arial"/>
              </a:rPr>
              <a:t>jullie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ouder(s)/verzorger(s) 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goed </a:t>
            </a:r>
            <a:r>
              <a:rPr dirty="0" sz="1150" spc="35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1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hoogte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zijn,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omdat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hun steun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onmisbaar</a:t>
            </a:r>
            <a:r>
              <a:rPr dirty="0" sz="1150" spc="13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-5">
                <a:solidFill>
                  <a:srgbClr val="0F0F0F"/>
                </a:solidFill>
                <a:latin typeface="Arial"/>
                <a:cs typeface="Arial"/>
              </a:rPr>
              <a:t>is.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</a:pP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Mocht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iets </a:t>
            </a:r>
            <a:r>
              <a:rPr dirty="0" sz="1150" spc="35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vragen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hebben, </a:t>
            </a:r>
            <a:r>
              <a:rPr dirty="0" sz="1150" spc="30">
                <a:solidFill>
                  <a:srgbClr val="0F0F0F"/>
                </a:solidFill>
                <a:latin typeface="Arial"/>
                <a:cs typeface="Arial"/>
              </a:rPr>
              <a:t>kom 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daar </a:t>
            </a:r>
            <a:r>
              <a:rPr dirty="0" sz="1150" spc="35">
                <a:solidFill>
                  <a:srgbClr val="0F0F0F"/>
                </a:solidFill>
                <a:latin typeface="Arial"/>
                <a:cs typeface="Arial"/>
              </a:rPr>
              <a:t>dan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direct</a:t>
            </a:r>
            <a:r>
              <a:rPr dirty="0" sz="1150" spc="-4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mee.</a:t>
            </a:r>
            <a:endParaRPr sz="1150">
              <a:latin typeface="Arial"/>
              <a:cs typeface="Arial"/>
            </a:endParaRPr>
          </a:p>
          <a:p>
            <a:pPr marL="18415" marR="473709" indent="-635">
              <a:lnSpc>
                <a:spcPct val="101000"/>
              </a:lnSpc>
            </a:pPr>
            <a:r>
              <a:rPr dirty="0" sz="1150" spc="30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vragen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over 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150">
                <a:solidFill>
                  <a:srgbClr val="0F0F0F"/>
                </a:solidFill>
                <a:latin typeface="Arial"/>
                <a:cs typeface="Arial"/>
              </a:rPr>
              <a:t>vak 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kun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terecht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bij je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docenten. Alle andere vragen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kun </a:t>
            </a:r>
            <a:r>
              <a:rPr dirty="0" sz="1150">
                <a:solidFill>
                  <a:srgbClr val="0F0F0F"/>
                </a:solidFill>
                <a:latin typeface="Arial"/>
                <a:cs typeface="Arial"/>
              </a:rPr>
              <a:t>je 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voorleggen aan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mentor.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Dat </a:t>
            </a:r>
            <a:r>
              <a:rPr dirty="0" sz="1150">
                <a:solidFill>
                  <a:srgbClr val="0F0F0F"/>
                </a:solidFill>
                <a:latin typeface="Arial"/>
                <a:cs typeface="Arial"/>
              </a:rPr>
              <a:t>geldt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natuurlijk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ook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jouw</a:t>
            </a:r>
            <a:r>
              <a:rPr dirty="0" sz="1150" spc="33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ouders.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Arial"/>
              <a:cs typeface="Arial"/>
            </a:endParaRPr>
          </a:p>
          <a:p>
            <a:pPr marL="14604" marR="366395">
              <a:lnSpc>
                <a:spcPct val="101000"/>
              </a:lnSpc>
            </a:pPr>
            <a:r>
              <a:rPr dirty="0" sz="1150" spc="40">
                <a:solidFill>
                  <a:srgbClr val="0F0F0F"/>
                </a:solidFill>
                <a:latin typeface="Arial"/>
                <a:cs typeface="Arial"/>
              </a:rPr>
              <a:t>Wij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wensen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veel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succes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komende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schooljaar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150" spc="35">
                <a:solidFill>
                  <a:srgbClr val="0F0F0F"/>
                </a:solidFill>
                <a:latin typeface="Arial"/>
                <a:cs typeface="Arial"/>
              </a:rPr>
              <a:t>we 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hopen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iedereen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aan het  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einde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volgend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schooljaar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diploma </a:t>
            </a:r>
            <a:r>
              <a:rPr dirty="0" sz="1150" spc="35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kunnen</a:t>
            </a:r>
            <a:r>
              <a:rPr dirty="0" sz="1150" spc="21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uitreiken.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150" spc="30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vriendelijke</a:t>
            </a:r>
            <a:r>
              <a:rPr dirty="0" sz="1150" spc="10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groet,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</a:pP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Namens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alle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docenten 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van</a:t>
            </a:r>
            <a:r>
              <a:rPr dirty="0" sz="1150" spc="6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Compaen,</a:t>
            </a:r>
            <a:endParaRPr sz="11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1930" y="8327242"/>
            <a:ext cx="3603625" cy="37846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 indent="635">
              <a:lnSpc>
                <a:spcPct val="101000"/>
              </a:lnSpc>
              <a:spcBef>
                <a:spcPts val="85"/>
              </a:spcBef>
            </a:pPr>
            <a:r>
              <a:rPr dirty="0" sz="1150" spc="35">
                <a:solidFill>
                  <a:srgbClr val="0F0F0F"/>
                </a:solidFill>
                <a:latin typeface="Arial"/>
                <a:cs typeface="Arial"/>
              </a:rPr>
              <a:t>B. 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Maanen, </a:t>
            </a:r>
            <a:r>
              <a:rPr dirty="0" sz="1150" spc="40">
                <a:solidFill>
                  <a:srgbClr val="0F0F0F"/>
                </a:solidFill>
                <a:latin typeface="Arial"/>
                <a:cs typeface="Arial"/>
              </a:rPr>
              <a:t>P.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150" spc="35">
                <a:solidFill>
                  <a:srgbClr val="0F0F0F"/>
                </a:solidFill>
                <a:latin typeface="Arial"/>
                <a:cs typeface="Arial"/>
              </a:rPr>
              <a:t>den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Hogen en 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M.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Guldemond  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Examensecretarissen</a:t>
            </a:r>
            <a:r>
              <a:rPr dirty="0" sz="1150" spc="-2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Compaen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6" y="1745445"/>
            <a:ext cx="0" cy="1013460"/>
          </a:xfrm>
          <a:custGeom>
            <a:avLst/>
            <a:gdLst/>
            <a:ahLst/>
            <a:cxnLst/>
            <a:rect l="l" t="t" r="r" b="b"/>
            <a:pathLst>
              <a:path w="0" h="1013460">
                <a:moveTo>
                  <a:pt x="0" y="101309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526" y="329559"/>
            <a:ext cx="0" cy="854710"/>
          </a:xfrm>
          <a:custGeom>
            <a:avLst/>
            <a:gdLst/>
            <a:ahLst/>
            <a:cxnLst/>
            <a:rect l="l" t="t" r="r" b="b"/>
            <a:pathLst>
              <a:path w="0" h="854710">
                <a:moveTo>
                  <a:pt x="0" y="85441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80868" y="1623386"/>
            <a:ext cx="4335145" cy="0"/>
          </a:xfrm>
          <a:custGeom>
            <a:avLst/>
            <a:gdLst/>
            <a:ahLst/>
            <a:cxnLst/>
            <a:rect l="l" t="t" r="r" b="b"/>
            <a:pathLst>
              <a:path w="4335145" h="0">
                <a:moveTo>
                  <a:pt x="0" y="0"/>
                </a:moveTo>
                <a:lnTo>
                  <a:pt x="4335141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80868" y="2450336"/>
            <a:ext cx="7095490" cy="0"/>
          </a:xfrm>
          <a:custGeom>
            <a:avLst/>
            <a:gdLst/>
            <a:ahLst/>
            <a:cxnLst/>
            <a:rect l="l" t="t" r="r" b="b"/>
            <a:pathLst>
              <a:path w="7095490" h="0">
                <a:moveTo>
                  <a:pt x="0" y="0"/>
                </a:moveTo>
                <a:lnTo>
                  <a:pt x="7094977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022841" y="0"/>
            <a:ext cx="1278255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0670" algn="l"/>
                <a:tab pos="805815" algn="l"/>
                <a:tab pos="1160145" algn="l"/>
              </a:tabLst>
            </a:pPr>
            <a:r>
              <a:rPr dirty="0" sz="1250" spc="-5">
                <a:solidFill>
                  <a:srgbClr val="CFCFCF"/>
                </a:solidFill>
                <a:latin typeface="Times New Roman"/>
                <a:cs typeface="Times New Roman"/>
              </a:rPr>
              <a:t>--</a:t>
            </a:r>
            <a:r>
              <a:rPr dirty="0" sz="1250" spc="-5">
                <a:solidFill>
                  <a:srgbClr val="CFCFCF"/>
                </a:solidFill>
                <a:latin typeface="Times New Roman"/>
                <a:cs typeface="Times New Roman"/>
              </a:rPr>
              <a:t>	</a:t>
            </a:r>
            <a:r>
              <a:rPr dirty="0" sz="1250" spc="-5">
                <a:solidFill>
                  <a:srgbClr val="CFCFCF"/>
                </a:solidFill>
                <a:latin typeface="Times New Roman"/>
                <a:cs typeface="Times New Roman"/>
              </a:rPr>
              <a:t>---</a:t>
            </a:r>
            <a:r>
              <a:rPr dirty="0" sz="1250" spc="-5">
                <a:solidFill>
                  <a:srgbClr val="CFCFCF"/>
                </a:solidFill>
                <a:latin typeface="Times New Roman"/>
                <a:cs typeface="Times New Roman"/>
              </a:rPr>
              <a:t>	</a:t>
            </a:r>
            <a:r>
              <a:rPr dirty="0" sz="1250" spc="-5">
                <a:solidFill>
                  <a:srgbClr val="CFCFCF"/>
                </a:solidFill>
                <a:latin typeface="Times New Roman"/>
                <a:cs typeface="Times New Roman"/>
              </a:rPr>
              <a:t>--</a:t>
            </a:r>
            <a:r>
              <a:rPr dirty="0" sz="1250" spc="-5">
                <a:solidFill>
                  <a:srgbClr val="CFCFCF"/>
                </a:solidFill>
                <a:latin typeface="Times New Roman"/>
                <a:cs typeface="Times New Roman"/>
              </a:rPr>
              <a:t>	</a:t>
            </a:r>
            <a:r>
              <a:rPr dirty="0" sz="1250" spc="-5">
                <a:solidFill>
                  <a:srgbClr val="CFCFCF"/>
                </a:solidFill>
                <a:latin typeface="Times New Roman"/>
                <a:cs typeface="Times New Roman"/>
              </a:rPr>
              <a:t>--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2865" rIns="0" bIns="0" rtlCol="0" vert="horz">
            <a:spAutoFit/>
          </a:bodyPr>
          <a:lstStyle/>
          <a:p>
            <a:pPr marL="66040">
              <a:lnSpc>
                <a:spcPct val="100000"/>
              </a:lnSpc>
              <a:spcBef>
                <a:spcPts val="495"/>
              </a:spcBef>
            </a:pPr>
            <a:r>
              <a:rPr dirty="0" spc="40"/>
              <a:t>18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51790" y="8915"/>
            <a:ext cx="3892550" cy="3841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350" spc="-345">
                <a:solidFill>
                  <a:srgbClr val="CFCFCF"/>
                </a:solidFill>
                <a:latin typeface="Arial"/>
                <a:cs typeface="Arial"/>
              </a:rPr>
              <a:t>r </a:t>
            </a:r>
            <a:r>
              <a:rPr dirty="0" sz="1450" spc="100" b="1">
                <a:solidFill>
                  <a:srgbClr val="1A1A1A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1A1A1A"/>
                </a:solidFill>
                <a:latin typeface="Arial"/>
                <a:cs typeface="Arial"/>
              </a:rPr>
              <a:t>van </a:t>
            </a:r>
            <a:r>
              <a:rPr dirty="0" sz="1450" spc="90" b="1">
                <a:solidFill>
                  <a:srgbClr val="1A1A1A"/>
                </a:solidFill>
                <a:latin typeface="Arial"/>
                <a:cs typeface="Arial"/>
              </a:rPr>
              <a:t>toetsing </a:t>
            </a:r>
            <a:r>
              <a:rPr dirty="0" sz="1450" spc="105" b="1">
                <a:solidFill>
                  <a:srgbClr val="1A1A1A"/>
                </a:solidFill>
                <a:latin typeface="Arial"/>
                <a:cs typeface="Arial"/>
              </a:rPr>
              <a:t>en</a:t>
            </a:r>
            <a:r>
              <a:rPr dirty="0" sz="1450" spc="400" b="1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450" spc="75" b="1">
                <a:solidFill>
                  <a:srgbClr val="1A1A1A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8473" y="374582"/>
            <a:ext cx="4987290" cy="523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39515" algn="l"/>
              </a:tabLst>
            </a:pPr>
            <a:r>
              <a:rPr dirty="0" sz="600" spc="35">
                <a:solidFill>
                  <a:srgbClr val="CFCFCF"/>
                </a:solidFill>
                <a:latin typeface="Times New Roman"/>
                <a:cs typeface="Times New Roman"/>
              </a:rPr>
              <a:t>1</a:t>
            </a:r>
            <a:r>
              <a:rPr dirty="0" sz="600" spc="165">
                <a:solidFill>
                  <a:srgbClr val="CFCFCF"/>
                </a:solidFill>
                <a:latin typeface="Times New Roman"/>
                <a:cs typeface="Times New Roman"/>
              </a:rPr>
              <a:t> </a:t>
            </a:r>
            <a:r>
              <a:rPr dirty="0" sz="1250" spc="60" b="1">
                <a:solidFill>
                  <a:srgbClr val="1A1A1A"/>
                </a:solidFill>
                <a:latin typeface="Arial"/>
                <a:cs typeface="Arial"/>
              </a:rPr>
              <a:t>Studie:</a:t>
            </a:r>
            <a:r>
              <a:rPr dirty="0" sz="1250" spc="-204" b="1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250" spc="45" b="1">
                <a:solidFill>
                  <a:srgbClr val="1A1A1A"/>
                </a:solidFill>
                <a:latin typeface="Arial"/>
                <a:cs typeface="Arial"/>
              </a:rPr>
              <a:t>CK3	</a:t>
            </a:r>
            <a:r>
              <a:rPr dirty="0" sz="1250" spc="80" b="1">
                <a:solidFill>
                  <a:srgbClr val="1A1A1A"/>
                </a:solidFill>
                <a:latin typeface="Arial"/>
                <a:cs typeface="Arial"/>
              </a:rPr>
              <a:t>Vak:</a:t>
            </a:r>
            <a:r>
              <a:rPr dirty="0" sz="1250" spc="-170" b="1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250" spc="70" b="1">
                <a:solidFill>
                  <a:srgbClr val="1A1A1A"/>
                </a:solidFill>
                <a:latin typeface="Arial"/>
                <a:cs typeface="Arial"/>
              </a:rPr>
              <a:t>menszorg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Arial"/>
              <a:cs typeface="Arial"/>
            </a:endParaRPr>
          </a:p>
          <a:p>
            <a:pPr marL="89535">
              <a:lnSpc>
                <a:spcPct val="100000"/>
              </a:lnSpc>
            </a:pPr>
            <a:r>
              <a:rPr dirty="0" sz="950" spc="65" b="1">
                <a:solidFill>
                  <a:srgbClr val="1A1A1A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72779" y="0"/>
            <a:ext cx="169545" cy="8039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5100">
                <a:solidFill>
                  <a:srgbClr val="CFCFCF"/>
                </a:solidFill>
                <a:latin typeface="Arial"/>
                <a:cs typeface="Arial"/>
              </a:rPr>
              <a:t>l</a:t>
            </a:r>
            <a:endParaRPr sz="5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4885" y="1004713"/>
            <a:ext cx="1019175" cy="4483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A1A1A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40" b="1">
                <a:solidFill>
                  <a:srgbClr val="1A1A1A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297150" y="1485533"/>
          <a:ext cx="7087870" cy="994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700"/>
                <a:gridCol w="1496695"/>
                <a:gridCol w="1061720"/>
                <a:gridCol w="1564005"/>
                <a:gridCol w="306070"/>
                <a:gridCol w="364489"/>
                <a:gridCol w="1073150"/>
                <a:gridCol w="825500"/>
              </a:tblGrid>
              <a:tr h="304663">
                <a:tc>
                  <a:txBody>
                    <a:bodyPr/>
                    <a:lstStyle/>
                    <a:p>
                      <a:pPr marL="82550">
                        <a:lnSpc>
                          <a:spcPts val="885"/>
                        </a:lnSpc>
                      </a:pPr>
                      <a:r>
                        <a:rPr dirty="0" sz="800" spc="-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800" spc="6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885"/>
                        </a:lnSpc>
                      </a:pPr>
                      <a:r>
                        <a:rPr dirty="0" sz="800" spc="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11811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800" spc="4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Theorietoets 1: </a:t>
                      </a:r>
                      <a:r>
                        <a:rPr dirty="0" sz="800" spc="3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800" spc="4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114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t/m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 marL="963930">
                        <a:lnSpc>
                          <a:spcPts val="785"/>
                        </a:lnSpc>
                      </a:pPr>
                      <a:r>
                        <a:rPr dirty="0" sz="800" spc="3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r" marR="64769">
                        <a:lnSpc>
                          <a:spcPts val="1515"/>
                        </a:lnSpc>
                      </a:pPr>
                      <a:r>
                        <a:rPr dirty="0" sz="165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ts val="910"/>
                        </a:lnSpc>
                      </a:pPr>
                      <a:r>
                        <a:rPr dirty="0" sz="800" spc="5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3429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80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805"/>
                        </a:lnSpc>
                      </a:pPr>
                      <a:r>
                        <a:rPr dirty="0" sz="800" spc="6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45085">
                        <a:lnSpc>
                          <a:spcPts val="1480"/>
                        </a:lnSpc>
                      </a:pPr>
                      <a:r>
                        <a:rPr dirty="0" sz="130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885"/>
                        </a:lnSpc>
                      </a:pPr>
                      <a:r>
                        <a:rPr dirty="0" sz="800" spc="3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00" spc="229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34988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900">
                          <a:solidFill>
                            <a:srgbClr val="2D2D2D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7325">
                        <a:lnSpc>
                          <a:spcPts val="885"/>
                        </a:lnSpc>
                      </a:pPr>
                      <a:r>
                        <a:rPr dirty="0" sz="800" spc="4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1930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800" spc="-1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12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3254"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800" spc="3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800" spc="4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4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2: </a:t>
                      </a:r>
                      <a:r>
                        <a:rPr dirty="0" sz="800" spc="3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800" spc="4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00" spc="5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t/m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80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algn="r" marR="64769">
                        <a:lnSpc>
                          <a:spcPts val="1185"/>
                        </a:lnSpc>
                      </a:pPr>
                      <a:r>
                        <a:rPr dirty="0" sz="165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80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155"/>
                        </a:lnSpc>
                      </a:pPr>
                      <a:r>
                        <a:rPr dirty="0" sz="130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9885">
                        <a:lnSpc>
                          <a:spcPts val="1055"/>
                        </a:lnSpc>
                      </a:pPr>
                      <a:r>
                        <a:rPr dirty="0" sz="900">
                          <a:solidFill>
                            <a:srgbClr val="2D2D2D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800" spc="-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1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890"/>
                </a:tc>
              </a:tr>
              <a:tr h="163254"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00" spc="3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00" spc="4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1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7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4769">
                        <a:lnSpc>
                          <a:spcPts val="1185"/>
                        </a:lnSpc>
                      </a:pPr>
                      <a:r>
                        <a:rPr dirty="0" sz="165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00" spc="-3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5179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75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00" spc="-2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60 </a:t>
                      </a:r>
                      <a:r>
                        <a:rPr dirty="0" sz="800" spc="-3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800" spc="-10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-1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</a:tr>
              <a:tr h="163254"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800" spc="6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800" spc="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1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7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8580">
                        <a:lnSpc>
                          <a:spcPts val="1185"/>
                        </a:lnSpc>
                      </a:pPr>
                      <a:r>
                        <a:rPr dirty="0" sz="165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850" spc="-60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480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8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800" spc="-4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890"/>
                </a:tc>
              </a:tr>
              <a:tr h="199576"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00" spc="-6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0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800" spc="3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80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8580">
                        <a:lnSpc>
                          <a:spcPts val="1470"/>
                        </a:lnSpc>
                      </a:pPr>
                      <a:r>
                        <a:rPr dirty="0" sz="165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00" spc="-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0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00" spc="-1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13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341775" y="2603687"/>
            <a:ext cx="1143635" cy="6235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A1A1A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37465" marR="5080" indent="3810">
              <a:lnSpc>
                <a:spcPct val="100099"/>
              </a:lnSpc>
              <a:spcBef>
                <a:spcPts val="860"/>
              </a:spcBef>
            </a:pPr>
            <a:r>
              <a:rPr dirty="0" sz="750" spc="20">
                <a:solidFill>
                  <a:srgbClr val="1A1A1A"/>
                </a:solidFill>
                <a:latin typeface="Arial"/>
                <a:cs typeface="Arial"/>
              </a:rPr>
              <a:t>PO=Praktischeopdracht  </a:t>
            </a:r>
            <a:r>
              <a:rPr dirty="0" sz="750" spc="20">
                <a:solidFill>
                  <a:srgbClr val="1A1A1A"/>
                </a:solidFill>
                <a:latin typeface="Arial"/>
                <a:cs typeface="Arial"/>
              </a:rPr>
              <a:t>HD=Handelingsdeel  </a:t>
            </a:r>
            <a:r>
              <a:rPr dirty="0" sz="750" spc="25">
                <a:solidFill>
                  <a:srgbClr val="1A1A1A"/>
                </a:solidFill>
                <a:latin typeface="Arial"/>
                <a:cs typeface="Arial"/>
              </a:rPr>
              <a:t>TO=Toetsopdracht</a:t>
            </a:r>
            <a:endParaRPr sz="7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115203" y="2857976"/>
            <a:ext cx="629920" cy="255904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 indent="-635">
              <a:lnSpc>
                <a:spcPct val="101400"/>
              </a:lnSpc>
              <a:spcBef>
                <a:spcPts val="85"/>
              </a:spcBef>
            </a:pPr>
            <a:r>
              <a:rPr dirty="0" sz="750" spc="15">
                <a:solidFill>
                  <a:srgbClr val="1A1A1A"/>
                </a:solidFill>
                <a:latin typeface="Arial"/>
                <a:cs typeface="Arial"/>
              </a:rPr>
              <a:t>S=Schriftelijk  </a:t>
            </a:r>
            <a:r>
              <a:rPr dirty="0" sz="750" spc="20">
                <a:solidFill>
                  <a:srgbClr val="1A1A1A"/>
                </a:solidFill>
                <a:latin typeface="Arial"/>
                <a:cs typeface="Arial"/>
              </a:rPr>
              <a:t>M=Mondeling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53051" y="61029"/>
            <a:ext cx="647218" cy="4882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526" y="1013090"/>
            <a:ext cx="0" cy="3710940"/>
          </a:xfrm>
          <a:custGeom>
            <a:avLst/>
            <a:gdLst/>
            <a:ahLst/>
            <a:cxnLst/>
            <a:rect l="l" t="t" r="r" b="b"/>
            <a:pathLst>
              <a:path w="0" h="3710940">
                <a:moveTo>
                  <a:pt x="0" y="3710596"/>
                </a:moveTo>
                <a:lnTo>
                  <a:pt x="0" y="0"/>
                </a:lnTo>
              </a:path>
            </a:pathLst>
          </a:custGeom>
          <a:ln w="61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8656" y="2428976"/>
            <a:ext cx="7107555" cy="0"/>
          </a:xfrm>
          <a:custGeom>
            <a:avLst/>
            <a:gdLst/>
            <a:ahLst/>
            <a:cxnLst/>
            <a:rect l="l" t="t" r="r" b="b"/>
            <a:pathLst>
              <a:path w="7107555" h="0">
                <a:moveTo>
                  <a:pt x="0" y="0"/>
                </a:moveTo>
                <a:lnTo>
                  <a:pt x="7107189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68656" y="1461121"/>
          <a:ext cx="7153909" cy="998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6559"/>
                <a:gridCol w="2487929"/>
                <a:gridCol w="1634489"/>
                <a:gridCol w="311150"/>
                <a:gridCol w="369570"/>
                <a:gridCol w="1069975"/>
                <a:gridCol w="864870"/>
              </a:tblGrid>
              <a:tr h="140904">
                <a:tc>
                  <a:txBody>
                    <a:bodyPr/>
                    <a:lstStyle/>
                    <a:p>
                      <a:pPr algn="ctr" marR="69215">
                        <a:lnSpc>
                          <a:spcPts val="885"/>
                        </a:lnSpc>
                      </a:pPr>
                      <a:r>
                        <a:rPr dirty="0" sz="800" spc="-3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885"/>
                        </a:lnSpc>
                      </a:pPr>
                      <a:r>
                        <a:rPr dirty="0" sz="800" spc="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765">
                        <a:lnSpc>
                          <a:spcPts val="935"/>
                        </a:lnSpc>
                      </a:pPr>
                      <a:r>
                        <a:rPr dirty="0" sz="800" spc="-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935"/>
                        </a:lnSpc>
                      </a:pPr>
                      <a:r>
                        <a:rPr dirty="0" sz="800" spc="5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935"/>
                        </a:lnSpc>
                      </a:pPr>
                      <a:r>
                        <a:rPr dirty="0" sz="800" spc="8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935"/>
                        </a:lnSpc>
                      </a:pPr>
                      <a:r>
                        <a:rPr dirty="0" sz="800" spc="3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00" spc="254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935"/>
                        </a:lnSpc>
                      </a:pPr>
                      <a:r>
                        <a:rPr dirty="0" sz="800" spc="5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6811">
                <a:tc>
                  <a:txBody>
                    <a:bodyPr/>
                    <a:lstStyle/>
                    <a:p>
                      <a:pPr algn="ctr" marR="1905">
                        <a:lnSpc>
                          <a:spcPts val="944"/>
                        </a:lnSpc>
                        <a:spcBef>
                          <a:spcPts val="110"/>
                        </a:spcBef>
                      </a:pPr>
                      <a:r>
                        <a:rPr dirty="0" sz="800" spc="6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944"/>
                        </a:lnSpc>
                        <a:spcBef>
                          <a:spcPts val="110"/>
                        </a:spcBef>
                      </a:pPr>
                      <a:r>
                        <a:rPr dirty="0" sz="800" spc="4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Theorietoets Blok </a:t>
                      </a:r>
                      <a:r>
                        <a:rPr dirty="0" sz="800" spc="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4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00" spc="14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63500">
                        <a:lnSpc>
                          <a:spcPts val="1055"/>
                        </a:lnSpc>
                      </a:pPr>
                      <a:r>
                        <a:rPr dirty="0" sz="16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ts val="919"/>
                        </a:lnSpc>
                        <a:spcBef>
                          <a:spcPts val="135"/>
                        </a:spcBef>
                      </a:pPr>
                      <a:r>
                        <a:rPr dirty="0" sz="8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1055"/>
                        </a:lnSpc>
                      </a:pPr>
                      <a:r>
                        <a:rPr dirty="0" sz="125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1630">
                        <a:lnSpc>
                          <a:spcPts val="994"/>
                        </a:lnSpc>
                        <a:spcBef>
                          <a:spcPts val="60"/>
                        </a:spcBef>
                      </a:pPr>
                      <a:r>
                        <a:rPr dirty="0" sz="90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ts val="944"/>
                        </a:lnSpc>
                        <a:spcBef>
                          <a:spcPts val="110"/>
                        </a:spcBef>
                      </a:pPr>
                      <a:r>
                        <a:rPr dirty="0" sz="800" spc="3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8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/>
                </a:tc>
              </a:tr>
              <a:tr h="188509">
                <a:tc>
                  <a:txBody>
                    <a:bodyPr/>
                    <a:lstStyle/>
                    <a:p>
                      <a:pPr algn="ctr" marR="133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800" spc="4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6830"/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800" spc="4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4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800" spc="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800" spc="4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00" spc="10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6830"/>
                </a:tc>
                <a:tc>
                  <a:txBody>
                    <a:bodyPr/>
                    <a:lstStyle/>
                    <a:p>
                      <a:pPr algn="r" marR="63500">
                        <a:lnSpc>
                          <a:spcPts val="1445"/>
                        </a:lnSpc>
                      </a:pPr>
                      <a:r>
                        <a:rPr dirty="0" sz="16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8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0005"/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ts val="1365"/>
                        </a:lnSpc>
                      </a:pPr>
                      <a:r>
                        <a:rPr dirty="0" sz="1250">
                          <a:solidFill>
                            <a:srgbClr val="2F2F2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163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90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800" spc="-1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16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6830"/>
                </a:tc>
              </a:tr>
              <a:tr h="164779">
                <a:tc>
                  <a:txBody>
                    <a:bodyPr/>
                    <a:lstStyle/>
                    <a:p>
                      <a:pPr algn="ctr" marR="1333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00" spc="4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00" spc="4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15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7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algn="r" marR="63500">
                        <a:lnSpc>
                          <a:spcPts val="1195"/>
                        </a:lnSpc>
                      </a:pPr>
                      <a:r>
                        <a:rPr dirty="0" sz="16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800" spc="-3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4170">
                        <a:lnSpc>
                          <a:spcPts val="1015"/>
                        </a:lnSpc>
                      </a:pPr>
                      <a:r>
                        <a:rPr dirty="0" sz="85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00" spc="-2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dirty="0" sz="800" spc="6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</a:tr>
              <a:tr h="163254">
                <a:tc>
                  <a:txBody>
                    <a:bodyPr/>
                    <a:lstStyle/>
                    <a:p>
                      <a:pPr algn="ctr" marR="635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00" spc="6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00" spc="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1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7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algn="r" marR="63500">
                        <a:lnSpc>
                          <a:spcPts val="1185"/>
                        </a:lnSpc>
                      </a:pPr>
                      <a:r>
                        <a:rPr dirty="0" sz="16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025"/>
                        </a:lnSpc>
                      </a:pPr>
                      <a:r>
                        <a:rPr dirty="0" sz="900" spc="-105" b="1">
                          <a:solidFill>
                            <a:srgbClr val="2F2F2F"/>
                          </a:solidFill>
                          <a:latin typeface="Times New Roman"/>
                          <a:cs typeface="Times New Roman"/>
                        </a:rPr>
                        <a:t>PO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353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800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00" spc="4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dirty="0" sz="800" spc="7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</a:tr>
              <a:tr h="194499">
                <a:tc>
                  <a:txBody>
                    <a:bodyPr/>
                    <a:lstStyle/>
                    <a:p>
                      <a:pPr algn="ctr" marR="133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 spc="-7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 spc="3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800" spc="3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800" spc="19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r" marR="63500">
                        <a:lnSpc>
                          <a:spcPts val="1430"/>
                        </a:lnSpc>
                      </a:pPr>
                      <a:r>
                        <a:rPr dirty="0" sz="16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800" spc="-3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4170">
                        <a:lnSpc>
                          <a:spcPts val="1000"/>
                        </a:lnSpc>
                      </a:pPr>
                      <a:r>
                        <a:rPr dirty="0" sz="85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 spc="-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-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00</a:t>
                      </a:r>
                      <a:r>
                        <a:rPr dirty="0" sz="800" spc="2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</a:tr>
            </a:tbl>
          </a:graphicData>
        </a:graphic>
      </p:graphicFrame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2865" rIns="0" bIns="0" rtlCol="0" vert="horz">
            <a:spAutoFit/>
          </a:bodyPr>
          <a:lstStyle/>
          <a:p>
            <a:pPr marL="66040">
              <a:lnSpc>
                <a:spcPct val="100000"/>
              </a:lnSpc>
              <a:spcBef>
                <a:spcPts val="495"/>
              </a:spcBef>
            </a:pPr>
            <a:r>
              <a:rPr dirty="0" spc="40"/>
              <a:t>19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6031" y="30021"/>
            <a:ext cx="52705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10" i="1">
                <a:solidFill>
                  <a:srgbClr val="CFCFCF"/>
                </a:solidFill>
                <a:latin typeface="Times New Roman"/>
                <a:cs typeface="Times New Roman"/>
              </a:rPr>
              <a:t>(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2379" y="44568"/>
            <a:ext cx="5110480" cy="828675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22225">
              <a:lnSpc>
                <a:spcPct val="100000"/>
              </a:lnSpc>
              <a:spcBef>
                <a:spcPts val="505"/>
              </a:spcBef>
            </a:pPr>
            <a:r>
              <a:rPr dirty="0" sz="1450" spc="100" b="1">
                <a:solidFill>
                  <a:srgbClr val="1A1A1A"/>
                </a:solidFill>
                <a:latin typeface="Arial"/>
                <a:cs typeface="Arial"/>
              </a:rPr>
              <a:t>Programma </a:t>
            </a:r>
            <a:r>
              <a:rPr dirty="0" sz="1450" spc="80" b="1">
                <a:solidFill>
                  <a:srgbClr val="1A1A1A"/>
                </a:solidFill>
                <a:latin typeface="Arial"/>
                <a:cs typeface="Arial"/>
              </a:rPr>
              <a:t>van </a:t>
            </a:r>
            <a:r>
              <a:rPr dirty="0" sz="1450" spc="90" b="1">
                <a:solidFill>
                  <a:srgbClr val="1A1A1A"/>
                </a:solidFill>
                <a:latin typeface="Arial"/>
                <a:cs typeface="Arial"/>
              </a:rPr>
              <a:t>toetsing </a:t>
            </a:r>
            <a:r>
              <a:rPr dirty="0" sz="1450" spc="105" b="1">
                <a:solidFill>
                  <a:srgbClr val="1A1A1A"/>
                </a:solidFill>
                <a:latin typeface="Arial"/>
                <a:cs typeface="Arial"/>
              </a:rPr>
              <a:t>en</a:t>
            </a:r>
            <a:r>
              <a:rPr dirty="0" sz="1450" spc="-130" b="1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450" spc="75" b="1">
                <a:solidFill>
                  <a:srgbClr val="1A1A1A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18415">
              <a:lnSpc>
                <a:spcPct val="100000"/>
              </a:lnSpc>
              <a:spcBef>
                <a:spcPts val="335"/>
              </a:spcBef>
              <a:tabLst>
                <a:tab pos="3669029" algn="l"/>
              </a:tabLst>
            </a:pPr>
            <a:r>
              <a:rPr dirty="0" sz="1200" spc="85" b="1">
                <a:solidFill>
                  <a:srgbClr val="1A1A1A"/>
                </a:solidFill>
                <a:latin typeface="Arial"/>
                <a:cs typeface="Arial"/>
              </a:rPr>
              <a:t>Studie:CK3	</a:t>
            </a:r>
            <a:r>
              <a:rPr dirty="0" sz="1200" spc="105" b="1">
                <a:solidFill>
                  <a:srgbClr val="1A1A1A"/>
                </a:solidFill>
                <a:latin typeface="Arial"/>
                <a:cs typeface="Arial"/>
              </a:rPr>
              <a:t>Vak:</a:t>
            </a:r>
            <a:r>
              <a:rPr dirty="0" sz="1200" spc="-140" b="1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200" spc="100" b="1">
                <a:solidFill>
                  <a:srgbClr val="1A1A1A"/>
                </a:solidFill>
                <a:latin typeface="Arial"/>
                <a:cs typeface="Arial"/>
              </a:rPr>
              <a:t>haarverzorg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65" b="1">
                <a:solidFill>
                  <a:srgbClr val="1A1A1A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8779" y="980300"/>
            <a:ext cx="1012825" cy="4483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</a:pPr>
            <a:r>
              <a:rPr dirty="0" sz="950" spc="30" b="1">
                <a:solidFill>
                  <a:srgbClr val="1A1A1A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40" b="1">
                <a:solidFill>
                  <a:srgbClr val="1A1A1A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5669" y="2579275"/>
            <a:ext cx="1137285" cy="624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A1A1A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37465" marR="5080">
              <a:lnSpc>
                <a:spcPct val="93900"/>
              </a:lnSpc>
              <a:spcBef>
                <a:spcPts val="869"/>
              </a:spcBef>
            </a:pPr>
            <a:r>
              <a:rPr dirty="0" sz="800" spc="-5">
                <a:solidFill>
                  <a:srgbClr val="1A1A1A"/>
                </a:solidFill>
                <a:latin typeface="Arial"/>
                <a:cs typeface="Arial"/>
              </a:rPr>
              <a:t>PO=Praktischeopdracht  HD=Handelingsdeel  </a:t>
            </a:r>
            <a:r>
              <a:rPr dirty="0" sz="800" spc="-10">
                <a:solidFill>
                  <a:srgbClr val="1A1A1A"/>
                </a:solidFill>
                <a:latin typeface="Arial"/>
                <a:cs typeface="Arial"/>
              </a:rPr>
              <a:t>TO=Toetsopdracht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08805" y="2830260"/>
            <a:ext cx="627380" cy="26352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 indent="-635">
              <a:lnSpc>
                <a:spcPts val="910"/>
              </a:lnSpc>
              <a:spcBef>
                <a:spcPts val="170"/>
              </a:spcBef>
            </a:pPr>
            <a:r>
              <a:rPr dirty="0" sz="800" spc="-5">
                <a:solidFill>
                  <a:srgbClr val="1A1A1A"/>
                </a:solidFill>
                <a:latin typeface="Arial"/>
                <a:cs typeface="Arial"/>
              </a:rPr>
              <a:t>S=Schriftelijk  </a:t>
            </a:r>
            <a:r>
              <a:rPr dirty="0" sz="800" spc="-10">
                <a:solidFill>
                  <a:srgbClr val="1A1A1A"/>
                </a:solidFill>
                <a:latin typeface="Arial"/>
                <a:cs typeface="Arial"/>
              </a:rPr>
              <a:t>M=Mondeling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6" y="1135149"/>
            <a:ext cx="0" cy="1367155"/>
          </a:xfrm>
          <a:custGeom>
            <a:avLst/>
            <a:gdLst/>
            <a:ahLst/>
            <a:cxnLst/>
            <a:rect l="l" t="t" r="r" b="b"/>
            <a:pathLst>
              <a:path w="0" h="1367155">
                <a:moveTo>
                  <a:pt x="0" y="136706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68656" y="2447285"/>
            <a:ext cx="7119620" cy="0"/>
          </a:xfrm>
          <a:custGeom>
            <a:avLst/>
            <a:gdLst/>
            <a:ahLst/>
            <a:cxnLst/>
            <a:rect l="l" t="t" r="r" b="b"/>
            <a:pathLst>
              <a:path w="7119620" h="0">
                <a:moveTo>
                  <a:pt x="0" y="0"/>
                </a:moveTo>
                <a:lnTo>
                  <a:pt x="7119401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80868" y="1476726"/>
          <a:ext cx="7082790" cy="2876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0209"/>
                <a:gridCol w="2487929"/>
                <a:gridCol w="1636394"/>
                <a:gridCol w="313054"/>
                <a:gridCol w="362585"/>
                <a:gridCol w="1070610"/>
                <a:gridCol w="800734"/>
              </a:tblGrid>
              <a:tr h="146659">
                <a:tc>
                  <a:txBody>
                    <a:bodyPr/>
                    <a:lstStyle/>
                    <a:p>
                      <a:pPr marL="99060">
                        <a:lnSpc>
                          <a:spcPts val="930"/>
                        </a:lnSpc>
                      </a:pPr>
                      <a:r>
                        <a:rPr dirty="0" sz="800" spc="-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940"/>
                        </a:lnSpc>
                      </a:pPr>
                      <a:r>
                        <a:rPr dirty="0" sz="8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765">
                        <a:lnSpc>
                          <a:spcPts val="940"/>
                        </a:lnSpc>
                      </a:pPr>
                      <a:r>
                        <a:rPr dirty="0" sz="850" spc="-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ts val="940"/>
                        </a:lnSpc>
                      </a:pPr>
                      <a:r>
                        <a:rPr dirty="0" sz="850" spc="3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940"/>
                        </a:lnSpc>
                      </a:pPr>
                      <a:r>
                        <a:rPr dirty="0" sz="850" spc="3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940"/>
                        </a:lnSpc>
                      </a:pPr>
                      <a:r>
                        <a:rPr dirty="0" sz="850" spc="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50" spc="204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9865">
                        <a:lnSpc>
                          <a:spcPts val="940"/>
                        </a:lnSpc>
                      </a:pPr>
                      <a:r>
                        <a:rPr dirty="0" sz="8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0708">
                <a:tc>
                  <a:txBody>
                    <a:bodyPr/>
                    <a:lstStyle/>
                    <a:p>
                      <a:pPr marL="95885">
                        <a:lnSpc>
                          <a:spcPts val="969"/>
                        </a:lnSpc>
                        <a:spcBef>
                          <a:spcPts val="40"/>
                        </a:spcBef>
                      </a:pPr>
                      <a:r>
                        <a:rPr dirty="0" sz="85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969"/>
                        </a:lnSpc>
                        <a:spcBef>
                          <a:spcPts val="40"/>
                        </a:spcBef>
                      </a:pPr>
                      <a:r>
                        <a:rPr dirty="0" sz="8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850" spc="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50" spc="1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66040">
                        <a:lnSpc>
                          <a:spcPts val="1010"/>
                        </a:lnSpc>
                      </a:pPr>
                      <a:r>
                        <a:rPr dirty="0" sz="165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ts val="944"/>
                        </a:lnSpc>
                        <a:spcBef>
                          <a:spcPts val="60"/>
                        </a:spcBef>
                      </a:pPr>
                      <a:r>
                        <a:rPr dirty="0" sz="85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010"/>
                        </a:lnSpc>
                      </a:pPr>
                      <a:r>
                        <a:rPr dirty="0" sz="130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6710">
                        <a:lnSpc>
                          <a:spcPts val="994"/>
                        </a:lnSpc>
                        <a:spcBef>
                          <a:spcPts val="10"/>
                        </a:spcBef>
                      </a:pPr>
                      <a:r>
                        <a:rPr dirty="0" sz="90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969"/>
                        </a:lnSpc>
                        <a:spcBef>
                          <a:spcPts val="40"/>
                        </a:spcBef>
                      </a:pPr>
                      <a:r>
                        <a:rPr dirty="0" sz="8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50" spc="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080"/>
                </a:tc>
              </a:tr>
            </a:tbl>
          </a:graphicData>
        </a:graphic>
      </p:graphicFrame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2865" rIns="0" bIns="0" rtlCol="0" vert="horz">
            <a:spAutoFit/>
          </a:bodyPr>
          <a:lstStyle/>
          <a:p>
            <a:pPr marL="66040">
              <a:lnSpc>
                <a:spcPct val="100000"/>
              </a:lnSpc>
              <a:spcBef>
                <a:spcPts val="495"/>
              </a:spcBef>
            </a:pPr>
            <a:r>
              <a:rPr dirty="0" spc="40"/>
              <a:t>20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44355" y="0"/>
            <a:ext cx="3902710" cy="5137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160" b="0">
                <a:solidFill>
                  <a:srgbClr val="C3C3C3"/>
                </a:solidFill>
                <a:latin typeface="Arial"/>
                <a:cs typeface="Arial"/>
              </a:rPr>
              <a:t>i</a:t>
            </a:r>
            <a:r>
              <a:rPr dirty="0" spc="105">
                <a:solidFill>
                  <a:srgbClr val="1A1A1A"/>
                </a:solidFill>
              </a:rPr>
              <a:t>Programm</a:t>
            </a:r>
            <a:r>
              <a:rPr dirty="0" spc="95">
                <a:solidFill>
                  <a:srgbClr val="1A1A1A"/>
                </a:solidFill>
              </a:rPr>
              <a:t>a</a:t>
            </a:r>
            <a:r>
              <a:rPr dirty="0">
                <a:solidFill>
                  <a:srgbClr val="1A1A1A"/>
                </a:solidFill>
              </a:rPr>
              <a:t> </a:t>
            </a:r>
            <a:r>
              <a:rPr dirty="0" spc="-145">
                <a:solidFill>
                  <a:srgbClr val="1A1A1A"/>
                </a:solidFill>
              </a:rPr>
              <a:t> </a:t>
            </a:r>
            <a:r>
              <a:rPr dirty="0" spc="90">
                <a:solidFill>
                  <a:srgbClr val="1A1A1A"/>
                </a:solidFill>
              </a:rPr>
              <a:t>va</a:t>
            </a:r>
            <a:r>
              <a:rPr dirty="0" spc="105">
                <a:solidFill>
                  <a:srgbClr val="1A1A1A"/>
                </a:solidFill>
              </a:rPr>
              <a:t>n</a:t>
            </a:r>
            <a:r>
              <a:rPr dirty="0" spc="120">
                <a:solidFill>
                  <a:srgbClr val="1A1A1A"/>
                </a:solidFill>
              </a:rPr>
              <a:t> </a:t>
            </a:r>
            <a:r>
              <a:rPr dirty="0" spc="90">
                <a:solidFill>
                  <a:srgbClr val="1A1A1A"/>
                </a:solidFill>
              </a:rPr>
              <a:t>toetsing</a:t>
            </a:r>
            <a:r>
              <a:rPr dirty="0" spc="160">
                <a:solidFill>
                  <a:srgbClr val="1A1A1A"/>
                </a:solidFill>
              </a:rPr>
              <a:t> </a:t>
            </a:r>
            <a:r>
              <a:rPr dirty="0" spc="100">
                <a:solidFill>
                  <a:srgbClr val="1A1A1A"/>
                </a:solidFill>
              </a:rPr>
              <a:t>e</a:t>
            </a:r>
            <a:r>
              <a:rPr dirty="0" spc="114">
                <a:solidFill>
                  <a:srgbClr val="1A1A1A"/>
                </a:solidFill>
              </a:rPr>
              <a:t>n</a:t>
            </a:r>
            <a:r>
              <a:rPr dirty="0" spc="80">
                <a:solidFill>
                  <a:srgbClr val="1A1A1A"/>
                </a:solidFill>
              </a:rPr>
              <a:t> </a:t>
            </a:r>
            <a:r>
              <a:rPr dirty="0" spc="75">
                <a:solidFill>
                  <a:srgbClr val="1A1A1A"/>
                </a:solidFill>
              </a:rPr>
              <a:t>afsluiting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0235" y="371531"/>
            <a:ext cx="5179060" cy="10782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62679" algn="l"/>
              </a:tabLst>
            </a:pPr>
            <a:r>
              <a:rPr dirty="0" sz="1250" spc="-40">
                <a:solidFill>
                  <a:srgbClr val="C3C3C3"/>
                </a:solidFill>
                <a:latin typeface="Arial"/>
                <a:cs typeface="Arial"/>
              </a:rPr>
              <a:t>,</a:t>
            </a:r>
            <a:r>
              <a:rPr dirty="0" sz="1250" spc="-15">
                <a:solidFill>
                  <a:srgbClr val="C3C3C3"/>
                </a:solidFill>
                <a:latin typeface="Arial"/>
                <a:cs typeface="Arial"/>
              </a:rPr>
              <a:t> </a:t>
            </a:r>
            <a:r>
              <a:rPr dirty="0" sz="1250" spc="70" b="1">
                <a:solidFill>
                  <a:srgbClr val="1A1A1A"/>
                </a:solidFill>
                <a:latin typeface="Arial"/>
                <a:cs typeface="Arial"/>
              </a:rPr>
              <a:t>Studie:CK3	</a:t>
            </a:r>
            <a:r>
              <a:rPr dirty="0" sz="1250" spc="-315" b="1">
                <a:solidFill>
                  <a:srgbClr val="C3C3C3"/>
                </a:solidFill>
                <a:latin typeface="Arial"/>
                <a:cs typeface="Arial"/>
              </a:rPr>
              <a:t>_ </a:t>
            </a:r>
            <a:r>
              <a:rPr dirty="0" sz="1250" spc="75" b="1">
                <a:solidFill>
                  <a:srgbClr val="1A1A1A"/>
                </a:solidFill>
                <a:latin typeface="Arial"/>
                <a:cs typeface="Arial"/>
              </a:rPr>
              <a:t>Yak:</a:t>
            </a:r>
            <a:r>
              <a:rPr dirty="0" sz="1250" spc="-135" b="1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250" spc="70" b="1">
                <a:solidFill>
                  <a:srgbClr val="1A1A1A"/>
                </a:solidFill>
                <a:latin typeface="Arial"/>
                <a:cs typeface="Arial"/>
              </a:rPr>
              <a:t>huidverzorg</a:t>
            </a:r>
            <a:endParaRPr sz="1250">
              <a:latin typeface="Arial"/>
              <a:cs typeface="Arial"/>
            </a:endParaRPr>
          </a:p>
          <a:p>
            <a:pPr marL="86995" marR="4090035">
              <a:lnSpc>
                <a:spcPct val="191800"/>
              </a:lnSpc>
              <a:spcBef>
                <a:spcPts val="229"/>
              </a:spcBef>
            </a:pPr>
            <a:r>
              <a:rPr dirty="0" sz="950" spc="65" b="1">
                <a:solidFill>
                  <a:srgbClr val="1A1A1A"/>
                </a:solidFill>
                <a:latin typeface="Arial"/>
                <a:cs typeface="Arial"/>
              </a:rPr>
              <a:t>Inleiding  </a:t>
            </a:r>
            <a:r>
              <a:rPr dirty="0" sz="950" spc="35" b="1">
                <a:solidFill>
                  <a:srgbClr val="1A1A1A"/>
                </a:solidFill>
                <a:latin typeface="Arial"/>
                <a:cs typeface="Arial"/>
              </a:rPr>
              <a:t>Schoolexamens  </a:t>
            </a:r>
            <a:r>
              <a:rPr dirty="0" sz="950" spc="45" b="1">
                <a:solidFill>
                  <a:srgbClr val="1A1A1A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83768" y="0"/>
            <a:ext cx="138430" cy="82676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5250" spc="-280">
                <a:solidFill>
                  <a:srgbClr val="C3C3C3"/>
                </a:solidFill>
                <a:latin typeface="Arial"/>
                <a:cs typeface="Arial"/>
              </a:rPr>
              <a:t>l</a:t>
            </a:r>
            <a:endParaRPr sz="5250"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291045" y="1618808"/>
          <a:ext cx="7132955" cy="861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2590"/>
                <a:gridCol w="2683510"/>
                <a:gridCol w="1417954"/>
                <a:gridCol w="288925"/>
                <a:gridCol w="453389"/>
                <a:gridCol w="788670"/>
                <a:gridCol w="1097914"/>
              </a:tblGrid>
              <a:tr h="3346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8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dirty="0" sz="8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50" spc="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8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8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50" spc="2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algn="r" marR="45720">
                        <a:lnSpc>
                          <a:spcPts val="1625"/>
                        </a:lnSpc>
                        <a:spcBef>
                          <a:spcPts val="905"/>
                        </a:spcBef>
                      </a:pPr>
                      <a:r>
                        <a:rPr dirty="0" sz="165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1149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dirty="0" sz="85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30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683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009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36830">
                        <a:lnSpc>
                          <a:spcPct val="100000"/>
                        </a:lnSpc>
                      </a:pPr>
                      <a:r>
                        <a:rPr dirty="0" sz="850" spc="-1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50" spc="3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5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minuten'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175"/>
                </a:tc>
              </a:tr>
              <a:tr h="164779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50" spc="1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4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algn="r" marR="45720">
                        <a:lnSpc>
                          <a:spcPts val="1195"/>
                        </a:lnSpc>
                      </a:pPr>
                      <a:r>
                        <a:rPr dirty="0" sz="165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-5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0353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05"/>
                        </a:lnSpc>
                      </a:pPr>
                      <a:r>
                        <a:rPr dirty="0" sz="85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dirty="0" sz="850" spc="-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3254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3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50" spc="114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algn="r" marR="45720">
                        <a:lnSpc>
                          <a:spcPts val="1185"/>
                        </a:lnSpc>
                      </a:pPr>
                      <a:r>
                        <a:rPr dirty="0" sz="165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040"/>
                        </a:lnSpc>
                      </a:pPr>
                      <a:r>
                        <a:rPr dirty="0" sz="900" spc="-95" b="1">
                          <a:solidFill>
                            <a:srgbClr val="383838"/>
                          </a:solidFill>
                          <a:latin typeface="Times New Roman"/>
                          <a:cs typeface="Times New Roman"/>
                        </a:rPr>
                        <a:t>PO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0035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ts val="1005"/>
                        </a:lnSpc>
                      </a:pPr>
                      <a:r>
                        <a:rPr dirty="0" sz="850" spc="30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dirty="0" sz="850" spc="-20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10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minute!')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98050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800" spc="-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1019"/>
                        </a:lnSpc>
                      </a:pPr>
                      <a:r>
                        <a:rPr dirty="0" sz="8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8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850" spc="-6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5720">
                        <a:lnSpc>
                          <a:spcPts val="1460"/>
                        </a:lnSpc>
                      </a:pPr>
                      <a:r>
                        <a:rPr dirty="0" sz="165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1019"/>
                        </a:lnSpc>
                      </a:pPr>
                      <a:r>
                        <a:rPr dirty="0" sz="850" spc="-7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00355">
                        <a:lnSpc>
                          <a:spcPts val="1019"/>
                        </a:lnSpc>
                      </a:pPr>
                      <a:r>
                        <a:rPr dirty="0" sz="85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4450">
                        <a:lnSpc>
                          <a:spcPts val="35"/>
                        </a:lnSpc>
                      </a:pPr>
                      <a:r>
                        <a:rPr dirty="0" sz="150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50">
                        <a:latin typeface="Arial"/>
                        <a:cs typeface="Arial"/>
                      </a:endParaRPr>
                    </a:p>
                    <a:p>
                      <a:pPr marL="427355">
                        <a:lnSpc>
                          <a:spcPts val="994"/>
                        </a:lnSpc>
                      </a:pPr>
                      <a:r>
                        <a:rPr dirty="0" sz="85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dirty="0" sz="8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341775" y="2600635"/>
            <a:ext cx="1143635" cy="6235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5" b="1">
                <a:solidFill>
                  <a:srgbClr val="1A1A1A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37465" marR="5080" indent="3810">
              <a:lnSpc>
                <a:spcPct val="100099"/>
              </a:lnSpc>
              <a:spcBef>
                <a:spcPts val="860"/>
              </a:spcBef>
            </a:pPr>
            <a:r>
              <a:rPr dirty="0" sz="750" spc="20">
                <a:solidFill>
                  <a:srgbClr val="1A1A1A"/>
                </a:solidFill>
                <a:latin typeface="Arial"/>
                <a:cs typeface="Arial"/>
              </a:rPr>
              <a:t>PO=Praktischeopdracht  </a:t>
            </a:r>
            <a:r>
              <a:rPr dirty="0" sz="750" spc="25">
                <a:solidFill>
                  <a:srgbClr val="1A1A1A"/>
                </a:solidFill>
                <a:latin typeface="Arial"/>
                <a:cs typeface="Arial"/>
              </a:rPr>
              <a:t>HD=Handelingsdeel  </a:t>
            </a:r>
            <a:r>
              <a:rPr dirty="0" sz="750" spc="20">
                <a:solidFill>
                  <a:srgbClr val="1A1A1A"/>
                </a:solidFill>
                <a:latin typeface="Arial"/>
                <a:cs typeface="Arial"/>
              </a:rPr>
              <a:t>TO=Toetsopdracht</a:t>
            </a:r>
            <a:endParaRPr sz="7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15203" y="2854924"/>
            <a:ext cx="629920" cy="255904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 indent="-635">
              <a:lnSpc>
                <a:spcPct val="101400"/>
              </a:lnSpc>
              <a:spcBef>
                <a:spcPts val="85"/>
              </a:spcBef>
            </a:pPr>
            <a:r>
              <a:rPr dirty="0" sz="750" spc="15">
                <a:solidFill>
                  <a:srgbClr val="1A1A1A"/>
                </a:solidFill>
                <a:latin typeface="Arial"/>
                <a:cs typeface="Arial"/>
              </a:rPr>
              <a:t>S=Schriftelijk  </a:t>
            </a:r>
            <a:r>
              <a:rPr dirty="0" sz="750" spc="20">
                <a:solidFill>
                  <a:srgbClr val="1A1A1A"/>
                </a:solidFill>
                <a:latin typeface="Arial"/>
                <a:cs typeface="Arial"/>
              </a:rPr>
              <a:t>M=Mondeling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47081" y="64080"/>
            <a:ext cx="1453188" cy="701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872454" y="76286"/>
            <a:ext cx="867410" cy="0"/>
          </a:xfrm>
          <a:custGeom>
            <a:avLst/>
            <a:gdLst/>
            <a:ahLst/>
            <a:cxnLst/>
            <a:rect l="l" t="t" r="r" b="b"/>
            <a:pathLst>
              <a:path w="867410" h="0">
                <a:moveTo>
                  <a:pt x="0" y="0"/>
                </a:moveTo>
                <a:lnTo>
                  <a:pt x="867028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93079" y="2444233"/>
            <a:ext cx="7107555" cy="0"/>
          </a:xfrm>
          <a:custGeom>
            <a:avLst/>
            <a:gdLst/>
            <a:ahLst/>
            <a:cxnLst/>
            <a:rect l="l" t="t" r="r" b="b"/>
            <a:pathLst>
              <a:path w="7107555" h="0">
                <a:moveTo>
                  <a:pt x="0" y="0"/>
                </a:moveTo>
                <a:lnTo>
                  <a:pt x="7107189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93079" y="1476378"/>
          <a:ext cx="7087234" cy="2838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1005"/>
                <a:gridCol w="2480945"/>
                <a:gridCol w="1638300"/>
                <a:gridCol w="311785"/>
                <a:gridCol w="363220"/>
                <a:gridCol w="1070610"/>
                <a:gridCol w="803275"/>
              </a:tblGrid>
              <a:tr h="141759">
                <a:tc>
                  <a:txBody>
                    <a:bodyPr/>
                    <a:lstStyle/>
                    <a:p>
                      <a:pPr algn="ctr" marR="62865">
                        <a:lnSpc>
                          <a:spcPts val="935"/>
                        </a:lnSpc>
                      </a:pPr>
                      <a:r>
                        <a:rPr dirty="0" sz="800" spc="1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ts val="935"/>
                        </a:lnSpc>
                      </a:pPr>
                      <a:r>
                        <a:rPr dirty="0" sz="800" spc="4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670">
                        <a:lnSpc>
                          <a:spcPts val="910"/>
                        </a:lnSpc>
                      </a:pPr>
                      <a:r>
                        <a:rPr dirty="0" sz="800" spc="-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ts val="910"/>
                        </a:lnSpc>
                      </a:pPr>
                      <a:r>
                        <a:rPr dirty="0" sz="800" spc="5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910"/>
                        </a:lnSpc>
                      </a:pPr>
                      <a:r>
                        <a:rPr dirty="0" sz="800" spc="6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910"/>
                        </a:lnSpc>
                      </a:pPr>
                      <a:r>
                        <a:rPr dirty="0" sz="800" spc="2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00" spc="254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885"/>
                        </a:lnSpc>
                      </a:pPr>
                      <a:r>
                        <a:rPr dirty="0" sz="800" spc="4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2044">
                <a:tc>
                  <a:txBody>
                    <a:bodyPr/>
                    <a:lstStyle/>
                    <a:p>
                      <a:pPr algn="ctr" marR="9525">
                        <a:lnSpc>
                          <a:spcPts val="890"/>
                        </a:lnSpc>
                        <a:spcBef>
                          <a:spcPts val="110"/>
                        </a:spcBef>
                      </a:pPr>
                      <a:r>
                        <a:rPr dirty="0" sz="800" spc="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890"/>
                        </a:lnSpc>
                        <a:spcBef>
                          <a:spcPts val="110"/>
                        </a:spcBef>
                      </a:pPr>
                      <a:r>
                        <a:rPr dirty="0" sz="800" spc="3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2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800" spc="3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2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00" spc="15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64769">
                        <a:lnSpc>
                          <a:spcPts val="1000"/>
                        </a:lnSpc>
                      </a:pPr>
                      <a:r>
                        <a:rPr dirty="0" sz="16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ts val="910"/>
                        </a:lnSpc>
                        <a:spcBef>
                          <a:spcPts val="105"/>
                        </a:spcBef>
                      </a:pPr>
                      <a:r>
                        <a:rPr dirty="0" sz="80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335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019"/>
                        </a:lnSpc>
                      </a:pPr>
                      <a:r>
                        <a:rPr dirty="0" sz="100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360">
                        <a:lnSpc>
                          <a:spcPts val="940"/>
                        </a:lnSpc>
                        <a:spcBef>
                          <a:spcPts val="80"/>
                        </a:spcBef>
                      </a:pPr>
                      <a:r>
                        <a:rPr dirty="0" sz="8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160"/>
                </a:tc>
                <a:tc>
                  <a:txBody>
                    <a:bodyPr/>
                    <a:lstStyle/>
                    <a:p>
                      <a:pPr marL="189865">
                        <a:lnSpc>
                          <a:spcPts val="910"/>
                        </a:lnSpc>
                        <a:spcBef>
                          <a:spcPts val="105"/>
                        </a:spcBef>
                      </a:pPr>
                      <a:r>
                        <a:rPr dirty="0" sz="800" spc="-3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1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335"/>
                </a:tc>
              </a:tr>
            </a:tbl>
          </a:graphicData>
        </a:graphic>
      </p:graphicFrame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2865" rIns="0" bIns="0" rtlCol="0" vert="horz">
            <a:spAutoFit/>
          </a:bodyPr>
          <a:lstStyle/>
          <a:p>
            <a:pPr marL="66040">
              <a:lnSpc>
                <a:spcPct val="100000"/>
              </a:lnSpc>
              <a:spcBef>
                <a:spcPts val="495"/>
              </a:spcBef>
            </a:pPr>
            <a:r>
              <a:rPr dirty="0" spc="40"/>
              <a:t>21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52496" y="0"/>
            <a:ext cx="115570" cy="7200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550" spc="-305">
                <a:solidFill>
                  <a:srgbClr val="D3D3D3"/>
                </a:solidFill>
                <a:latin typeface="Arial"/>
                <a:cs typeface="Arial"/>
              </a:rPr>
              <a:t>l</a:t>
            </a:r>
            <a:endParaRPr sz="45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3749" y="72789"/>
            <a:ext cx="6110605" cy="82169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400"/>
              </a:spcBef>
            </a:pPr>
            <a:r>
              <a:rPr dirty="0" sz="1450" spc="100" b="1">
                <a:solidFill>
                  <a:srgbClr val="1D1D1D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1D1D1D"/>
                </a:solidFill>
                <a:latin typeface="Arial"/>
                <a:cs typeface="Arial"/>
              </a:rPr>
              <a:t>van </a:t>
            </a:r>
            <a:r>
              <a:rPr dirty="0" sz="1450" spc="85" b="1">
                <a:solidFill>
                  <a:srgbClr val="1D1D1D"/>
                </a:solidFill>
                <a:latin typeface="Arial"/>
                <a:cs typeface="Arial"/>
              </a:rPr>
              <a:t>toetsing </a:t>
            </a:r>
            <a:r>
              <a:rPr dirty="0" sz="1450" spc="100" b="1">
                <a:solidFill>
                  <a:srgbClr val="1D1D1D"/>
                </a:solidFill>
                <a:latin typeface="Arial"/>
                <a:cs typeface="Arial"/>
              </a:rPr>
              <a:t>en</a:t>
            </a:r>
            <a:r>
              <a:rPr dirty="0" sz="1450" spc="330" b="1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1450" spc="75" b="1">
                <a:solidFill>
                  <a:srgbClr val="1D1D1D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20955">
              <a:lnSpc>
                <a:spcPct val="100000"/>
              </a:lnSpc>
              <a:spcBef>
                <a:spcPts val="265"/>
              </a:spcBef>
              <a:tabLst>
                <a:tab pos="3665854" algn="l"/>
              </a:tabLst>
            </a:pPr>
            <a:r>
              <a:rPr dirty="0" sz="1250" spc="75" b="1">
                <a:solidFill>
                  <a:srgbClr val="1D1D1D"/>
                </a:solidFill>
                <a:latin typeface="Arial"/>
                <a:cs typeface="Arial"/>
              </a:rPr>
              <a:t>Studie:</a:t>
            </a:r>
            <a:r>
              <a:rPr dirty="0" sz="1250" spc="-200" b="1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1250" spc="10" b="1">
                <a:solidFill>
                  <a:srgbClr val="1D1D1D"/>
                </a:solidFill>
                <a:latin typeface="Arial"/>
                <a:cs typeface="Arial"/>
              </a:rPr>
              <a:t>CK3	</a:t>
            </a:r>
            <a:r>
              <a:rPr dirty="0" sz="1250" spc="75" b="1">
                <a:solidFill>
                  <a:srgbClr val="1D1D1D"/>
                </a:solidFill>
                <a:latin typeface="Arial"/>
                <a:cs typeface="Arial"/>
              </a:rPr>
              <a:t>Vak: </a:t>
            </a:r>
            <a:r>
              <a:rPr dirty="0" sz="1250" spc="70" b="1">
                <a:solidFill>
                  <a:srgbClr val="1D1D1D"/>
                </a:solidFill>
                <a:latin typeface="Arial"/>
                <a:cs typeface="Arial"/>
              </a:rPr>
              <a:t>hand en</a:t>
            </a:r>
            <a:r>
              <a:rPr dirty="0" sz="1250" spc="-50" b="1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1250" spc="75" b="1">
                <a:solidFill>
                  <a:srgbClr val="1D1D1D"/>
                </a:solidFill>
                <a:latin typeface="Arial"/>
                <a:cs typeface="Arial"/>
              </a:rPr>
              <a:t>voetverzorging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70" b="1">
                <a:solidFill>
                  <a:srgbClr val="1D1D1D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3202" y="1001660"/>
            <a:ext cx="1019175" cy="4451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D1D1D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50" b="1">
                <a:solidFill>
                  <a:srgbClr val="1D1D1D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311092" y="1615757"/>
          <a:ext cx="7133590" cy="8578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1320"/>
                <a:gridCol w="2680970"/>
                <a:gridCol w="1418589"/>
                <a:gridCol w="290195"/>
                <a:gridCol w="451485"/>
                <a:gridCol w="781050"/>
                <a:gridCol w="1105535"/>
              </a:tblGrid>
              <a:tr h="3346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dirty="0" sz="800" spc="2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1285">
                        <a:lnSpc>
                          <a:spcPct val="100000"/>
                        </a:lnSpc>
                      </a:pPr>
                      <a:r>
                        <a:rPr dirty="0" sz="800" spc="4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3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800" spc="4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800" spc="3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00" spc="229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 algn="r" marR="44450">
                        <a:lnSpc>
                          <a:spcPts val="1625"/>
                        </a:lnSpc>
                        <a:spcBef>
                          <a:spcPts val="905"/>
                        </a:spcBef>
                      </a:pPr>
                      <a:r>
                        <a:rPr dirty="0" sz="16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1149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1435"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10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921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87630">
                        <a:lnSpc>
                          <a:spcPct val="100000"/>
                        </a:lnSpc>
                      </a:pPr>
                      <a:r>
                        <a:rPr dirty="0" sz="800" spc="2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7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</a:tr>
              <a:tr h="163254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00" spc="3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00" spc="4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12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algn="r" marR="43815">
                        <a:lnSpc>
                          <a:spcPts val="1185"/>
                        </a:lnSpc>
                      </a:pPr>
                      <a:r>
                        <a:rPr dirty="0" sz="16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00" spc="-3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ts val="1005"/>
                        </a:lnSpc>
                      </a:pPr>
                      <a:r>
                        <a:rPr dirty="0" sz="850">
                          <a:solidFill>
                            <a:srgbClr val="1D1D1D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76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00" spc="3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800" spc="3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</a:tr>
              <a:tr h="161728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800" spc="6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800" spc="4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114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 algn="r" marR="43815">
                        <a:lnSpc>
                          <a:spcPts val="1175"/>
                        </a:lnSpc>
                      </a:pPr>
                      <a:r>
                        <a:rPr dirty="0" sz="16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1030"/>
                        </a:lnSpc>
                      </a:pPr>
                      <a:r>
                        <a:rPr dirty="0" sz="900" spc="-95" b="1">
                          <a:solidFill>
                            <a:srgbClr val="1D1D1D"/>
                          </a:solidFill>
                          <a:latin typeface="Times New Roman"/>
                          <a:cs typeface="Times New Roman"/>
                        </a:rPr>
                        <a:t>PO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 b="1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800" spc="-7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dirty="0" sz="800" spc="-6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/>
                </a:tc>
              </a:tr>
              <a:tr h="198050"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800" spc="6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505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800" spc="2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800" spc="3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800" spc="15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 algn="r" marR="43815">
                        <a:lnSpc>
                          <a:spcPts val="1460"/>
                        </a:lnSpc>
                      </a:pPr>
                      <a:r>
                        <a:rPr dirty="0" sz="16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800" spc="-2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91465">
                        <a:lnSpc>
                          <a:spcPct val="100000"/>
                        </a:lnSpc>
                      </a:pPr>
                      <a:r>
                        <a:rPr dirty="0" sz="850">
                          <a:solidFill>
                            <a:srgbClr val="1D1D1D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800" spc="3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dirty="0" sz="800" spc="8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360092" y="2597583"/>
            <a:ext cx="74930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5" b="1">
                <a:solidFill>
                  <a:srgbClr val="1D1D1D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7944" y="2848567"/>
            <a:ext cx="1112520" cy="37655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>
              <a:lnSpc>
                <a:spcPct val="93900"/>
              </a:lnSpc>
              <a:spcBef>
                <a:spcPts val="160"/>
              </a:spcBef>
            </a:pPr>
            <a:r>
              <a:rPr dirty="0" sz="800" spc="-5">
                <a:solidFill>
                  <a:srgbClr val="1D1D1D"/>
                </a:solidFill>
                <a:latin typeface="Arial"/>
                <a:cs typeface="Arial"/>
              </a:rPr>
              <a:t>PO=Praktischeopdracht  HD=Handelingsdeel  TO=Toetsopdracht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27122" y="2845517"/>
            <a:ext cx="639445" cy="26352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 indent="-635">
              <a:lnSpc>
                <a:spcPts val="910"/>
              </a:lnSpc>
              <a:spcBef>
                <a:spcPts val="170"/>
              </a:spcBef>
            </a:pPr>
            <a:r>
              <a:rPr dirty="0" sz="800">
                <a:solidFill>
                  <a:srgbClr val="1D1D1D"/>
                </a:solidFill>
                <a:latin typeface="Arial"/>
                <a:cs typeface="Arial"/>
              </a:rPr>
              <a:t>S=Schriftelijk  </a:t>
            </a:r>
            <a:r>
              <a:rPr dirty="0" sz="800">
                <a:solidFill>
                  <a:srgbClr val="1D1D1D"/>
                </a:solidFill>
                <a:latin typeface="Arial"/>
                <a:cs typeface="Arial"/>
              </a:rPr>
              <a:t>M=Mondeling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6" y="1891916"/>
            <a:ext cx="0" cy="1831339"/>
          </a:xfrm>
          <a:custGeom>
            <a:avLst/>
            <a:gdLst/>
            <a:ahLst/>
            <a:cxnLst/>
            <a:rect l="l" t="t" r="r" b="b"/>
            <a:pathLst>
              <a:path w="0" h="1831339">
                <a:moveTo>
                  <a:pt x="0" y="183088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526" y="476030"/>
            <a:ext cx="0" cy="1330960"/>
          </a:xfrm>
          <a:custGeom>
            <a:avLst/>
            <a:gdLst/>
            <a:ahLst/>
            <a:cxnLst/>
            <a:rect l="l" t="t" r="r" b="b"/>
            <a:pathLst>
              <a:path w="0" h="1330960">
                <a:moveTo>
                  <a:pt x="0" y="1330444"/>
                </a:moveTo>
                <a:lnTo>
                  <a:pt x="0" y="0"/>
                </a:lnTo>
              </a:path>
            </a:pathLst>
          </a:custGeom>
          <a:ln w="61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378899" y="73235"/>
            <a:ext cx="0" cy="464184"/>
          </a:xfrm>
          <a:custGeom>
            <a:avLst/>
            <a:gdLst/>
            <a:ahLst/>
            <a:cxnLst/>
            <a:rect l="l" t="t" r="r" b="b"/>
            <a:pathLst>
              <a:path w="0" h="464184">
                <a:moveTo>
                  <a:pt x="0" y="463824"/>
                </a:moveTo>
                <a:lnTo>
                  <a:pt x="0" y="0"/>
                </a:lnTo>
              </a:path>
            </a:pathLst>
          </a:custGeom>
          <a:ln w="61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459971" y="76286"/>
            <a:ext cx="794385" cy="0"/>
          </a:xfrm>
          <a:custGeom>
            <a:avLst/>
            <a:gdLst/>
            <a:ahLst/>
            <a:cxnLst/>
            <a:rect l="l" t="t" r="r" b="b"/>
            <a:pathLst>
              <a:path w="794384" h="0">
                <a:moveTo>
                  <a:pt x="0" y="0"/>
                </a:moveTo>
                <a:lnTo>
                  <a:pt x="793758" y="0"/>
                </a:lnTo>
              </a:path>
            </a:pathLst>
          </a:custGeom>
          <a:ln w="61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80868" y="1473674"/>
          <a:ext cx="7107555" cy="11449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180"/>
                <a:gridCol w="2235835"/>
                <a:gridCol w="1881505"/>
                <a:gridCol w="310514"/>
                <a:gridCol w="363220"/>
                <a:gridCol w="1072514"/>
                <a:gridCol w="822325"/>
              </a:tblGrid>
              <a:tr h="143608">
                <a:tc>
                  <a:txBody>
                    <a:bodyPr/>
                    <a:lstStyle/>
                    <a:p>
                      <a:pPr marL="104775">
                        <a:lnSpc>
                          <a:spcPts val="930"/>
                        </a:lnSpc>
                      </a:pPr>
                      <a:r>
                        <a:rPr dirty="0" sz="800" spc="-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940"/>
                        </a:lnSpc>
                      </a:pPr>
                      <a:r>
                        <a:rPr dirty="0" sz="850" spc="2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5400">
                        <a:lnSpc>
                          <a:spcPts val="940"/>
                        </a:lnSpc>
                      </a:pPr>
                      <a:r>
                        <a:rPr dirty="0" sz="850" spc="-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940"/>
                        </a:lnSpc>
                      </a:pPr>
                      <a:r>
                        <a:rPr dirty="0" sz="850" spc="3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940"/>
                        </a:lnSpc>
                      </a:pPr>
                      <a:r>
                        <a:rPr dirty="0" sz="850" spc="3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940"/>
                        </a:lnSpc>
                      </a:pPr>
                      <a:r>
                        <a:rPr dirty="0" sz="850" spc="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weging </a:t>
                      </a:r>
                      <a:r>
                        <a:rPr dirty="0" sz="850" spc="3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ts val="940"/>
                        </a:lnSpc>
                      </a:pPr>
                      <a:r>
                        <a:rPr dirty="0" sz="850" spc="2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59353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850" spc="2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850" spc="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Ta</a:t>
                      </a:r>
                      <a:r>
                        <a:rPr dirty="0" sz="850" spc="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850" spc="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k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61594">
                        <a:lnSpc>
                          <a:spcPts val="1155"/>
                        </a:lnSpc>
                      </a:pPr>
                      <a:r>
                        <a:rPr dirty="0" sz="165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 spc="-8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99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5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marL="18986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 spc="3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dirty="0" sz="850" spc="2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</a:tr>
              <a:tr h="160202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50" spc="4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50" spc="-6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850" spc="-6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ra</a:t>
                      </a:r>
                      <a:r>
                        <a:rPr dirty="0" sz="850" spc="-114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850" spc="2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50" spc="2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50" spc="2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850" spc="2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850" spc="2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op</a:t>
                      </a:r>
                      <a:r>
                        <a:rPr dirty="0" sz="850" spc="2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50" spc="2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50" spc="2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acht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 algn="r" marR="87630">
                        <a:lnSpc>
                          <a:spcPts val="1160"/>
                        </a:lnSpc>
                      </a:pPr>
                      <a:r>
                        <a:rPr dirty="0" sz="100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850" spc="-8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97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85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160"/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850" spc="-6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50" spc="10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160"/>
                </a:tc>
              </a:tr>
              <a:tr h="164237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850" spc="-4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850" spc="-7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850" spc="-7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50" spc="-12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850" spc="-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kt</a:t>
                      </a:r>
                      <a:r>
                        <a:rPr dirty="0" sz="850" spc="-12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ij</a:t>
                      </a:r>
                      <a:r>
                        <a:rPr dirty="0" sz="850" spc="-12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850" spc="1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op</a:t>
                      </a:r>
                      <a:r>
                        <a:rPr dirty="0" sz="850" spc="1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dr</a:t>
                      </a:r>
                      <a:r>
                        <a:rPr dirty="0" sz="850" spc="1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ac</a:t>
                      </a:r>
                      <a:r>
                        <a:rPr dirty="0" sz="850" spc="1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ht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 algn="r" marR="105410">
                        <a:lnSpc>
                          <a:spcPts val="1175"/>
                        </a:lnSpc>
                        <a:spcBef>
                          <a:spcPts val="15"/>
                        </a:spcBef>
                      </a:pPr>
                      <a:r>
                        <a:rPr dirty="0" sz="100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850" spc="-8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99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85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4604"/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850" spc="4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dirty="0" sz="850" spc="2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</a:tr>
              <a:tr h="163796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850" spc="-4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850" spc="-5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850" spc="-5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r </a:t>
                      </a:r>
                      <a:r>
                        <a:rPr dirty="0" sz="850" spc="-2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aktij</a:t>
                      </a:r>
                      <a:r>
                        <a:rPr dirty="0" sz="850" spc="2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kopd</a:t>
                      </a:r>
                      <a:r>
                        <a:rPr dirty="0" sz="850" spc="2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50" spc="2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ac</a:t>
                      </a:r>
                      <a:r>
                        <a:rPr dirty="0" sz="850" spc="2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850" spc="2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 algn="r" marR="87630">
                        <a:lnSpc>
                          <a:spcPts val="1170"/>
                        </a:lnSpc>
                        <a:spcBef>
                          <a:spcPts val="20"/>
                        </a:spcBef>
                      </a:pPr>
                      <a:r>
                        <a:rPr dirty="0" sz="100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900" spc="-105" b="1">
                          <a:solidFill>
                            <a:srgbClr val="5B5B5B"/>
                          </a:solidFill>
                          <a:latin typeface="Times New Roman"/>
                          <a:cs typeface="Times New Roman"/>
                        </a:rPr>
                        <a:t>PO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99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85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5240"/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850" spc="2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30 </a:t>
                      </a:r>
                      <a:r>
                        <a:rPr dirty="0" sz="850" spc="2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uu</a:t>
                      </a:r>
                      <a:r>
                        <a:rPr dirty="0" sz="850" spc="2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</a:tr>
              <a:tr h="141233">
                <a:tc>
                  <a:txBody>
                    <a:bodyPr/>
                    <a:lstStyle/>
                    <a:p>
                      <a:pPr marL="101600">
                        <a:lnSpc>
                          <a:spcPts val="905"/>
                        </a:lnSpc>
                        <a:spcBef>
                          <a:spcPts val="105"/>
                        </a:spcBef>
                      </a:pPr>
                      <a:r>
                        <a:rPr dirty="0" sz="800" spc="-5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335"/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955"/>
                        </a:lnSpc>
                        <a:spcBef>
                          <a:spcPts val="55"/>
                        </a:spcBef>
                      </a:pPr>
                      <a:r>
                        <a:rPr dirty="0" sz="850" spc="-5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Praktij </a:t>
                      </a:r>
                      <a:r>
                        <a:rPr dirty="0" sz="850" spc="1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kopdrach</a:t>
                      </a:r>
                      <a:r>
                        <a:rPr dirty="0" sz="850" spc="-7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2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 algn="r" marR="69215">
                        <a:lnSpc>
                          <a:spcPts val="1010"/>
                        </a:lnSpc>
                      </a:pPr>
                      <a:r>
                        <a:rPr dirty="0" sz="160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ts val="930"/>
                        </a:lnSpc>
                        <a:spcBef>
                          <a:spcPts val="80"/>
                        </a:spcBef>
                      </a:pPr>
                      <a:r>
                        <a:rPr dirty="0" sz="850" spc="-7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265">
                        <a:lnSpc>
                          <a:spcPts val="880"/>
                        </a:lnSpc>
                        <a:spcBef>
                          <a:spcPts val="130"/>
                        </a:spcBef>
                      </a:pPr>
                      <a:r>
                        <a:rPr dirty="0" sz="80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6510"/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930"/>
                        </a:lnSpc>
                        <a:spcBef>
                          <a:spcPts val="80"/>
                        </a:spcBef>
                      </a:pPr>
                      <a:r>
                        <a:rPr dirty="0" sz="850" spc="2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8 </a:t>
                      </a:r>
                      <a:r>
                        <a:rPr dirty="0" sz="850" spc="3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160"/>
                </a:tc>
              </a:tr>
              <a:tr h="199855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50" spc="-4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506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50" spc="1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prakt</a:t>
                      </a:r>
                      <a:r>
                        <a:rPr dirty="0" sz="850" spc="-14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ij</a:t>
                      </a:r>
                      <a:r>
                        <a:rPr dirty="0" sz="850" spc="-15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kopd</a:t>
                      </a:r>
                      <a:r>
                        <a:rPr dirty="0" sz="850" spc="1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50" spc="1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850" spc="1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850" spc="1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ht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marR="130175">
                        <a:lnSpc>
                          <a:spcPts val="1435"/>
                        </a:lnSpc>
                      </a:pPr>
                      <a:r>
                        <a:rPr dirty="0" baseline="-10416" sz="2400" spc="-1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□</a:t>
                      </a:r>
                      <a:r>
                        <a:rPr dirty="0" baseline="-10416" sz="2400" spc="547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5" b="1">
                          <a:solidFill>
                            <a:srgbClr val="5B5B5B"/>
                          </a:solidFill>
                          <a:latin typeface="Times New Roman"/>
                          <a:cs typeface="Times New Roman"/>
                        </a:rPr>
                        <a:t>PO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3302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85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683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850" spc="2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8 </a:t>
                      </a:r>
                      <a:r>
                        <a:rPr dirty="0" sz="850" spc="1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365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2865" rIns="0" bIns="0" rtlCol="0" vert="horz">
            <a:spAutoFit/>
          </a:bodyPr>
          <a:lstStyle/>
          <a:p>
            <a:pPr marL="66040">
              <a:lnSpc>
                <a:spcPct val="100000"/>
              </a:lnSpc>
              <a:spcBef>
                <a:spcPts val="495"/>
              </a:spcBef>
            </a:pPr>
            <a:r>
              <a:rPr dirty="0" spc="40"/>
              <a:t>22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72620" y="0"/>
            <a:ext cx="7101840" cy="15284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431540">
              <a:lnSpc>
                <a:spcPts val="1700"/>
              </a:lnSpc>
              <a:spcBef>
                <a:spcPts val="100"/>
              </a:spcBef>
              <a:tabLst>
                <a:tab pos="4798695" algn="l"/>
              </a:tabLst>
            </a:pPr>
            <a:r>
              <a:rPr dirty="0" u="heavy" sz="1550">
                <a:solidFill>
                  <a:srgbClr val="CDCDCD"/>
                </a:solidFill>
                <a:uFill>
                  <a:solidFill>
                    <a:srgbClr val="CCCCCC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550">
                <a:solidFill>
                  <a:srgbClr val="CDCDCD"/>
                </a:solidFill>
                <a:uFill>
                  <a:solidFill>
                    <a:srgbClr val="CCCCCC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1550" spc="-195">
                <a:solidFill>
                  <a:srgbClr val="CDCDCD"/>
                </a:solidFill>
                <a:latin typeface="Times New Roman"/>
                <a:cs typeface="Times New Roman"/>
              </a:rPr>
              <a:t> </a:t>
            </a:r>
            <a:r>
              <a:rPr dirty="0" sz="1550" spc="675">
                <a:solidFill>
                  <a:srgbClr val="CDCDCD"/>
                </a:solidFill>
                <a:latin typeface="Times New Roman"/>
                <a:cs typeface="Times New Roman"/>
              </a:rPr>
              <a:t>-</a:t>
            </a:r>
            <a:endParaRPr sz="1550">
              <a:latin typeface="Times New Roman"/>
              <a:cs typeface="Times New Roman"/>
            </a:endParaRPr>
          </a:p>
          <a:p>
            <a:pPr marL="13335">
              <a:lnSpc>
                <a:spcPts val="1580"/>
              </a:lnSpc>
            </a:pPr>
            <a:r>
              <a:rPr dirty="0" sz="700" spc="-145">
                <a:solidFill>
                  <a:srgbClr val="CDCDCD"/>
                </a:solidFill>
                <a:latin typeface="Arial"/>
                <a:cs typeface="Arial"/>
              </a:rPr>
              <a:t>1  </a:t>
            </a:r>
            <a:r>
              <a:rPr dirty="0" sz="1450" spc="100" b="1">
                <a:solidFill>
                  <a:srgbClr val="181818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181818"/>
                </a:solidFill>
                <a:latin typeface="Arial"/>
                <a:cs typeface="Arial"/>
              </a:rPr>
              <a:t>van </a:t>
            </a:r>
            <a:r>
              <a:rPr dirty="0" sz="1450" spc="85" b="1">
                <a:solidFill>
                  <a:srgbClr val="181818"/>
                </a:solidFill>
                <a:latin typeface="Arial"/>
                <a:cs typeface="Arial"/>
              </a:rPr>
              <a:t>toetsing </a:t>
            </a:r>
            <a:r>
              <a:rPr dirty="0" sz="1450" spc="100" b="1">
                <a:solidFill>
                  <a:srgbClr val="181818"/>
                </a:solidFill>
                <a:latin typeface="Arial"/>
                <a:cs typeface="Arial"/>
              </a:rPr>
              <a:t>en</a:t>
            </a:r>
            <a:r>
              <a:rPr dirty="0" sz="1450" spc="335" b="1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z="1450" spc="70" b="1">
                <a:solidFill>
                  <a:srgbClr val="181818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  <a:tabLst>
                <a:tab pos="3741420" algn="l"/>
              </a:tabLst>
            </a:pPr>
            <a:r>
              <a:rPr dirty="0" sz="1250" spc="-114">
                <a:solidFill>
                  <a:srgbClr val="CDCDCD"/>
                </a:solidFill>
                <a:latin typeface="Arial"/>
                <a:cs typeface="Arial"/>
              </a:rPr>
              <a:t>[  </a:t>
            </a:r>
            <a:r>
              <a:rPr dirty="0" sz="1250" spc="60" b="1">
                <a:solidFill>
                  <a:srgbClr val="181818"/>
                </a:solidFill>
                <a:latin typeface="Arial"/>
                <a:cs typeface="Arial"/>
              </a:rPr>
              <a:t>Studie:</a:t>
            </a:r>
            <a:r>
              <a:rPr dirty="0" sz="1250" spc="-180" b="1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z="1250" spc="20" b="1">
                <a:solidFill>
                  <a:srgbClr val="181818"/>
                </a:solidFill>
                <a:latin typeface="Arial"/>
                <a:cs typeface="Arial"/>
              </a:rPr>
              <a:t>CK3	</a:t>
            </a:r>
            <a:r>
              <a:rPr dirty="0" sz="1250" spc="80" b="1">
                <a:solidFill>
                  <a:srgbClr val="181818"/>
                </a:solidFill>
                <a:latin typeface="Arial"/>
                <a:cs typeface="Arial"/>
              </a:rPr>
              <a:t>Vak: </a:t>
            </a:r>
            <a:r>
              <a:rPr dirty="0" sz="1250" spc="70" b="1">
                <a:solidFill>
                  <a:srgbClr val="181818"/>
                </a:solidFill>
                <a:latin typeface="Arial"/>
                <a:cs typeface="Arial"/>
              </a:rPr>
              <a:t>ondersteuning </a:t>
            </a:r>
            <a:r>
              <a:rPr dirty="0" sz="1250" spc="50" b="1">
                <a:solidFill>
                  <a:srgbClr val="181818"/>
                </a:solidFill>
                <a:latin typeface="Arial"/>
                <a:cs typeface="Arial"/>
              </a:rPr>
              <a:t>bij </a:t>
            </a:r>
            <a:r>
              <a:rPr dirty="0" sz="1250" spc="65" b="1">
                <a:solidFill>
                  <a:srgbClr val="181818"/>
                </a:solidFill>
                <a:latin typeface="Arial"/>
                <a:cs typeface="Arial"/>
              </a:rPr>
              <a:t>sport- </a:t>
            </a:r>
            <a:r>
              <a:rPr dirty="0" sz="1250" spc="85" b="1">
                <a:solidFill>
                  <a:srgbClr val="181818"/>
                </a:solidFill>
                <a:latin typeface="Arial"/>
                <a:cs typeface="Arial"/>
              </a:rPr>
              <a:t>en</a:t>
            </a:r>
            <a:r>
              <a:rPr dirty="0" sz="1250" spc="125" b="1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z="1250" spc="80" b="1">
                <a:solidFill>
                  <a:srgbClr val="181818"/>
                </a:solidFill>
                <a:latin typeface="Arial"/>
                <a:cs typeface="Arial"/>
              </a:rPr>
              <a:t>beweg</a:t>
            </a:r>
            <a:endParaRPr sz="1250">
              <a:latin typeface="Arial"/>
              <a:cs typeface="Arial"/>
            </a:endParaRPr>
          </a:p>
          <a:p>
            <a:pPr marL="93980" marR="6014720">
              <a:lnSpc>
                <a:spcPct val="190700"/>
              </a:lnSpc>
              <a:spcBef>
                <a:spcPts val="265"/>
              </a:spcBef>
            </a:pPr>
            <a:r>
              <a:rPr dirty="0" sz="950" spc="65" b="1">
                <a:solidFill>
                  <a:srgbClr val="181818"/>
                </a:solidFill>
                <a:latin typeface="Arial"/>
                <a:cs typeface="Arial"/>
              </a:rPr>
              <a:t>Inleiding  </a:t>
            </a:r>
            <a:r>
              <a:rPr dirty="0" sz="950" spc="30" b="1">
                <a:solidFill>
                  <a:srgbClr val="181818"/>
                </a:solidFill>
                <a:latin typeface="Arial"/>
                <a:cs typeface="Arial"/>
              </a:rPr>
              <a:t>Schoolexamens  </a:t>
            </a:r>
            <a:r>
              <a:rPr dirty="0" sz="950" spc="40" b="1">
                <a:solidFill>
                  <a:srgbClr val="181818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7881" y="2759313"/>
            <a:ext cx="74295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81818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5878" y="3013602"/>
            <a:ext cx="1115695" cy="3689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635">
              <a:lnSpc>
                <a:spcPct val="100099"/>
              </a:lnSpc>
              <a:spcBef>
                <a:spcPts val="100"/>
              </a:spcBef>
            </a:pPr>
            <a:r>
              <a:rPr dirty="0" sz="750" spc="20">
                <a:solidFill>
                  <a:srgbClr val="181818"/>
                </a:solidFill>
                <a:latin typeface="Arial"/>
                <a:cs typeface="Arial"/>
              </a:rPr>
              <a:t>PO=Praktischeopdracht  </a:t>
            </a:r>
            <a:r>
              <a:rPr dirty="0" sz="750" spc="20">
                <a:solidFill>
                  <a:srgbClr val="181818"/>
                </a:solidFill>
                <a:latin typeface="Arial"/>
                <a:cs typeface="Arial"/>
              </a:rPr>
              <a:t>HD=Handelingsdeel  </a:t>
            </a:r>
            <a:r>
              <a:rPr dirty="0" sz="750" spc="25">
                <a:solidFill>
                  <a:srgbClr val="181818"/>
                </a:solidFill>
                <a:latin typeface="Arial"/>
                <a:cs typeface="Arial"/>
              </a:rPr>
              <a:t>TO=Toetsopdracht</a:t>
            </a:r>
            <a:endParaRPr sz="7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15489" y="3013602"/>
            <a:ext cx="635635" cy="255904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 indent="2540">
              <a:lnSpc>
                <a:spcPct val="101400"/>
              </a:lnSpc>
              <a:spcBef>
                <a:spcPts val="85"/>
              </a:spcBef>
            </a:pPr>
            <a:r>
              <a:rPr dirty="0" sz="750" spc="20">
                <a:solidFill>
                  <a:srgbClr val="181818"/>
                </a:solidFill>
                <a:latin typeface="Arial"/>
                <a:cs typeface="Arial"/>
              </a:rPr>
              <a:t>S=Schriftelijk  </a:t>
            </a:r>
            <a:r>
              <a:rPr dirty="0" sz="750" spc="20">
                <a:solidFill>
                  <a:srgbClr val="181818"/>
                </a:solidFill>
                <a:latin typeface="Arial"/>
                <a:cs typeface="Arial"/>
              </a:rPr>
              <a:t>M=Mondeling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05" y="1086326"/>
            <a:ext cx="0" cy="1953260"/>
          </a:xfrm>
          <a:custGeom>
            <a:avLst/>
            <a:gdLst/>
            <a:ahLst/>
            <a:cxnLst/>
            <a:rect l="l" t="t" r="r" b="b"/>
            <a:pathLst>
              <a:path w="0" h="1953260">
                <a:moveTo>
                  <a:pt x="0" y="1952945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408411" y="100698"/>
            <a:ext cx="732790" cy="0"/>
          </a:xfrm>
          <a:custGeom>
            <a:avLst/>
            <a:gdLst/>
            <a:ahLst/>
            <a:cxnLst/>
            <a:rect l="l" t="t" r="r" b="b"/>
            <a:pathLst>
              <a:path w="732789" h="0">
                <a:moveTo>
                  <a:pt x="0" y="0"/>
                </a:moveTo>
                <a:lnTo>
                  <a:pt x="732699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5291" y="2465593"/>
            <a:ext cx="7095490" cy="0"/>
          </a:xfrm>
          <a:custGeom>
            <a:avLst/>
            <a:gdLst/>
            <a:ahLst/>
            <a:cxnLst/>
            <a:rect l="l" t="t" r="r" b="b"/>
            <a:pathLst>
              <a:path w="7095490" h="0">
                <a:moveTo>
                  <a:pt x="0" y="0"/>
                </a:moveTo>
                <a:lnTo>
                  <a:pt x="7094977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05291" y="1491984"/>
          <a:ext cx="7134859" cy="1003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1005"/>
                <a:gridCol w="1342389"/>
                <a:gridCol w="1130934"/>
                <a:gridCol w="1642110"/>
                <a:gridCol w="302260"/>
                <a:gridCol w="361950"/>
                <a:gridCol w="1076325"/>
                <a:gridCol w="855345"/>
              </a:tblGrid>
              <a:tr h="146658">
                <a:tc>
                  <a:txBody>
                    <a:bodyPr/>
                    <a:lstStyle/>
                    <a:p>
                      <a:pPr marL="104775">
                        <a:lnSpc>
                          <a:spcPts val="955"/>
                        </a:lnSpc>
                      </a:pPr>
                      <a:r>
                        <a:rPr dirty="0" sz="800" spc="-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965"/>
                        </a:lnSpc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5400">
                        <a:lnSpc>
                          <a:spcPts val="965"/>
                        </a:lnSpc>
                      </a:pPr>
                      <a:r>
                        <a:rPr dirty="0" sz="85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965"/>
                        </a:lnSpc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965"/>
                        </a:lnSpc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965"/>
                        </a:lnSpc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50" spc="2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ts val="940"/>
                        </a:lnSpc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3759">
                <a:tc>
                  <a:txBody>
                    <a:bodyPr/>
                    <a:lstStyle/>
                    <a:p>
                      <a:pPr marL="104775">
                        <a:lnSpc>
                          <a:spcPts val="969"/>
                        </a:lnSpc>
                        <a:spcBef>
                          <a:spcPts val="60"/>
                        </a:spcBef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969"/>
                        </a:lnSpc>
                        <a:spcBef>
                          <a:spcPts val="60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Blok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50" spc="-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t/m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ts val="969"/>
                        </a:lnSpc>
                        <a:spcBef>
                          <a:spcPts val="6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69215">
                        <a:lnSpc>
                          <a:spcPts val="1030"/>
                        </a:lnSpc>
                      </a:pPr>
                      <a:r>
                        <a:rPr dirty="0" sz="16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ts val="969"/>
                        </a:lnSpc>
                        <a:spcBef>
                          <a:spcPts val="6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1030"/>
                        </a:lnSpc>
                      </a:pPr>
                      <a:r>
                        <a:rPr dirty="0" sz="12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53060">
                        <a:lnSpc>
                          <a:spcPts val="994"/>
                        </a:lnSpc>
                        <a:spcBef>
                          <a:spcPts val="35"/>
                        </a:spcBef>
                      </a:pPr>
                      <a:r>
                        <a:rPr dirty="0" sz="900">
                          <a:solidFill>
                            <a:srgbClr val="363636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969"/>
                        </a:lnSpc>
                        <a:spcBef>
                          <a:spcPts val="60"/>
                        </a:spcBef>
                      </a:pP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m</a:t>
                      </a:r>
                      <a:r>
                        <a:rPr dirty="0" sz="850" spc="35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</a:tr>
              <a:tr h="189357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9369"/>
                </a:tc>
                <a:tc gridSpan="2"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Blok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50" spc="19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9369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5405">
                        <a:lnSpc>
                          <a:spcPts val="1470"/>
                        </a:lnSpc>
                      </a:pPr>
                      <a:r>
                        <a:rPr dirty="0" sz="16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dirty="0" sz="85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9369"/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ts val="1410"/>
                        </a:lnSpc>
                      </a:pPr>
                      <a:r>
                        <a:rPr dirty="0" sz="12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900">
                          <a:solidFill>
                            <a:srgbClr val="363636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/>
                </a:tc>
                <a:tc>
                  <a:txBody>
                    <a:bodyPr/>
                    <a:lstStyle/>
                    <a:p>
                      <a:pPr marL="186055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5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6194"/>
                </a:tc>
              </a:tr>
              <a:tr h="164779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 gridSpan="2"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50" spc="1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9215">
                        <a:lnSpc>
                          <a:spcPts val="1195"/>
                        </a:lnSpc>
                      </a:pPr>
                      <a:r>
                        <a:rPr dirty="0" sz="16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-8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5496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>
                          <a:solidFill>
                            <a:srgbClr val="363636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005"/>
                        </a:lnSpc>
                      </a:pP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1728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 gridSpan="2"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50" spc="1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5405">
                        <a:lnSpc>
                          <a:spcPts val="1175"/>
                        </a:lnSpc>
                      </a:pPr>
                      <a:r>
                        <a:rPr dirty="0" sz="16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ts val="1040"/>
                        </a:lnSpc>
                      </a:pPr>
                      <a:r>
                        <a:rPr dirty="0" sz="900" spc="-105" b="1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PO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5496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>
                          <a:solidFill>
                            <a:srgbClr val="363636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marL="186055">
                        <a:lnSpc>
                          <a:spcPts val="1005"/>
                        </a:lnSpc>
                      </a:pPr>
                      <a:r>
                        <a:rPr dirty="0" sz="850" spc="35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60 </a:t>
                      </a:r>
                      <a:r>
                        <a:rPr dirty="0" sz="850" spc="3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r>
                        <a:rPr dirty="0" sz="850" spc="-6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">
                          <a:solidFill>
                            <a:srgbClr val="858585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96525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00" spc="-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 gridSpan="2"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850" spc="114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ts val="1445"/>
                        </a:lnSpc>
                      </a:pPr>
                      <a:r>
                        <a:rPr dirty="0" sz="16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-8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9885">
                        <a:lnSpc>
                          <a:spcPts val="1065"/>
                        </a:lnSpc>
                      </a:pPr>
                      <a:r>
                        <a:rPr dirty="0" sz="900">
                          <a:solidFill>
                            <a:srgbClr val="363636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6055">
                        <a:lnSpc>
                          <a:spcPts val="1005"/>
                        </a:lnSpc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60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2865" rIns="0" bIns="0" rtlCol="0" vert="horz">
            <a:spAutoFit/>
          </a:bodyPr>
          <a:lstStyle/>
          <a:p>
            <a:pPr marL="66040">
              <a:lnSpc>
                <a:spcPct val="100000"/>
              </a:lnSpc>
              <a:spcBef>
                <a:spcPts val="495"/>
              </a:spcBef>
            </a:pPr>
            <a:r>
              <a:rPr dirty="0" spc="40"/>
              <a:t>23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76640" y="44007"/>
            <a:ext cx="3952240" cy="3384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50" spc="155" b="0">
                <a:solidFill>
                  <a:srgbClr val="CFCFCF"/>
                </a:solidFill>
                <a:latin typeface="Arial"/>
                <a:cs typeface="Arial"/>
              </a:rPr>
              <a:t>1</a:t>
            </a:r>
            <a:r>
              <a:rPr dirty="0" spc="155"/>
              <a:t>Program </a:t>
            </a:r>
            <a:r>
              <a:rPr dirty="0" spc="210"/>
              <a:t>a </a:t>
            </a:r>
            <a:r>
              <a:rPr dirty="0" spc="130"/>
              <a:t>vantoetsing </a:t>
            </a:r>
            <a:r>
              <a:rPr dirty="0" spc="100"/>
              <a:t>en </a:t>
            </a:r>
            <a:r>
              <a:rPr dirty="0" spc="50"/>
              <a:t>afsluit</a:t>
            </a:r>
            <a:r>
              <a:rPr dirty="0" spc="-140"/>
              <a:t> </a:t>
            </a:r>
            <a:r>
              <a:rPr dirty="0" spc="-60"/>
              <a:t>in</a:t>
            </a:r>
            <a:r>
              <a:rPr dirty="0" spc="-60">
                <a:solidFill>
                  <a:srgbClr val="CFCFCF"/>
                </a:solidFill>
              </a:rPr>
              <a:t>-</a:t>
            </a:r>
            <a:r>
              <a:rPr dirty="0" spc="-60"/>
              <a:t>g</a:t>
            </a:r>
            <a:r>
              <a:rPr dirty="0" spc="-60">
                <a:solidFill>
                  <a:srgbClr val="CFCFCF"/>
                </a:solidFill>
              </a:rPr>
              <a:t>-</a:t>
            </a:r>
            <a:endParaRPr sz="20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2820" y="367717"/>
            <a:ext cx="5507355" cy="11004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43325" algn="l"/>
              </a:tabLst>
            </a:pPr>
            <a:r>
              <a:rPr dirty="0" sz="650" spc="-65">
                <a:solidFill>
                  <a:srgbClr val="CFCFCF"/>
                </a:solidFill>
                <a:latin typeface="Arial"/>
                <a:cs typeface="Arial"/>
              </a:rPr>
              <a:t>1  </a:t>
            </a:r>
            <a:r>
              <a:rPr dirty="0" sz="650" spc="-30">
                <a:solidFill>
                  <a:srgbClr val="CFCFCF"/>
                </a:solidFill>
                <a:latin typeface="Arial"/>
                <a:cs typeface="Arial"/>
              </a:rPr>
              <a:t> </a:t>
            </a:r>
            <a:r>
              <a:rPr dirty="0" sz="1400" spc="-95" b="1">
                <a:solidFill>
                  <a:srgbClr val="1C1C1C"/>
                </a:solidFill>
                <a:latin typeface="Courier New"/>
                <a:cs typeface="Courier New"/>
              </a:rPr>
              <a:t>Studie:CK3	</a:t>
            </a:r>
            <a:r>
              <a:rPr dirty="0" sz="1400" spc="-80" b="1">
                <a:solidFill>
                  <a:srgbClr val="1C1C1C"/>
                </a:solidFill>
                <a:latin typeface="Courier New"/>
                <a:cs typeface="Courier New"/>
              </a:rPr>
              <a:t>Vak:ongevallenehbo</a:t>
            </a:r>
            <a:endParaRPr sz="1400">
              <a:latin typeface="Courier New"/>
              <a:cs typeface="Courier New"/>
            </a:endParaRPr>
          </a:p>
          <a:p>
            <a:pPr marL="95250" marR="4418965">
              <a:lnSpc>
                <a:spcPct val="191800"/>
              </a:lnSpc>
              <a:spcBef>
                <a:spcPts val="220"/>
              </a:spcBef>
            </a:pPr>
            <a:r>
              <a:rPr dirty="0" sz="950" spc="55" b="1">
                <a:solidFill>
                  <a:srgbClr val="1C1C1C"/>
                </a:solidFill>
                <a:latin typeface="Arial"/>
                <a:cs typeface="Arial"/>
              </a:rPr>
              <a:t>Inleiding  </a:t>
            </a:r>
            <a:r>
              <a:rPr dirty="0" sz="950" spc="30" b="1">
                <a:solidFill>
                  <a:srgbClr val="1C1C1C"/>
                </a:solidFill>
                <a:latin typeface="Arial"/>
                <a:cs typeface="Arial"/>
              </a:rPr>
              <a:t>Schoolexamens  </a:t>
            </a:r>
            <a:r>
              <a:rPr dirty="0" sz="950" spc="35" b="1">
                <a:solidFill>
                  <a:srgbClr val="1C1C1C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21114" y="0"/>
            <a:ext cx="213360" cy="7962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5050" spc="70">
                <a:solidFill>
                  <a:srgbClr val="CFCFCF"/>
                </a:solidFill>
                <a:latin typeface="Times New Roman"/>
                <a:cs typeface="Times New Roman"/>
              </a:rPr>
              <a:t>l</a:t>
            </a:r>
            <a:endParaRPr sz="50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2304" y="2618945"/>
            <a:ext cx="73660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35" b="1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0302" y="2873234"/>
            <a:ext cx="1105535" cy="3689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635">
              <a:lnSpc>
                <a:spcPct val="100099"/>
              </a:lnSpc>
              <a:spcBef>
                <a:spcPts val="100"/>
              </a:spcBef>
            </a:pPr>
            <a:r>
              <a:rPr dirty="0" sz="750" spc="20">
                <a:solidFill>
                  <a:srgbClr val="1C1C1C"/>
                </a:solidFill>
                <a:latin typeface="Arial"/>
                <a:cs typeface="Arial"/>
              </a:rPr>
              <a:t>PO=Praktischeopdracht  </a:t>
            </a:r>
            <a:r>
              <a:rPr dirty="0" sz="750" spc="15">
                <a:solidFill>
                  <a:srgbClr val="1C1C1C"/>
                </a:solidFill>
                <a:latin typeface="Arial"/>
                <a:cs typeface="Arial"/>
              </a:rPr>
              <a:t>HD=Handelingsdeel  </a:t>
            </a:r>
            <a:r>
              <a:rPr dirty="0" sz="750" spc="20">
                <a:solidFill>
                  <a:srgbClr val="1C1C1C"/>
                </a:solidFill>
                <a:latin typeface="Arial"/>
                <a:cs typeface="Arial"/>
              </a:rPr>
              <a:t>TO=Toetsopdracht</a:t>
            </a:r>
            <a:endParaRPr sz="7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39626" y="2873234"/>
            <a:ext cx="629920" cy="255904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 indent="-635">
              <a:lnSpc>
                <a:spcPct val="101400"/>
              </a:lnSpc>
              <a:spcBef>
                <a:spcPts val="85"/>
              </a:spcBef>
            </a:pPr>
            <a:r>
              <a:rPr dirty="0" sz="750" spc="15">
                <a:solidFill>
                  <a:srgbClr val="1C1C1C"/>
                </a:solidFill>
                <a:latin typeface="Arial"/>
                <a:cs typeface="Arial"/>
              </a:rPr>
              <a:t>S=Schriftelijk  </a:t>
            </a:r>
            <a:r>
              <a:rPr dirty="0" sz="750" spc="20">
                <a:solidFill>
                  <a:srgbClr val="1C1C1C"/>
                </a:solidFill>
                <a:latin typeface="Arial"/>
                <a:cs typeface="Arial"/>
              </a:rPr>
              <a:t>M=Mondeling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05" y="1476915"/>
            <a:ext cx="0" cy="2685415"/>
          </a:xfrm>
          <a:custGeom>
            <a:avLst/>
            <a:gdLst/>
            <a:ahLst/>
            <a:cxnLst/>
            <a:rect l="l" t="t" r="r" b="b"/>
            <a:pathLst>
              <a:path w="0" h="2685415">
                <a:moveTo>
                  <a:pt x="0" y="2685300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3582" y="329559"/>
            <a:ext cx="0" cy="756920"/>
          </a:xfrm>
          <a:custGeom>
            <a:avLst/>
            <a:gdLst/>
            <a:ahLst/>
            <a:cxnLst/>
            <a:rect l="l" t="t" r="r" b="b"/>
            <a:pathLst>
              <a:path w="0" h="756919">
                <a:moveTo>
                  <a:pt x="0" y="756766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93079" y="2471696"/>
            <a:ext cx="7107555" cy="0"/>
          </a:xfrm>
          <a:custGeom>
            <a:avLst/>
            <a:gdLst/>
            <a:ahLst/>
            <a:cxnLst/>
            <a:rect l="l" t="t" r="r" b="b"/>
            <a:pathLst>
              <a:path w="7107555" h="0">
                <a:moveTo>
                  <a:pt x="0" y="0"/>
                </a:moveTo>
                <a:lnTo>
                  <a:pt x="7107189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32174" y="57483"/>
            <a:ext cx="5382260" cy="8616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1280">
              <a:lnSpc>
                <a:spcPts val="680"/>
              </a:lnSpc>
              <a:spcBef>
                <a:spcPts val="100"/>
              </a:spcBef>
            </a:pPr>
            <a:r>
              <a:rPr dirty="0" sz="600" spc="-25" i="1">
                <a:solidFill>
                  <a:srgbClr val="CFCFCF"/>
                </a:solidFill>
                <a:latin typeface="Times New Roman"/>
                <a:cs typeface="Times New Roman"/>
              </a:rPr>
              <a:t>I"</a:t>
            </a:r>
            <a:r>
              <a:rPr dirty="0" sz="600" spc="20" i="1">
                <a:solidFill>
                  <a:srgbClr val="CFCFCF"/>
                </a:solidFill>
                <a:latin typeface="Times New Roman"/>
                <a:cs typeface="Times New Roman"/>
              </a:rPr>
              <a:t> </a:t>
            </a:r>
            <a:r>
              <a:rPr dirty="0" sz="600" spc="-20">
                <a:solidFill>
                  <a:srgbClr val="CFCFCF"/>
                </a:solidFill>
                <a:latin typeface="Times New Roman"/>
                <a:cs typeface="Times New Roman"/>
              </a:rPr>
              <a:t>-</a:t>
            </a:r>
            <a:endParaRPr sz="600">
              <a:latin typeface="Times New Roman"/>
              <a:cs typeface="Times New Roman"/>
            </a:endParaRPr>
          </a:p>
          <a:p>
            <a:pPr marL="63500">
              <a:lnSpc>
                <a:spcPts val="1700"/>
              </a:lnSpc>
            </a:pPr>
            <a:r>
              <a:rPr dirty="0" baseline="35714" sz="1050" spc="-217">
                <a:solidFill>
                  <a:srgbClr val="CFCFCF"/>
                </a:solidFill>
                <a:latin typeface="Arial"/>
                <a:cs typeface="Arial"/>
              </a:rPr>
              <a:t>1 </a:t>
            </a:r>
            <a:r>
              <a:rPr dirty="0" sz="1450" spc="100" b="1">
                <a:solidFill>
                  <a:srgbClr val="1D1D1D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1D1D1D"/>
                </a:solidFill>
                <a:latin typeface="Arial"/>
                <a:cs typeface="Arial"/>
              </a:rPr>
              <a:t>van </a:t>
            </a:r>
            <a:r>
              <a:rPr dirty="0" sz="1450" spc="90" b="1">
                <a:solidFill>
                  <a:srgbClr val="1D1D1D"/>
                </a:solidFill>
                <a:latin typeface="Arial"/>
                <a:cs typeface="Arial"/>
              </a:rPr>
              <a:t>toetsing </a:t>
            </a:r>
            <a:r>
              <a:rPr dirty="0" sz="1450" spc="105" b="1">
                <a:solidFill>
                  <a:srgbClr val="1D1D1D"/>
                </a:solidFill>
                <a:latin typeface="Arial"/>
                <a:cs typeface="Arial"/>
              </a:rPr>
              <a:t>en</a:t>
            </a:r>
            <a:r>
              <a:rPr dirty="0" sz="1450" spc="-175" b="1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1450" spc="75" b="1">
                <a:solidFill>
                  <a:srgbClr val="1D1D1D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153035">
              <a:lnSpc>
                <a:spcPct val="100000"/>
              </a:lnSpc>
              <a:spcBef>
                <a:spcPts val="335"/>
              </a:spcBef>
              <a:tabLst>
                <a:tab pos="3800475" algn="l"/>
              </a:tabLst>
            </a:pPr>
            <a:r>
              <a:rPr dirty="0" sz="1200" spc="85" b="1">
                <a:solidFill>
                  <a:srgbClr val="1D1D1D"/>
                </a:solidFill>
                <a:latin typeface="Arial"/>
                <a:cs typeface="Arial"/>
              </a:rPr>
              <a:t>Studie:CK3	</a:t>
            </a:r>
            <a:r>
              <a:rPr dirty="0" sz="1200" spc="105" b="1">
                <a:solidFill>
                  <a:srgbClr val="1D1D1D"/>
                </a:solidFill>
                <a:latin typeface="Arial"/>
                <a:cs typeface="Arial"/>
              </a:rPr>
              <a:t>Vak:</a:t>
            </a:r>
            <a:r>
              <a:rPr dirty="0" sz="1200" spc="-85" b="1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1200" spc="105" b="1">
                <a:solidFill>
                  <a:srgbClr val="1D1D1D"/>
                </a:solidFill>
                <a:latin typeface="Arial"/>
                <a:cs typeface="Arial"/>
              </a:rPr>
              <a:t>welzkindj9ng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Arial"/>
              <a:cs typeface="Arial"/>
            </a:endParaRPr>
          </a:p>
          <a:p>
            <a:pPr marL="144145">
              <a:lnSpc>
                <a:spcPct val="100000"/>
              </a:lnSpc>
            </a:pPr>
            <a:r>
              <a:rPr dirty="0" sz="950" spc="65" b="1">
                <a:solidFill>
                  <a:srgbClr val="1D1D1D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2865" rIns="0" bIns="0" rtlCol="0" vert="horz">
            <a:spAutoFit/>
          </a:bodyPr>
          <a:lstStyle/>
          <a:p>
            <a:pPr marL="66040">
              <a:lnSpc>
                <a:spcPct val="100000"/>
              </a:lnSpc>
              <a:spcBef>
                <a:spcPts val="495"/>
              </a:spcBef>
            </a:pPr>
            <a:r>
              <a:rPr dirty="0" spc="40"/>
              <a:t>24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341666" y="5863"/>
            <a:ext cx="80010" cy="3841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350" spc="-229">
                <a:solidFill>
                  <a:srgbClr val="CFCFCF"/>
                </a:solidFill>
                <a:latin typeface="Times New Roman"/>
                <a:cs typeface="Times New Roman"/>
              </a:rPr>
              <a:t>l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3202" y="1026074"/>
            <a:ext cx="1019175" cy="4451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D1D1D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45" b="1">
                <a:solidFill>
                  <a:srgbClr val="1D1D1D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9497" y="1774449"/>
            <a:ext cx="224154" cy="669290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15875">
              <a:lnSpc>
                <a:spcPct val="100000"/>
              </a:lnSpc>
              <a:spcBef>
                <a:spcPts val="390"/>
              </a:spcBef>
            </a:pPr>
            <a:r>
              <a:rPr dirty="0" sz="800" spc="35">
                <a:solidFill>
                  <a:srgbClr val="1D1D1D"/>
                </a:solidFill>
                <a:latin typeface="Arial"/>
                <a:cs typeface="Arial"/>
              </a:rPr>
              <a:t>502</a:t>
            </a:r>
            <a:endParaRPr sz="80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285"/>
              </a:spcBef>
            </a:pPr>
            <a:r>
              <a:rPr dirty="0" sz="800" spc="20">
                <a:solidFill>
                  <a:srgbClr val="1D1D1D"/>
                </a:solidFill>
                <a:latin typeface="Arial"/>
                <a:cs typeface="Arial"/>
              </a:rPr>
              <a:t>503</a:t>
            </a:r>
            <a:endParaRPr sz="80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340"/>
              </a:spcBef>
            </a:pPr>
            <a:r>
              <a:rPr dirty="0" sz="800" spc="60">
                <a:solidFill>
                  <a:srgbClr val="1D1D1D"/>
                </a:solidFill>
                <a:latin typeface="Arial"/>
                <a:cs typeface="Arial"/>
              </a:rPr>
              <a:t>504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800" spc="-50">
                <a:solidFill>
                  <a:srgbClr val="1D1D1D"/>
                </a:solidFill>
                <a:latin typeface="Arial"/>
                <a:cs typeface="Arial"/>
              </a:rPr>
              <a:t>SOS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8405" y="1774449"/>
            <a:ext cx="1448435" cy="669290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dirty="0" sz="800" spc="40">
                <a:solidFill>
                  <a:srgbClr val="1D1D1D"/>
                </a:solidFill>
                <a:latin typeface="Arial"/>
                <a:cs typeface="Arial"/>
              </a:rPr>
              <a:t>Theorietoets </a:t>
            </a:r>
            <a:r>
              <a:rPr dirty="0" sz="800" spc="50">
                <a:solidFill>
                  <a:srgbClr val="1D1D1D"/>
                </a:solidFill>
                <a:latin typeface="Arial"/>
                <a:cs typeface="Arial"/>
              </a:rPr>
              <a:t>2 </a:t>
            </a:r>
            <a:r>
              <a:rPr dirty="0" sz="800" spc="35">
                <a:solidFill>
                  <a:srgbClr val="1D1D1D"/>
                </a:solidFill>
                <a:latin typeface="Arial"/>
                <a:cs typeface="Arial"/>
              </a:rPr>
              <a:t>Blok </a:t>
            </a:r>
            <a:r>
              <a:rPr dirty="0" sz="800" spc="25">
                <a:solidFill>
                  <a:srgbClr val="1D1D1D"/>
                </a:solidFill>
                <a:latin typeface="Arial"/>
                <a:cs typeface="Arial"/>
              </a:rPr>
              <a:t>5 </a:t>
            </a:r>
            <a:r>
              <a:rPr dirty="0" sz="800" spc="15">
                <a:solidFill>
                  <a:srgbClr val="1D1D1D"/>
                </a:solidFill>
                <a:latin typeface="Arial"/>
                <a:cs typeface="Arial"/>
              </a:rPr>
              <a:t>t/m</a:t>
            </a:r>
            <a:r>
              <a:rPr dirty="0" sz="800" spc="4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00" spc="25">
                <a:solidFill>
                  <a:srgbClr val="1D1D1D"/>
                </a:solidFill>
                <a:latin typeface="Arial"/>
                <a:cs typeface="Arial"/>
              </a:rPr>
              <a:t>8</a:t>
            </a:r>
            <a:endParaRPr sz="800">
              <a:latin typeface="Arial"/>
              <a:cs typeface="Arial"/>
            </a:endParaRPr>
          </a:p>
          <a:p>
            <a:pPr marL="19050">
              <a:lnSpc>
                <a:spcPct val="100000"/>
              </a:lnSpc>
              <a:spcBef>
                <a:spcPts val="285"/>
              </a:spcBef>
            </a:pPr>
            <a:r>
              <a:rPr dirty="0" sz="800" spc="45">
                <a:solidFill>
                  <a:srgbClr val="1D1D1D"/>
                </a:solidFill>
                <a:latin typeface="Arial"/>
                <a:cs typeface="Arial"/>
              </a:rPr>
              <a:t>Praktijktoets</a:t>
            </a:r>
            <a:r>
              <a:rPr dirty="0" sz="800" spc="65">
                <a:solidFill>
                  <a:srgbClr val="1D1D1D"/>
                </a:solidFill>
                <a:latin typeface="Arial"/>
                <a:cs typeface="Arial"/>
              </a:rPr>
              <a:t> 1</a:t>
            </a:r>
            <a:endParaRPr sz="80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340"/>
              </a:spcBef>
            </a:pPr>
            <a:r>
              <a:rPr dirty="0" sz="800" spc="45">
                <a:solidFill>
                  <a:srgbClr val="1D1D1D"/>
                </a:solidFill>
                <a:latin typeface="Arial"/>
                <a:cs typeface="Arial"/>
              </a:rPr>
              <a:t>Praktijktoets</a:t>
            </a:r>
            <a:r>
              <a:rPr dirty="0" sz="800" spc="7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00" spc="70">
                <a:solidFill>
                  <a:srgbClr val="1D1D1D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315"/>
              </a:spcBef>
            </a:pPr>
            <a:r>
              <a:rPr dirty="0" sz="800" spc="25">
                <a:solidFill>
                  <a:srgbClr val="1D1D1D"/>
                </a:solidFill>
                <a:latin typeface="Arial"/>
                <a:cs typeface="Arial"/>
              </a:rPr>
              <a:t>Proeve </a:t>
            </a:r>
            <a:r>
              <a:rPr dirty="0" sz="800" spc="30">
                <a:solidFill>
                  <a:srgbClr val="1D1D1D"/>
                </a:solidFill>
                <a:latin typeface="Arial"/>
                <a:cs typeface="Arial"/>
              </a:rPr>
              <a:t>van</a:t>
            </a:r>
            <a:r>
              <a:rPr dirty="0" sz="800" spc="-6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00" spc="45">
                <a:solidFill>
                  <a:srgbClr val="1D1D1D"/>
                </a:solidFill>
                <a:latin typeface="Arial"/>
                <a:cs typeface="Arial"/>
              </a:rPr>
              <a:t>bekwaamheid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293079" y="1503841"/>
          <a:ext cx="7094220" cy="281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7830"/>
                <a:gridCol w="2536190"/>
                <a:gridCol w="1587500"/>
                <a:gridCol w="310514"/>
                <a:gridCol w="367029"/>
                <a:gridCol w="1069975"/>
                <a:gridCol w="806450"/>
              </a:tblGrid>
              <a:tr h="140904">
                <a:tc>
                  <a:txBody>
                    <a:bodyPr/>
                    <a:lstStyle/>
                    <a:p>
                      <a:pPr algn="ctr" marR="72390">
                        <a:lnSpc>
                          <a:spcPts val="910"/>
                        </a:lnSpc>
                      </a:pPr>
                      <a:r>
                        <a:rPr dirty="0" sz="800" spc="-2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ts val="910"/>
                        </a:lnSpc>
                      </a:pPr>
                      <a:r>
                        <a:rPr dirty="0" sz="800" spc="4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765">
                        <a:lnSpc>
                          <a:spcPts val="910"/>
                        </a:lnSpc>
                      </a:pPr>
                      <a:r>
                        <a:rPr dirty="0" sz="800" spc="-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ts val="910"/>
                        </a:lnSpc>
                      </a:pPr>
                      <a:r>
                        <a:rPr dirty="0" sz="800" spc="5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885"/>
                        </a:lnSpc>
                      </a:pPr>
                      <a:r>
                        <a:rPr dirty="0" sz="800" spc="7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910"/>
                        </a:lnSpc>
                      </a:pPr>
                      <a:r>
                        <a:rPr dirty="0" sz="800" spc="2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00" spc="26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7325">
                        <a:lnSpc>
                          <a:spcPts val="910"/>
                        </a:lnSpc>
                      </a:pPr>
                      <a:r>
                        <a:rPr dirty="0" sz="800" spc="5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0563">
                <a:tc>
                  <a:txBody>
                    <a:bodyPr/>
                    <a:lstStyle/>
                    <a:p>
                      <a:pPr algn="ctr" marR="12700">
                        <a:lnSpc>
                          <a:spcPts val="894"/>
                        </a:lnSpc>
                        <a:spcBef>
                          <a:spcPts val="110"/>
                        </a:spcBef>
                      </a:pPr>
                      <a:r>
                        <a:rPr dirty="0" sz="800" spc="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894"/>
                        </a:lnSpc>
                        <a:spcBef>
                          <a:spcPts val="110"/>
                        </a:spcBef>
                      </a:pPr>
                      <a:r>
                        <a:rPr dirty="0" sz="800" spc="4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3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800" spc="4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3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00" spc="4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66675">
                        <a:lnSpc>
                          <a:spcPts val="1005"/>
                        </a:lnSpc>
                      </a:pPr>
                      <a:r>
                        <a:rPr dirty="0" sz="160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ts val="894"/>
                        </a:lnSpc>
                        <a:spcBef>
                          <a:spcPts val="110"/>
                        </a:spcBef>
                      </a:pPr>
                      <a:r>
                        <a:rPr dirty="0" sz="80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/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ts val="1005"/>
                        </a:lnSpc>
                      </a:pPr>
                      <a:r>
                        <a:rPr dirty="0" sz="1300">
                          <a:solidFill>
                            <a:srgbClr val="1D1D1D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ts val="869"/>
                        </a:lnSpc>
                        <a:spcBef>
                          <a:spcPts val="135"/>
                        </a:spcBef>
                      </a:pPr>
                      <a:r>
                        <a:rPr dirty="0" sz="80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/>
                </a:tc>
                <a:tc>
                  <a:txBody>
                    <a:bodyPr/>
                    <a:lstStyle/>
                    <a:p>
                      <a:pPr marL="189865">
                        <a:lnSpc>
                          <a:spcPts val="940"/>
                        </a:lnSpc>
                        <a:spcBef>
                          <a:spcPts val="65"/>
                        </a:spcBef>
                      </a:pPr>
                      <a:r>
                        <a:rPr dirty="0" sz="800" spc="2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9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255"/>
                </a:tc>
              </a:tr>
            </a:tbl>
          </a:graphicData>
        </a:graphic>
      </p:graphicFrame>
      <p:sp>
        <p:nvSpPr>
          <p:cNvPr id="11" name="object 11"/>
          <p:cNvSpPr txBox="1"/>
          <p:nvPr/>
        </p:nvSpPr>
        <p:spPr>
          <a:xfrm>
            <a:off x="4638193" y="1752071"/>
            <a:ext cx="121920" cy="5962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ts val="1595"/>
              </a:lnSpc>
              <a:spcBef>
                <a:spcPts val="100"/>
              </a:spcBef>
            </a:pPr>
            <a:r>
              <a:rPr dirty="0" sz="1600" spc="-10">
                <a:solidFill>
                  <a:srgbClr val="2D2D2D"/>
                </a:solidFill>
                <a:latin typeface="Arial"/>
                <a:cs typeface="Arial"/>
              </a:rPr>
              <a:t>□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285"/>
              </a:lnSpc>
            </a:pPr>
            <a:r>
              <a:rPr dirty="0" sz="1600" spc="-10">
                <a:solidFill>
                  <a:srgbClr val="2D2D2D"/>
                </a:solidFill>
                <a:latin typeface="Arial"/>
                <a:cs typeface="Arial"/>
              </a:rPr>
              <a:t>□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610"/>
              </a:lnSpc>
            </a:pPr>
            <a:r>
              <a:rPr dirty="0" sz="1600" spc="-10">
                <a:solidFill>
                  <a:srgbClr val="2D2D2D"/>
                </a:solidFill>
                <a:latin typeface="Arial"/>
                <a:cs typeface="Arial"/>
              </a:rPr>
              <a:t>□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08815" y="2283028"/>
            <a:ext cx="7810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000" spc="55">
                <a:solidFill>
                  <a:srgbClr val="2D2D2D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54360" y="1700641"/>
            <a:ext cx="413384" cy="743585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  <a:tabLst>
                <a:tab pos="336550" algn="l"/>
              </a:tabLst>
            </a:pPr>
            <a:r>
              <a:rPr dirty="0" sz="800" spc="-5">
                <a:solidFill>
                  <a:srgbClr val="2D2D2D"/>
                </a:solidFill>
                <a:latin typeface="Arial"/>
                <a:cs typeface="Arial"/>
              </a:rPr>
              <a:t>T</a:t>
            </a:r>
            <a:r>
              <a:rPr dirty="0" sz="800" spc="-5">
                <a:solidFill>
                  <a:srgbClr val="2D2D2D"/>
                </a:solidFill>
                <a:latin typeface="Arial"/>
                <a:cs typeface="Arial"/>
              </a:rPr>
              <a:t>	</a:t>
            </a:r>
            <a:r>
              <a:rPr dirty="0" sz="1300" spc="-5">
                <a:solidFill>
                  <a:srgbClr val="1D1D1D"/>
                </a:solidFill>
                <a:latin typeface="Times New Roman"/>
                <a:cs typeface="Times New Roman"/>
              </a:rPr>
              <a:t>s</a:t>
            </a:r>
            <a:endParaRPr sz="1300">
              <a:latin typeface="Times New Roman"/>
              <a:cs typeface="Times New Roman"/>
            </a:endParaRPr>
          </a:p>
          <a:p>
            <a:pPr marL="15875">
              <a:lnSpc>
                <a:spcPct val="100000"/>
              </a:lnSpc>
              <a:spcBef>
                <a:spcPts val="215"/>
              </a:spcBef>
            </a:pPr>
            <a:r>
              <a:rPr dirty="0" sz="800" spc="-30">
                <a:solidFill>
                  <a:srgbClr val="2D2D2D"/>
                </a:solidFill>
                <a:latin typeface="Arial"/>
                <a:cs typeface="Arial"/>
              </a:rPr>
              <a:t>PO</a:t>
            </a:r>
            <a:endParaRPr sz="800">
              <a:latin typeface="Arial"/>
              <a:cs typeface="Arial"/>
            </a:endParaRPr>
          </a:p>
          <a:p>
            <a:pPr marL="12700" marR="247650" indent="2540">
              <a:lnSpc>
                <a:spcPct val="132700"/>
              </a:lnSpc>
              <a:spcBef>
                <a:spcPts val="20"/>
              </a:spcBef>
            </a:pPr>
            <a:r>
              <a:rPr dirty="0" sz="800" spc="-25">
                <a:solidFill>
                  <a:srgbClr val="2D2D2D"/>
                </a:solidFill>
                <a:latin typeface="Arial"/>
                <a:cs typeface="Arial"/>
              </a:rPr>
              <a:t>PO  PO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840522" y="1782586"/>
            <a:ext cx="87630" cy="662940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13335">
              <a:lnSpc>
                <a:spcPct val="100000"/>
              </a:lnSpc>
              <a:spcBef>
                <a:spcPts val="325"/>
              </a:spcBef>
            </a:pPr>
            <a:r>
              <a:rPr dirty="0" sz="800" spc="30">
                <a:solidFill>
                  <a:srgbClr val="1D1D1D"/>
                </a:solidFill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240"/>
              </a:spcBef>
            </a:pPr>
            <a:r>
              <a:rPr dirty="0" sz="850" spc="-20">
                <a:solidFill>
                  <a:srgbClr val="1D1D1D"/>
                </a:solidFill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275"/>
              </a:spcBef>
            </a:pPr>
            <a:r>
              <a:rPr dirty="0" sz="850" spc="-20">
                <a:solidFill>
                  <a:srgbClr val="1D1D1D"/>
                </a:solidFill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z="850" spc="-20">
                <a:solidFill>
                  <a:srgbClr val="2D2D2D"/>
                </a:solidFill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57854" y="1765292"/>
            <a:ext cx="610870" cy="675640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dirty="0" sz="800" spc="25">
                <a:solidFill>
                  <a:srgbClr val="1D1D1D"/>
                </a:solidFill>
                <a:latin typeface="Arial"/>
                <a:cs typeface="Arial"/>
              </a:rPr>
              <a:t>60</a:t>
            </a:r>
            <a:r>
              <a:rPr dirty="0" sz="800" spc="60">
                <a:solidFill>
                  <a:srgbClr val="1D1D1D"/>
                </a:solidFill>
                <a:latin typeface="Arial"/>
                <a:cs typeface="Arial"/>
              </a:rPr>
              <a:t> minuten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800" spc="-25">
                <a:solidFill>
                  <a:srgbClr val="2D2D2D"/>
                </a:solidFill>
                <a:latin typeface="Arial"/>
                <a:cs typeface="Arial"/>
              </a:rPr>
              <a:t>60</a:t>
            </a:r>
            <a:r>
              <a:rPr dirty="0" sz="800" spc="160">
                <a:solidFill>
                  <a:srgbClr val="2D2D2D"/>
                </a:solidFill>
                <a:latin typeface="Arial"/>
                <a:cs typeface="Arial"/>
              </a:rPr>
              <a:t> </a:t>
            </a:r>
            <a:r>
              <a:rPr dirty="0" sz="800" spc="60">
                <a:solidFill>
                  <a:srgbClr val="2D2D2D"/>
                </a:solidFill>
                <a:latin typeface="Arial"/>
                <a:cs typeface="Arial"/>
              </a:rPr>
              <a:t>minuten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800" spc="-25">
                <a:solidFill>
                  <a:srgbClr val="1D1D1D"/>
                </a:solidFill>
                <a:latin typeface="Arial"/>
                <a:cs typeface="Arial"/>
              </a:rPr>
              <a:t>60</a:t>
            </a:r>
            <a:r>
              <a:rPr dirty="0" sz="800" spc="16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00" spc="60">
                <a:solidFill>
                  <a:srgbClr val="1D1D1D"/>
                </a:solidFill>
                <a:latin typeface="Arial"/>
                <a:cs typeface="Arial"/>
              </a:rPr>
              <a:t>minuten</a:t>
            </a:r>
            <a:endParaRPr sz="80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310"/>
              </a:spcBef>
            </a:pPr>
            <a:r>
              <a:rPr dirty="0" sz="800" spc="-25">
                <a:solidFill>
                  <a:srgbClr val="2D2D2D"/>
                </a:solidFill>
                <a:latin typeface="Arial"/>
                <a:cs typeface="Arial"/>
              </a:rPr>
              <a:t>30</a:t>
            </a:r>
            <a:r>
              <a:rPr dirty="0" sz="800" spc="105">
                <a:solidFill>
                  <a:srgbClr val="2D2D2D"/>
                </a:solidFill>
                <a:latin typeface="Arial"/>
                <a:cs typeface="Arial"/>
              </a:rPr>
              <a:t> </a:t>
            </a:r>
            <a:r>
              <a:rPr dirty="0" sz="800" spc="65">
                <a:solidFill>
                  <a:srgbClr val="2D2D2D"/>
                </a:solidFill>
                <a:latin typeface="Arial"/>
                <a:cs typeface="Arial"/>
              </a:rPr>
              <a:t>minuten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7039" y="2621996"/>
            <a:ext cx="74930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5" b="1">
                <a:solidFill>
                  <a:srgbClr val="1D1D1D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4891" y="2872980"/>
            <a:ext cx="1112520" cy="37655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>
              <a:lnSpc>
                <a:spcPct val="93900"/>
              </a:lnSpc>
              <a:spcBef>
                <a:spcPts val="160"/>
              </a:spcBef>
            </a:pPr>
            <a:r>
              <a:rPr dirty="0" sz="800" spc="-5">
                <a:solidFill>
                  <a:srgbClr val="1D1D1D"/>
                </a:solidFill>
                <a:latin typeface="Arial"/>
                <a:cs typeface="Arial"/>
              </a:rPr>
              <a:t>PO=Praktischeopdracht  HD=Handelingsdeel  </a:t>
            </a:r>
            <a:r>
              <a:rPr dirty="0" sz="800">
                <a:solidFill>
                  <a:srgbClr val="1D1D1D"/>
                </a:solidFill>
                <a:latin typeface="Arial"/>
                <a:cs typeface="Arial"/>
              </a:rPr>
              <a:t>TO=Toetsopdracht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33228" y="2872980"/>
            <a:ext cx="627380" cy="26352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 indent="-635">
              <a:lnSpc>
                <a:spcPts val="910"/>
              </a:lnSpc>
              <a:spcBef>
                <a:spcPts val="170"/>
              </a:spcBef>
            </a:pPr>
            <a:r>
              <a:rPr dirty="0" sz="800" spc="-5">
                <a:solidFill>
                  <a:srgbClr val="1D1D1D"/>
                </a:solidFill>
                <a:latin typeface="Arial"/>
                <a:cs typeface="Arial"/>
              </a:rPr>
              <a:t>S=Schriftelijk  </a:t>
            </a:r>
            <a:r>
              <a:rPr dirty="0" sz="800" spc="-10">
                <a:solidFill>
                  <a:srgbClr val="1D1D1D"/>
                </a:solidFill>
                <a:latin typeface="Arial"/>
                <a:cs typeface="Arial"/>
              </a:rPr>
              <a:t>M=Mondeling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8656" y="2544932"/>
            <a:ext cx="7119620" cy="0"/>
          </a:xfrm>
          <a:custGeom>
            <a:avLst/>
            <a:gdLst/>
            <a:ahLst/>
            <a:cxnLst/>
            <a:rect l="l" t="t" r="r" b="b"/>
            <a:pathLst>
              <a:path w="7119620" h="0">
                <a:moveTo>
                  <a:pt x="0" y="0"/>
                </a:moveTo>
                <a:lnTo>
                  <a:pt x="7119401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7003" y="0"/>
            <a:ext cx="3968115" cy="5441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400" spc="-254" b="0">
                <a:solidFill>
                  <a:srgbClr val="C8C8C8"/>
                </a:solidFill>
                <a:latin typeface="Arial"/>
                <a:cs typeface="Arial"/>
              </a:rPr>
              <a:t>r</a:t>
            </a:r>
            <a:r>
              <a:rPr dirty="0" spc="110">
                <a:solidFill>
                  <a:srgbClr val="181818"/>
                </a:solidFill>
              </a:rPr>
              <a:t>Programm</a:t>
            </a:r>
            <a:r>
              <a:rPr dirty="0" spc="105">
                <a:solidFill>
                  <a:srgbClr val="181818"/>
                </a:solidFill>
              </a:rPr>
              <a:t>a</a:t>
            </a:r>
            <a:r>
              <a:rPr dirty="0">
                <a:solidFill>
                  <a:srgbClr val="181818"/>
                </a:solidFill>
              </a:rPr>
              <a:t> </a:t>
            </a:r>
            <a:r>
              <a:rPr dirty="0" spc="-180">
                <a:solidFill>
                  <a:srgbClr val="181818"/>
                </a:solidFill>
              </a:rPr>
              <a:t> </a:t>
            </a:r>
            <a:r>
              <a:rPr dirty="0" spc="100">
                <a:solidFill>
                  <a:srgbClr val="181818"/>
                </a:solidFill>
              </a:rPr>
              <a:t>va</a:t>
            </a:r>
            <a:r>
              <a:rPr dirty="0" spc="114">
                <a:solidFill>
                  <a:srgbClr val="181818"/>
                </a:solidFill>
              </a:rPr>
              <a:t>n</a:t>
            </a:r>
            <a:r>
              <a:rPr dirty="0" spc="70">
                <a:solidFill>
                  <a:srgbClr val="181818"/>
                </a:solidFill>
              </a:rPr>
              <a:t> </a:t>
            </a:r>
            <a:r>
              <a:rPr dirty="0" spc="90">
                <a:solidFill>
                  <a:srgbClr val="181818"/>
                </a:solidFill>
              </a:rPr>
              <a:t>toetsing</a:t>
            </a:r>
            <a:r>
              <a:rPr dirty="0" spc="160">
                <a:solidFill>
                  <a:srgbClr val="181818"/>
                </a:solidFill>
              </a:rPr>
              <a:t> </a:t>
            </a:r>
            <a:r>
              <a:rPr dirty="0" spc="100">
                <a:solidFill>
                  <a:srgbClr val="181818"/>
                </a:solidFill>
              </a:rPr>
              <a:t>e</a:t>
            </a:r>
            <a:r>
              <a:rPr dirty="0" spc="114">
                <a:solidFill>
                  <a:srgbClr val="181818"/>
                </a:solidFill>
              </a:rPr>
              <a:t>n</a:t>
            </a:r>
            <a:r>
              <a:rPr dirty="0" spc="100">
                <a:solidFill>
                  <a:srgbClr val="181818"/>
                </a:solidFill>
              </a:rPr>
              <a:t> </a:t>
            </a:r>
            <a:r>
              <a:rPr dirty="0" u="heavy" spc="75">
                <a:solidFill>
                  <a:srgbClr val="181818"/>
                </a:solidFill>
                <a:uFill>
                  <a:solidFill>
                    <a:srgbClr val="181818"/>
                  </a:solidFill>
                </a:uFill>
              </a:rPr>
              <a:t>afsluitin</a:t>
            </a:r>
            <a:r>
              <a:rPr dirty="0" u="heavy" spc="25">
                <a:solidFill>
                  <a:srgbClr val="181818"/>
                </a:solidFill>
                <a:uFill>
                  <a:solidFill>
                    <a:srgbClr val="181818"/>
                  </a:solidFill>
                </a:uFill>
              </a:rPr>
              <a:t>g</a:t>
            </a:r>
            <a:r>
              <a:rPr dirty="0" spc="60" b="0">
                <a:solidFill>
                  <a:srgbClr val="C8C8C8"/>
                </a:solidFill>
                <a:latin typeface="Arial"/>
                <a:cs typeface="Arial"/>
              </a:rPr>
              <a:t>-</a:t>
            </a:r>
            <a:endParaRPr sz="3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17979" y="10300898"/>
            <a:ext cx="266065" cy="208279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53340">
              <a:lnSpc>
                <a:spcPct val="100000"/>
              </a:lnSpc>
              <a:spcBef>
                <a:spcPts val="305"/>
              </a:spcBef>
            </a:pPr>
            <a:r>
              <a:rPr dirty="0" sz="950" spc="-35">
                <a:solidFill>
                  <a:srgbClr val="1C1C1C"/>
                </a:solidFill>
                <a:latin typeface="Times New Roman"/>
                <a:cs typeface="Times New Roman"/>
              </a:rPr>
              <a:t>25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52301" y="39938"/>
            <a:ext cx="282575" cy="2774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50" spc="30">
                <a:solidFill>
                  <a:srgbClr val="858585"/>
                </a:solidFill>
                <a:latin typeface="Times New Roman"/>
                <a:cs typeface="Times New Roman"/>
              </a:rPr>
              <a:t>--1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25108" y="367462"/>
            <a:ext cx="29209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850" spc="-210">
                <a:solidFill>
                  <a:srgbClr val="858585"/>
                </a:solidFill>
                <a:latin typeface="Arial"/>
                <a:cs typeface="Arial"/>
              </a:rPr>
              <a:t>!</a:t>
            </a:r>
            <a:endParaRPr sz="8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8779" y="469179"/>
            <a:ext cx="7071359" cy="10756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415">
              <a:lnSpc>
                <a:spcPct val="100000"/>
              </a:lnSpc>
              <a:spcBef>
                <a:spcPts val="100"/>
              </a:spcBef>
              <a:tabLst>
                <a:tab pos="642620" algn="l"/>
                <a:tab pos="3675379" algn="l"/>
              </a:tabLst>
            </a:pPr>
            <a:r>
              <a:rPr dirty="0" sz="1250" spc="-220" b="1">
                <a:solidFill>
                  <a:srgbClr val="181818"/>
                </a:solidFill>
                <a:latin typeface="Arial"/>
                <a:cs typeface="Arial"/>
              </a:rPr>
              <a:t>Stu</a:t>
            </a:r>
            <a:r>
              <a:rPr dirty="0" sz="1250" spc="-220" b="1">
                <a:solidFill>
                  <a:srgbClr val="C8C8C8"/>
                </a:solidFill>
                <a:latin typeface="Arial"/>
                <a:cs typeface="Arial"/>
              </a:rPr>
              <a:t>_</a:t>
            </a:r>
            <a:r>
              <a:rPr dirty="0" sz="1250" spc="-220" b="1">
                <a:solidFill>
                  <a:srgbClr val="181818"/>
                </a:solidFill>
                <a:latin typeface="Arial"/>
                <a:cs typeface="Arial"/>
              </a:rPr>
              <a:t>die:	</a:t>
            </a:r>
            <a:r>
              <a:rPr dirty="0" sz="1250" spc="35" b="1">
                <a:solidFill>
                  <a:srgbClr val="181818"/>
                </a:solidFill>
                <a:latin typeface="Arial"/>
                <a:cs typeface="Arial"/>
              </a:rPr>
              <a:t>CK3	</a:t>
            </a:r>
            <a:r>
              <a:rPr dirty="0" sz="1250" spc="225" b="1">
                <a:solidFill>
                  <a:srgbClr val="181818"/>
                </a:solidFill>
                <a:latin typeface="Arial"/>
                <a:cs typeface="Arial"/>
              </a:rPr>
              <a:t>Va </a:t>
            </a:r>
            <a:r>
              <a:rPr dirty="0" sz="1250" spc="125" b="1">
                <a:solidFill>
                  <a:srgbClr val="181818"/>
                </a:solidFill>
                <a:latin typeface="Arial"/>
                <a:cs typeface="Arial"/>
              </a:rPr>
              <a:t>: </a:t>
            </a:r>
            <a:r>
              <a:rPr dirty="0" sz="1250" spc="70" b="1">
                <a:solidFill>
                  <a:srgbClr val="181818"/>
                </a:solidFill>
                <a:latin typeface="Arial"/>
                <a:cs typeface="Arial"/>
              </a:rPr>
              <a:t>kennismaking </a:t>
            </a:r>
            <a:r>
              <a:rPr dirty="0" sz="1250" spc="75" b="1">
                <a:solidFill>
                  <a:srgbClr val="181818"/>
                </a:solidFill>
                <a:latin typeface="Arial"/>
                <a:cs typeface="Arial"/>
              </a:rPr>
              <a:t>met </a:t>
            </a:r>
            <a:r>
              <a:rPr dirty="0" sz="1250" spc="85" b="1">
                <a:solidFill>
                  <a:srgbClr val="181818"/>
                </a:solidFill>
                <a:latin typeface="Arial"/>
                <a:cs typeface="Arial"/>
              </a:rPr>
              <a:t>uiterlijke</a:t>
            </a:r>
            <a:r>
              <a:rPr dirty="0" sz="1250" spc="-95" b="1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z="1250" spc="-15" b="1">
                <a:solidFill>
                  <a:srgbClr val="181818"/>
                </a:solidFill>
                <a:latin typeface="Arial"/>
                <a:cs typeface="Arial"/>
              </a:rPr>
              <a:t>ve</a:t>
            </a:r>
            <a:r>
              <a:rPr dirty="0" sz="1250" spc="-15" b="1">
                <a:solidFill>
                  <a:srgbClr val="858585"/>
                </a:solidFill>
                <a:latin typeface="Arial"/>
                <a:cs typeface="Arial"/>
              </a:rPr>
              <a:t>rz.9J</a:t>
            </a:r>
            <a:endParaRPr sz="1250">
              <a:latin typeface="Arial"/>
              <a:cs typeface="Arial"/>
            </a:endParaRPr>
          </a:p>
          <a:p>
            <a:pPr marL="12700" marR="6056630">
              <a:lnSpc>
                <a:spcPct val="191800"/>
              </a:lnSpc>
              <a:spcBef>
                <a:spcPts val="204"/>
              </a:spcBef>
            </a:pPr>
            <a:r>
              <a:rPr dirty="0" sz="950" spc="65" b="1">
                <a:solidFill>
                  <a:srgbClr val="181818"/>
                </a:solidFill>
                <a:latin typeface="Arial"/>
                <a:cs typeface="Arial"/>
              </a:rPr>
              <a:t>Inleiding  </a:t>
            </a:r>
            <a:r>
              <a:rPr dirty="0" sz="950" spc="35" b="1">
                <a:solidFill>
                  <a:srgbClr val="181818"/>
                </a:solidFill>
                <a:latin typeface="Arial"/>
                <a:cs typeface="Arial"/>
              </a:rPr>
              <a:t>Schoolexamens  </a:t>
            </a:r>
            <a:r>
              <a:rPr dirty="0" sz="950" spc="45" b="1">
                <a:solidFill>
                  <a:srgbClr val="181818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5481" y="1841581"/>
            <a:ext cx="224154" cy="675640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409"/>
              </a:spcBef>
            </a:pPr>
            <a:r>
              <a:rPr dirty="0" sz="800" spc="35">
                <a:solidFill>
                  <a:srgbClr val="181818"/>
                </a:solidFill>
                <a:latin typeface="Arial"/>
                <a:cs typeface="Arial"/>
              </a:rPr>
              <a:t>502</a:t>
            </a:r>
            <a:endParaRPr sz="80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315"/>
              </a:spcBef>
            </a:pPr>
            <a:r>
              <a:rPr dirty="0" sz="800" spc="35">
                <a:solidFill>
                  <a:srgbClr val="181818"/>
                </a:solidFill>
                <a:latin typeface="Arial"/>
                <a:cs typeface="Arial"/>
              </a:rPr>
              <a:t>503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800" spc="70">
                <a:solidFill>
                  <a:srgbClr val="181818"/>
                </a:solidFill>
                <a:latin typeface="Arial"/>
                <a:cs typeface="Arial"/>
              </a:rPr>
              <a:t>504</a:t>
            </a:r>
            <a:endParaRPr sz="80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310"/>
              </a:spcBef>
            </a:pPr>
            <a:r>
              <a:rPr dirty="0" sz="800" spc="-65">
                <a:solidFill>
                  <a:srgbClr val="181818"/>
                </a:solidFill>
                <a:latin typeface="Arial"/>
                <a:cs typeface="Arial"/>
              </a:rPr>
              <a:t>SOS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3982" y="1841581"/>
            <a:ext cx="1353185" cy="675640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dirty="0" sz="800" spc="45">
                <a:solidFill>
                  <a:srgbClr val="181818"/>
                </a:solidFill>
                <a:latin typeface="Arial"/>
                <a:cs typeface="Arial"/>
              </a:rPr>
              <a:t>Theorietoets </a:t>
            </a:r>
            <a:r>
              <a:rPr dirty="0" sz="800" spc="35">
                <a:solidFill>
                  <a:srgbClr val="181818"/>
                </a:solidFill>
                <a:latin typeface="Arial"/>
                <a:cs typeface="Arial"/>
              </a:rPr>
              <a:t>Blok </a:t>
            </a:r>
            <a:r>
              <a:rPr dirty="0" sz="800" spc="40">
                <a:solidFill>
                  <a:srgbClr val="181818"/>
                </a:solidFill>
                <a:latin typeface="Arial"/>
                <a:cs typeface="Arial"/>
              </a:rPr>
              <a:t>5 </a:t>
            </a:r>
            <a:r>
              <a:rPr dirty="0" sz="800" spc="30">
                <a:solidFill>
                  <a:srgbClr val="181818"/>
                </a:solidFill>
                <a:latin typeface="Arial"/>
                <a:cs typeface="Arial"/>
              </a:rPr>
              <a:t>t/m</a:t>
            </a:r>
            <a:r>
              <a:rPr dirty="0" sz="800" spc="155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z="800" spc="40">
                <a:solidFill>
                  <a:srgbClr val="181818"/>
                </a:solidFill>
                <a:latin typeface="Arial"/>
                <a:cs typeface="Arial"/>
              </a:rPr>
              <a:t>8</a:t>
            </a:r>
            <a:endParaRPr sz="80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315"/>
              </a:spcBef>
            </a:pPr>
            <a:r>
              <a:rPr dirty="0" sz="800" spc="50">
                <a:solidFill>
                  <a:srgbClr val="181818"/>
                </a:solidFill>
                <a:latin typeface="Arial"/>
                <a:cs typeface="Arial"/>
              </a:rPr>
              <a:t>Praktijktoets</a:t>
            </a:r>
            <a:r>
              <a:rPr dirty="0" sz="800" spc="45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z="800" spc="75">
                <a:solidFill>
                  <a:srgbClr val="181818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340"/>
              </a:spcBef>
            </a:pPr>
            <a:r>
              <a:rPr dirty="0" sz="800" spc="50">
                <a:solidFill>
                  <a:srgbClr val="181818"/>
                </a:solidFill>
                <a:latin typeface="Arial"/>
                <a:cs typeface="Arial"/>
              </a:rPr>
              <a:t>Praktijktoets</a:t>
            </a:r>
            <a:r>
              <a:rPr dirty="0" sz="800" spc="6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z="800" spc="75">
                <a:solidFill>
                  <a:srgbClr val="181818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310"/>
              </a:spcBef>
            </a:pPr>
            <a:r>
              <a:rPr dirty="0" sz="800" spc="25">
                <a:solidFill>
                  <a:srgbClr val="181818"/>
                </a:solidFill>
                <a:latin typeface="Arial"/>
                <a:cs typeface="Arial"/>
              </a:rPr>
              <a:t>Proeve </a:t>
            </a:r>
            <a:r>
              <a:rPr dirty="0" sz="800" spc="30">
                <a:solidFill>
                  <a:srgbClr val="181818"/>
                </a:solidFill>
                <a:latin typeface="Arial"/>
                <a:cs typeface="Arial"/>
              </a:rPr>
              <a:t>van</a:t>
            </a:r>
            <a:r>
              <a:rPr dirty="0" sz="800" spc="-3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z="800" spc="40">
                <a:solidFill>
                  <a:srgbClr val="181818"/>
                </a:solidFill>
                <a:latin typeface="Arial"/>
                <a:cs typeface="Arial"/>
              </a:rPr>
              <a:t>bekwaamheid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268656" y="1577076"/>
          <a:ext cx="7099934" cy="288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8465"/>
                <a:gridCol w="2489200"/>
                <a:gridCol w="1635125"/>
                <a:gridCol w="314325"/>
                <a:gridCol w="367029"/>
                <a:gridCol w="1069339"/>
                <a:gridCol w="807084"/>
              </a:tblGrid>
              <a:tr h="143956">
                <a:tc>
                  <a:txBody>
                    <a:bodyPr/>
                    <a:lstStyle/>
                    <a:p>
                      <a:pPr marL="104775">
                        <a:lnSpc>
                          <a:spcPts val="885"/>
                        </a:lnSpc>
                      </a:pPr>
                      <a:r>
                        <a:rPr dirty="0" sz="800" spc="-2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885"/>
                        </a:lnSpc>
                      </a:pPr>
                      <a:r>
                        <a:rPr dirty="0" sz="800" spc="5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034">
                        <a:lnSpc>
                          <a:spcPts val="935"/>
                        </a:lnSpc>
                      </a:pPr>
                      <a:r>
                        <a:rPr dirty="0" sz="800" spc="-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935"/>
                        </a:lnSpc>
                      </a:pPr>
                      <a:r>
                        <a:rPr dirty="0" sz="800" spc="5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935"/>
                        </a:lnSpc>
                      </a:pPr>
                      <a:r>
                        <a:rPr dirty="0" sz="800" spc="7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935"/>
                        </a:lnSpc>
                      </a:pPr>
                      <a:r>
                        <a:rPr dirty="0" sz="800" spc="3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00" spc="26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935"/>
                        </a:lnSpc>
                      </a:pPr>
                      <a:r>
                        <a:rPr dirty="0" sz="800" spc="4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3759">
                <a:tc>
                  <a:txBody>
                    <a:bodyPr/>
                    <a:lstStyle/>
                    <a:p>
                      <a:pPr marL="102235">
                        <a:lnSpc>
                          <a:spcPts val="944"/>
                        </a:lnSpc>
                        <a:spcBef>
                          <a:spcPts val="90"/>
                        </a:spcBef>
                      </a:pPr>
                      <a:r>
                        <a:rPr dirty="0" sz="800" spc="6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944"/>
                        </a:lnSpc>
                        <a:spcBef>
                          <a:spcPts val="90"/>
                        </a:spcBef>
                      </a:pPr>
                      <a:r>
                        <a:rPr dirty="0" sz="800" spc="4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3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800" spc="4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3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00" spc="24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68580">
                        <a:lnSpc>
                          <a:spcPts val="1030"/>
                        </a:lnSpc>
                      </a:pPr>
                      <a:r>
                        <a:rPr dirty="0" sz="16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919"/>
                        </a:lnSpc>
                        <a:spcBef>
                          <a:spcPts val="110"/>
                        </a:spcBef>
                      </a:pPr>
                      <a:r>
                        <a:rPr dirty="0" sz="8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/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030"/>
                        </a:lnSpc>
                      </a:pPr>
                      <a:r>
                        <a:rPr dirty="0" sz="1250">
                          <a:solidFill>
                            <a:srgbClr val="181818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ts val="994"/>
                        </a:lnSpc>
                        <a:spcBef>
                          <a:spcPts val="35"/>
                        </a:spcBef>
                      </a:pPr>
                      <a:r>
                        <a:rPr dirty="0" sz="900">
                          <a:solidFill>
                            <a:srgbClr val="181818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ts val="944"/>
                        </a:lnSpc>
                        <a:spcBef>
                          <a:spcPts val="90"/>
                        </a:spcBef>
                      </a:pPr>
                      <a:r>
                        <a:rPr dirty="0" sz="800" spc="-1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114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5157254" y="1830138"/>
            <a:ext cx="86995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-5">
                <a:solidFill>
                  <a:srgbClr val="181818"/>
                </a:solidFill>
                <a:latin typeface="Times New Roman"/>
                <a:cs typeface="Times New Roman"/>
              </a:rPr>
              <a:t>s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13770" y="1825307"/>
            <a:ext cx="121920" cy="599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ts val="1610"/>
              </a:lnSpc>
              <a:spcBef>
                <a:spcPts val="100"/>
              </a:spcBef>
            </a:pPr>
            <a:r>
              <a:rPr dirty="0" sz="1600" spc="-10">
                <a:solidFill>
                  <a:srgbClr val="2F2F2F"/>
                </a:solidFill>
                <a:latin typeface="Arial"/>
                <a:cs typeface="Arial"/>
              </a:rPr>
              <a:t>□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295"/>
              </a:lnSpc>
            </a:pPr>
            <a:r>
              <a:rPr dirty="0" sz="1600" spc="-10">
                <a:solidFill>
                  <a:srgbClr val="2F2F2F"/>
                </a:solidFill>
                <a:latin typeface="Arial"/>
                <a:cs typeface="Arial"/>
              </a:rPr>
              <a:t>□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610"/>
              </a:lnSpc>
            </a:pPr>
            <a:r>
              <a:rPr dirty="0" sz="1600" spc="-10">
                <a:solidFill>
                  <a:srgbClr val="2F2F2F"/>
                </a:solidFill>
                <a:latin typeface="Arial"/>
                <a:cs typeface="Arial"/>
              </a:rPr>
              <a:t>□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87445" y="2359314"/>
            <a:ext cx="7556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000" spc="30">
                <a:solidFill>
                  <a:srgbClr val="2F2F2F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32990" y="1844630"/>
            <a:ext cx="170180" cy="67564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 indent="-635">
              <a:lnSpc>
                <a:spcPct val="133500"/>
              </a:lnSpc>
              <a:spcBef>
                <a:spcPts val="90"/>
              </a:spcBef>
            </a:pPr>
            <a:r>
              <a:rPr dirty="0" sz="800" spc="-5">
                <a:solidFill>
                  <a:srgbClr val="2F2F2F"/>
                </a:solidFill>
                <a:latin typeface="Arial"/>
                <a:cs typeface="Arial"/>
              </a:rPr>
              <a:t>T  </a:t>
            </a:r>
            <a:r>
              <a:rPr dirty="0" sz="800" spc="-25">
                <a:solidFill>
                  <a:srgbClr val="2F2F2F"/>
                </a:solidFill>
                <a:latin typeface="Arial"/>
                <a:cs typeface="Arial"/>
              </a:rPr>
              <a:t>PO  </a:t>
            </a:r>
            <a:r>
              <a:rPr dirty="0" sz="800" spc="-15">
                <a:solidFill>
                  <a:srgbClr val="2F2F2F"/>
                </a:solidFill>
                <a:latin typeface="Arial"/>
                <a:cs typeface="Arial"/>
              </a:rPr>
              <a:t>PO  </a:t>
            </a:r>
            <a:r>
              <a:rPr dirty="0" sz="800" spc="-30">
                <a:solidFill>
                  <a:srgbClr val="2F2F2F"/>
                </a:solidFill>
                <a:latin typeface="Arial"/>
                <a:cs typeface="Arial"/>
              </a:rPr>
              <a:t>PO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822948" y="1836304"/>
            <a:ext cx="83185" cy="683895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900" spc="-5">
                <a:solidFill>
                  <a:srgbClr val="181818"/>
                </a:solidFill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270"/>
              </a:spcBef>
            </a:pPr>
            <a:r>
              <a:rPr dirty="0" sz="800" spc="-20">
                <a:solidFill>
                  <a:srgbClr val="181818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340"/>
              </a:spcBef>
            </a:pPr>
            <a:r>
              <a:rPr dirty="0" sz="800" spc="-10">
                <a:solidFill>
                  <a:srgbClr val="181818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310"/>
              </a:spcBef>
            </a:pPr>
            <a:r>
              <a:rPr dirty="0" sz="800" spc="-20">
                <a:solidFill>
                  <a:srgbClr val="181818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39536" y="1847681"/>
            <a:ext cx="669925" cy="672465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dirty="0" sz="800" spc="-10">
                <a:solidFill>
                  <a:srgbClr val="181818"/>
                </a:solidFill>
                <a:latin typeface="Arial"/>
                <a:cs typeface="Arial"/>
              </a:rPr>
              <a:t>60</a:t>
            </a:r>
            <a:r>
              <a:rPr dirty="0" sz="800" spc="18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z="800" spc="60">
                <a:solidFill>
                  <a:srgbClr val="2F2F2F"/>
                </a:solidFill>
                <a:latin typeface="Arial"/>
                <a:cs typeface="Arial"/>
              </a:rPr>
              <a:t>minuten</a:t>
            </a:r>
            <a:endParaRPr sz="800">
              <a:latin typeface="Arial"/>
              <a:cs typeface="Arial"/>
            </a:endParaRPr>
          </a:p>
          <a:p>
            <a:pPr marL="17780">
              <a:lnSpc>
                <a:spcPct val="100000"/>
              </a:lnSpc>
              <a:spcBef>
                <a:spcPts val="285"/>
              </a:spcBef>
            </a:pPr>
            <a:r>
              <a:rPr dirty="0" sz="800" spc="-25">
                <a:solidFill>
                  <a:srgbClr val="2F2F2F"/>
                </a:solidFill>
                <a:latin typeface="Arial"/>
                <a:cs typeface="Arial"/>
              </a:rPr>
              <a:t>100 </a:t>
            </a:r>
            <a:r>
              <a:rPr dirty="0" sz="800" spc="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800" spc="50">
                <a:solidFill>
                  <a:srgbClr val="2F2F2F"/>
                </a:solidFill>
                <a:latin typeface="Arial"/>
                <a:cs typeface="Arial"/>
              </a:rPr>
              <a:t>minuten</a:t>
            </a:r>
            <a:endParaRPr sz="800">
              <a:latin typeface="Arial"/>
              <a:cs typeface="Arial"/>
            </a:endParaRPr>
          </a:p>
          <a:p>
            <a:pPr marL="17780" marR="5080">
              <a:lnSpc>
                <a:spcPct val="135200"/>
              </a:lnSpc>
            </a:pPr>
            <a:r>
              <a:rPr dirty="0" sz="800" spc="-15">
                <a:solidFill>
                  <a:srgbClr val="2F2F2F"/>
                </a:solidFill>
                <a:latin typeface="Arial"/>
                <a:cs typeface="Arial"/>
              </a:rPr>
              <a:t>100 </a:t>
            </a:r>
            <a:r>
              <a:rPr dirty="0" sz="800" spc="50">
                <a:solidFill>
                  <a:srgbClr val="2F2F2F"/>
                </a:solidFill>
                <a:latin typeface="Arial"/>
                <a:cs typeface="Arial"/>
              </a:rPr>
              <a:t>minuten </a:t>
            </a:r>
            <a:r>
              <a:rPr dirty="0" sz="800" spc="5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dirty="0" sz="800" spc="-25">
                <a:solidFill>
                  <a:srgbClr val="464646"/>
                </a:solidFill>
                <a:latin typeface="Arial"/>
                <a:cs typeface="Arial"/>
              </a:rPr>
              <a:t>10 </a:t>
            </a:r>
            <a:r>
              <a:rPr dirty="0" sz="800" spc="-20">
                <a:solidFill>
                  <a:srgbClr val="181818"/>
                </a:solidFill>
                <a:latin typeface="Arial"/>
                <a:cs typeface="Arial"/>
              </a:rPr>
              <a:t>0</a:t>
            </a:r>
            <a:r>
              <a:rPr dirty="0" sz="800" spc="4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z="800" spc="50">
                <a:solidFill>
                  <a:srgbClr val="2F2F2F"/>
                </a:solidFill>
                <a:latin typeface="Arial"/>
                <a:cs typeface="Arial"/>
              </a:rPr>
              <a:t>minuten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5669" y="2695231"/>
            <a:ext cx="1148080" cy="6273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5" b="1">
                <a:solidFill>
                  <a:srgbClr val="181818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37465" marR="5080">
              <a:lnSpc>
                <a:spcPct val="93900"/>
              </a:lnSpc>
              <a:spcBef>
                <a:spcPts val="894"/>
              </a:spcBef>
            </a:pPr>
            <a:r>
              <a:rPr dirty="0" sz="800">
                <a:solidFill>
                  <a:srgbClr val="181818"/>
                </a:solidFill>
                <a:latin typeface="Arial"/>
                <a:cs typeface="Arial"/>
              </a:rPr>
              <a:t>PO=Praktischeopdracht  </a:t>
            </a:r>
            <a:r>
              <a:rPr dirty="0" sz="800" spc="-5">
                <a:solidFill>
                  <a:srgbClr val="181818"/>
                </a:solidFill>
                <a:latin typeface="Arial"/>
                <a:cs typeface="Arial"/>
              </a:rPr>
              <a:t>HD=Handelingsdeel  </a:t>
            </a:r>
            <a:r>
              <a:rPr dirty="0" sz="800">
                <a:solidFill>
                  <a:srgbClr val="181818"/>
                </a:solidFill>
                <a:latin typeface="Arial"/>
                <a:cs typeface="Arial"/>
              </a:rPr>
              <a:t>TO=Toetsopdracht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11959" y="2946215"/>
            <a:ext cx="627380" cy="26352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 indent="2540">
              <a:lnSpc>
                <a:spcPts val="910"/>
              </a:lnSpc>
              <a:spcBef>
                <a:spcPts val="170"/>
              </a:spcBef>
            </a:pPr>
            <a:r>
              <a:rPr dirty="0" sz="800" spc="-5">
                <a:solidFill>
                  <a:srgbClr val="181818"/>
                </a:solidFill>
                <a:latin typeface="Arial"/>
                <a:cs typeface="Arial"/>
              </a:rPr>
              <a:t>S=Schriftelijk  </a:t>
            </a:r>
            <a:r>
              <a:rPr dirty="0" sz="800" spc="-10">
                <a:solidFill>
                  <a:srgbClr val="181818"/>
                </a:solidFill>
                <a:latin typeface="Arial"/>
                <a:cs typeface="Arial"/>
              </a:rPr>
              <a:t>M=Mondeling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549265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988678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80868" y="1595386"/>
          <a:ext cx="7107555" cy="980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180"/>
                <a:gridCol w="2479675"/>
                <a:gridCol w="1637030"/>
                <a:gridCol w="307975"/>
                <a:gridCol w="366395"/>
                <a:gridCol w="433704"/>
                <a:gridCol w="636904"/>
                <a:gridCol w="821689"/>
              </a:tblGrid>
              <a:tr h="310719">
                <a:tc>
                  <a:txBody>
                    <a:bodyPr/>
                    <a:lstStyle/>
                    <a:p>
                      <a:pPr marL="104775">
                        <a:lnSpc>
                          <a:spcPts val="910"/>
                        </a:lnSpc>
                      </a:pPr>
                      <a:r>
                        <a:rPr dirty="0" sz="80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10223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800" spc="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910"/>
                        </a:lnSpc>
                      </a:pP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116839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00" spc="2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38225">
                        <a:lnSpc>
                          <a:spcPts val="819"/>
                        </a:lnSpc>
                      </a:pPr>
                      <a:r>
                        <a:rPr dirty="0" sz="80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r" marR="66675">
                        <a:lnSpc>
                          <a:spcPts val="1525"/>
                        </a:lnSpc>
                      </a:pPr>
                      <a:r>
                        <a:rPr dirty="0" sz="16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ts val="910"/>
                        </a:lnSpc>
                      </a:pPr>
                      <a:r>
                        <a:rPr dirty="0" sz="800" spc="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32384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830"/>
                        </a:lnSpc>
                      </a:pPr>
                      <a:r>
                        <a:rPr dirty="0" sz="800" spc="6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45085">
                        <a:lnSpc>
                          <a:spcPts val="1480"/>
                        </a:lnSpc>
                      </a:pPr>
                      <a:r>
                        <a:rPr dirty="0" sz="13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ts val="885"/>
                        </a:lnSpc>
                      </a:pPr>
                      <a:r>
                        <a:rPr dirty="0" sz="80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r" marR="3111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9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ts val="885"/>
                        </a:lnSpc>
                      </a:pPr>
                      <a:r>
                        <a:rPr dirty="0" sz="800" spc="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910"/>
                        </a:lnSpc>
                      </a:pP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1943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800" spc="-2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15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1775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Blok </a:t>
                      </a:r>
                      <a:r>
                        <a:rPr dirty="0" sz="800" spc="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00" spc="1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 algn="r" marR="66040">
                        <a:lnSpc>
                          <a:spcPts val="1175"/>
                        </a:lnSpc>
                      </a:pPr>
                      <a:r>
                        <a:rPr dirty="0" sz="16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135"/>
                        </a:lnSpc>
                      </a:pPr>
                      <a:r>
                        <a:rPr dirty="0" sz="13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9845">
                        <a:lnSpc>
                          <a:spcPts val="1055"/>
                        </a:lnSpc>
                      </a:pPr>
                      <a:r>
                        <a:rPr dirty="0" sz="9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683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7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175"/>
                </a:tc>
              </a:tr>
              <a:tr h="163254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1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 algn="r" marR="62230">
                        <a:lnSpc>
                          <a:spcPts val="1185"/>
                        </a:lnSpc>
                      </a:pPr>
                      <a:r>
                        <a:rPr dirty="0" sz="16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800" spc="-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048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0640">
                        <a:lnSpc>
                          <a:spcPct val="100000"/>
                        </a:lnSpc>
                      </a:pPr>
                      <a:r>
                        <a:rPr dirty="0" sz="800" spc="-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114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83878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00" spc="6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1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7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algn="r" marR="69850">
                        <a:lnSpc>
                          <a:spcPts val="1350"/>
                        </a:lnSpc>
                      </a:pPr>
                      <a:r>
                        <a:rPr dirty="0" sz="16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00" spc="-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04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68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00" spc="-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10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</a:tr>
              <a:tr h="148226">
                <a:tc>
                  <a:txBody>
                    <a:bodyPr/>
                    <a:lstStyle/>
                    <a:p>
                      <a:pPr marL="102235">
                        <a:lnSpc>
                          <a:spcPts val="844"/>
                        </a:lnSpc>
                      </a:pPr>
                      <a:r>
                        <a:rPr dirty="0" sz="800" spc="6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844"/>
                        </a:lnSpc>
                      </a:pPr>
                      <a:r>
                        <a:rPr dirty="0" sz="80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800" spc="-9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9700">
                        <a:lnSpc>
                          <a:spcPts val="985"/>
                        </a:lnSpc>
                      </a:pPr>
                      <a:r>
                        <a:rPr dirty="0" sz="10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ts val="844"/>
                        </a:lnSpc>
                      </a:pPr>
                      <a:r>
                        <a:rPr dirty="0" sz="800" spc="-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9209">
                        <a:lnSpc>
                          <a:spcPts val="844"/>
                        </a:lnSpc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6830">
                        <a:lnSpc>
                          <a:spcPts val="825"/>
                        </a:lnSpc>
                      </a:pPr>
                      <a:r>
                        <a:rPr dirty="0" sz="800" spc="-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60 </a:t>
                      </a:r>
                      <a:r>
                        <a:rPr dirty="0" sz="800" spc="6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3717979" y="10300898"/>
            <a:ext cx="266065" cy="208279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53340">
              <a:lnSpc>
                <a:spcPct val="100000"/>
              </a:lnSpc>
              <a:spcBef>
                <a:spcPts val="305"/>
              </a:spcBef>
            </a:pPr>
            <a:r>
              <a:rPr dirty="0" sz="950" spc="-35">
                <a:solidFill>
                  <a:srgbClr val="1C1C1C"/>
                </a:solidFill>
                <a:latin typeface="Times New Roman"/>
                <a:cs typeface="Times New Roman"/>
              </a:rPr>
              <a:t>26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4591" y="191799"/>
            <a:ext cx="6922770" cy="818515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19050">
              <a:lnSpc>
                <a:spcPct val="100000"/>
              </a:lnSpc>
              <a:spcBef>
                <a:spcPts val="400"/>
              </a:spcBef>
            </a:pPr>
            <a:r>
              <a:rPr dirty="0" sz="1450" spc="100" b="1">
                <a:solidFill>
                  <a:srgbClr val="1C1C1C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1C1C1C"/>
                </a:solidFill>
                <a:latin typeface="Arial"/>
                <a:cs typeface="Arial"/>
              </a:rPr>
              <a:t>van </a:t>
            </a:r>
            <a:r>
              <a:rPr dirty="0" sz="1450" spc="85" b="1">
                <a:solidFill>
                  <a:srgbClr val="1C1C1C"/>
                </a:solidFill>
                <a:latin typeface="Arial"/>
                <a:cs typeface="Arial"/>
              </a:rPr>
              <a:t>toetsing </a:t>
            </a:r>
            <a:r>
              <a:rPr dirty="0" sz="1450" spc="100" b="1">
                <a:solidFill>
                  <a:srgbClr val="1C1C1C"/>
                </a:solidFill>
                <a:latin typeface="Arial"/>
                <a:cs typeface="Arial"/>
              </a:rPr>
              <a:t>en</a:t>
            </a:r>
            <a:r>
              <a:rPr dirty="0" sz="1450" spc="38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450" spc="75" b="1">
                <a:solidFill>
                  <a:srgbClr val="1C1C1C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265"/>
              </a:spcBef>
              <a:tabLst>
                <a:tab pos="3662679" algn="l"/>
              </a:tabLst>
            </a:pPr>
            <a:r>
              <a:rPr dirty="0" sz="1250" spc="75" b="1">
                <a:solidFill>
                  <a:srgbClr val="1C1C1C"/>
                </a:solidFill>
                <a:latin typeface="Arial"/>
                <a:cs typeface="Arial"/>
              </a:rPr>
              <a:t>Studie:</a:t>
            </a:r>
            <a:r>
              <a:rPr dirty="0" sz="1250" spc="-225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10" b="1">
                <a:solidFill>
                  <a:srgbClr val="1C1C1C"/>
                </a:solidFill>
                <a:latin typeface="Arial"/>
                <a:cs typeface="Arial"/>
              </a:rPr>
              <a:t>CK3	</a:t>
            </a:r>
            <a:r>
              <a:rPr dirty="0" sz="1250" spc="75" b="1">
                <a:solidFill>
                  <a:srgbClr val="1C1C1C"/>
                </a:solidFill>
                <a:latin typeface="Arial"/>
                <a:cs typeface="Arial"/>
              </a:rPr>
              <a:t>Vak: </a:t>
            </a:r>
            <a:r>
              <a:rPr dirty="0" sz="1250" spc="55" b="1">
                <a:solidFill>
                  <a:srgbClr val="1C1C1C"/>
                </a:solidFill>
                <a:latin typeface="Arial"/>
                <a:cs typeface="Arial"/>
              </a:rPr>
              <a:t>assisteren </a:t>
            </a:r>
            <a:r>
              <a:rPr dirty="0" sz="1250" spc="50" b="1">
                <a:solidFill>
                  <a:srgbClr val="1C1C1C"/>
                </a:solidFill>
                <a:latin typeface="Arial"/>
                <a:cs typeface="Arial"/>
              </a:rPr>
              <a:t>in </a:t>
            </a:r>
            <a:r>
              <a:rPr dirty="0" sz="1250" spc="60" b="1">
                <a:solidFill>
                  <a:srgbClr val="1C1C1C"/>
                </a:solidFill>
                <a:latin typeface="Arial"/>
                <a:cs typeface="Arial"/>
              </a:rPr>
              <a:t>de</a:t>
            </a:r>
            <a:r>
              <a:rPr dirty="0" sz="1250" spc="-2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70" b="1">
                <a:solidFill>
                  <a:srgbClr val="1C1C1C"/>
                </a:solidFill>
                <a:latin typeface="Arial"/>
                <a:cs typeface="Arial"/>
              </a:rPr>
              <a:t>gezondheidszorg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950" spc="70" b="1">
                <a:solidFill>
                  <a:srgbClr val="1C1C1C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14680" y="33071"/>
            <a:ext cx="94615" cy="4832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295">
                <a:solidFill>
                  <a:srgbClr val="CFCFCF"/>
                </a:solidFill>
                <a:latin typeface="Times New Roman"/>
                <a:cs typeface="Times New Roman"/>
              </a:rPr>
              <a:t>l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0991" y="1117618"/>
            <a:ext cx="1019175" cy="4483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50" b="1">
                <a:solidFill>
                  <a:srgbClr val="1C1C1C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7881" y="2713540"/>
            <a:ext cx="756285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50" b="1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5732" y="2964524"/>
            <a:ext cx="1112520" cy="37655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>
              <a:lnSpc>
                <a:spcPct val="93900"/>
              </a:lnSpc>
              <a:spcBef>
                <a:spcPts val="160"/>
              </a:spcBef>
            </a:pP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PO=Praktischeopdracht  HD=Handelingsdeel  TO=Toetsopdracht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21016" y="2964524"/>
            <a:ext cx="633730" cy="26352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 indent="-635">
              <a:lnSpc>
                <a:spcPts val="910"/>
              </a:lnSpc>
              <a:spcBef>
                <a:spcPts val="170"/>
              </a:spcBef>
            </a:pP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S=Schriftelijk 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M=Mondeling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427206"/>
            <a:ext cx="0" cy="1123315"/>
          </a:xfrm>
          <a:custGeom>
            <a:avLst/>
            <a:gdLst/>
            <a:ahLst/>
            <a:cxnLst/>
            <a:rect l="l" t="t" r="r" b="b"/>
            <a:pathLst>
              <a:path w="0" h="1123315">
                <a:moveTo>
                  <a:pt x="0" y="1122943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93079" y="2551035"/>
            <a:ext cx="7095490" cy="0"/>
          </a:xfrm>
          <a:custGeom>
            <a:avLst/>
            <a:gdLst/>
            <a:ahLst/>
            <a:cxnLst/>
            <a:rect l="l" t="t" r="r" b="b"/>
            <a:pathLst>
              <a:path w="7095490" h="0">
                <a:moveTo>
                  <a:pt x="0" y="0"/>
                </a:moveTo>
                <a:lnTo>
                  <a:pt x="7094977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63749" y="173000"/>
            <a:ext cx="5172075" cy="822325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22225">
              <a:lnSpc>
                <a:spcPct val="100000"/>
              </a:lnSpc>
              <a:spcBef>
                <a:spcPts val="430"/>
              </a:spcBef>
            </a:pPr>
            <a:r>
              <a:rPr dirty="0" sz="1450" spc="95" b="1">
                <a:solidFill>
                  <a:srgbClr val="1D1D1D"/>
                </a:solidFill>
                <a:latin typeface="Arial"/>
                <a:cs typeface="Arial"/>
              </a:rPr>
              <a:t>Programma </a:t>
            </a:r>
            <a:r>
              <a:rPr dirty="0" sz="1450" spc="85" b="1">
                <a:solidFill>
                  <a:srgbClr val="1D1D1D"/>
                </a:solidFill>
                <a:latin typeface="Arial"/>
                <a:cs typeface="Arial"/>
              </a:rPr>
              <a:t>van toetsing </a:t>
            </a:r>
            <a:r>
              <a:rPr dirty="0" sz="1450" spc="100" b="1">
                <a:solidFill>
                  <a:srgbClr val="1D1D1D"/>
                </a:solidFill>
                <a:latin typeface="Arial"/>
                <a:cs typeface="Arial"/>
              </a:rPr>
              <a:t>en</a:t>
            </a:r>
            <a:r>
              <a:rPr dirty="0" sz="1450" spc="-25" b="1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1450" spc="70" b="1">
                <a:solidFill>
                  <a:srgbClr val="1D1D1D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17780">
              <a:lnSpc>
                <a:spcPct val="100000"/>
              </a:lnSpc>
              <a:spcBef>
                <a:spcPts val="285"/>
              </a:spcBef>
              <a:tabLst>
                <a:tab pos="3653790" algn="l"/>
              </a:tabLst>
            </a:pPr>
            <a:r>
              <a:rPr dirty="0" sz="1250" spc="55" b="1">
                <a:solidFill>
                  <a:srgbClr val="1D1D1D"/>
                </a:solidFill>
                <a:latin typeface="Arial"/>
                <a:cs typeface="Arial"/>
              </a:rPr>
              <a:t>Studie:</a:t>
            </a:r>
            <a:r>
              <a:rPr dirty="0" sz="1250" spc="-190" b="1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1250" spc="30" b="1">
                <a:solidFill>
                  <a:srgbClr val="1D1D1D"/>
                </a:solidFill>
                <a:latin typeface="Arial"/>
                <a:cs typeface="Arial"/>
              </a:rPr>
              <a:t>CK3	</a:t>
            </a:r>
            <a:r>
              <a:rPr dirty="0" sz="1250" spc="75" b="1">
                <a:solidFill>
                  <a:srgbClr val="1D1D1D"/>
                </a:solidFill>
                <a:latin typeface="Arial"/>
                <a:cs typeface="Arial"/>
              </a:rPr>
              <a:t>Vak:</a:t>
            </a:r>
            <a:r>
              <a:rPr dirty="0" sz="1250" spc="-145" b="1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1250" spc="80" b="1">
                <a:solidFill>
                  <a:srgbClr val="1D1D1D"/>
                </a:solidFill>
                <a:latin typeface="Arial"/>
                <a:cs typeface="Arial"/>
              </a:rPr>
              <a:t>welzvolwoud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60" b="1">
                <a:solidFill>
                  <a:srgbClr val="1D1D1D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17979" y="10300898"/>
            <a:ext cx="266065" cy="208279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53340">
              <a:lnSpc>
                <a:spcPct val="100000"/>
              </a:lnSpc>
              <a:spcBef>
                <a:spcPts val="305"/>
              </a:spcBef>
            </a:pPr>
            <a:r>
              <a:rPr dirty="0" sz="950" spc="-35">
                <a:solidFill>
                  <a:srgbClr val="1C1C1C"/>
                </a:solidFill>
                <a:latin typeface="Times New Roman"/>
                <a:cs typeface="Times New Roman"/>
              </a:rPr>
              <a:t>27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16722" y="42989"/>
            <a:ext cx="106045" cy="6438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050" spc="-495">
                <a:solidFill>
                  <a:srgbClr val="CFCFCF"/>
                </a:solidFill>
                <a:latin typeface="Arial"/>
                <a:cs typeface="Arial"/>
              </a:rPr>
              <a:t>]</a:t>
            </a:r>
            <a:endParaRPr sz="40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3202" y="1102360"/>
            <a:ext cx="1010285" cy="4483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z="950" spc="30" b="1">
                <a:solidFill>
                  <a:srgbClr val="1D1D1D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35" b="1">
                <a:solidFill>
                  <a:srgbClr val="1D1D1D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6584" y="1848955"/>
            <a:ext cx="226060" cy="674370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350"/>
              </a:spcBef>
            </a:pPr>
            <a:r>
              <a:rPr dirty="0" sz="850" spc="20">
                <a:solidFill>
                  <a:srgbClr val="1D1D1D"/>
                </a:solidFill>
                <a:latin typeface="Arial"/>
                <a:cs typeface="Arial"/>
              </a:rPr>
              <a:t>502</a:t>
            </a:r>
            <a:endParaRPr sz="8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254"/>
              </a:spcBef>
            </a:pPr>
            <a:r>
              <a:rPr dirty="0" sz="850" spc="15">
                <a:solidFill>
                  <a:srgbClr val="1D1D1D"/>
                </a:solidFill>
                <a:latin typeface="Arial"/>
                <a:cs typeface="Arial"/>
              </a:rPr>
              <a:t>503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z="850" spc="35">
                <a:solidFill>
                  <a:srgbClr val="1D1D1D"/>
                </a:solidFill>
                <a:latin typeface="Arial"/>
                <a:cs typeface="Arial"/>
              </a:rPr>
              <a:t>504</a:t>
            </a:r>
            <a:endParaRPr sz="8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325"/>
              </a:spcBef>
            </a:pPr>
            <a:r>
              <a:rPr dirty="0" sz="800" spc="-50">
                <a:solidFill>
                  <a:srgbClr val="1D1D1D"/>
                </a:solidFill>
                <a:latin typeface="Arial"/>
                <a:cs typeface="Arial"/>
              </a:rPr>
              <a:t>SOS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9100" y="1848955"/>
            <a:ext cx="1454785" cy="675640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dirty="0" sz="850" spc="15">
                <a:solidFill>
                  <a:srgbClr val="1D1D1D"/>
                </a:solidFill>
                <a:latin typeface="Arial"/>
                <a:cs typeface="Arial"/>
              </a:rPr>
              <a:t>Theorietoets </a:t>
            </a:r>
            <a:r>
              <a:rPr dirty="0" sz="850" spc="20">
                <a:solidFill>
                  <a:srgbClr val="1D1D1D"/>
                </a:solidFill>
                <a:latin typeface="Arial"/>
                <a:cs typeface="Arial"/>
              </a:rPr>
              <a:t>2 </a:t>
            </a:r>
            <a:r>
              <a:rPr dirty="0" sz="850" spc="15">
                <a:solidFill>
                  <a:srgbClr val="1D1D1D"/>
                </a:solidFill>
                <a:latin typeface="Arial"/>
                <a:cs typeface="Arial"/>
              </a:rPr>
              <a:t>Blok </a:t>
            </a:r>
            <a:r>
              <a:rPr dirty="0" sz="850" spc="20">
                <a:solidFill>
                  <a:srgbClr val="1D1D1D"/>
                </a:solidFill>
                <a:latin typeface="Arial"/>
                <a:cs typeface="Arial"/>
              </a:rPr>
              <a:t>5 </a:t>
            </a:r>
            <a:r>
              <a:rPr dirty="0" sz="850" spc="15">
                <a:solidFill>
                  <a:srgbClr val="1D1D1D"/>
                </a:solidFill>
                <a:latin typeface="Arial"/>
                <a:cs typeface="Arial"/>
              </a:rPr>
              <a:t>t/m</a:t>
            </a:r>
            <a:r>
              <a:rPr dirty="0" sz="850" spc="24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1D1D1D"/>
                </a:solidFill>
                <a:latin typeface="Arial"/>
                <a:cs typeface="Arial"/>
              </a:rPr>
              <a:t>8</a:t>
            </a:r>
            <a:endParaRPr sz="85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254"/>
              </a:spcBef>
            </a:pPr>
            <a:r>
              <a:rPr dirty="0" sz="850" spc="25">
                <a:solidFill>
                  <a:srgbClr val="1D1D1D"/>
                </a:solidFill>
                <a:latin typeface="Arial"/>
                <a:cs typeface="Arial"/>
              </a:rPr>
              <a:t>Praktijktoets</a:t>
            </a:r>
            <a:r>
              <a:rPr dirty="0" sz="850" spc="3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50" spc="40">
                <a:solidFill>
                  <a:srgbClr val="1D1D1D"/>
                </a:solidFill>
                <a:latin typeface="Arial"/>
                <a:cs typeface="Arial"/>
              </a:rPr>
              <a:t>1</a:t>
            </a:r>
            <a:endParaRPr sz="85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254"/>
              </a:spcBef>
            </a:pPr>
            <a:r>
              <a:rPr dirty="0" sz="850" spc="25">
                <a:solidFill>
                  <a:srgbClr val="1D1D1D"/>
                </a:solidFill>
                <a:latin typeface="Arial"/>
                <a:cs typeface="Arial"/>
              </a:rPr>
              <a:t>Praktijktoets</a:t>
            </a:r>
            <a:r>
              <a:rPr dirty="0" sz="850" spc="5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1D1D1D"/>
                </a:solidFill>
                <a:latin typeface="Arial"/>
                <a:cs typeface="Arial"/>
              </a:rPr>
              <a:t>2</a:t>
            </a:r>
            <a:endParaRPr sz="850">
              <a:latin typeface="Arial"/>
              <a:cs typeface="Arial"/>
            </a:endParaRPr>
          </a:p>
          <a:p>
            <a:pPr marL="19050">
              <a:lnSpc>
                <a:spcPct val="100000"/>
              </a:lnSpc>
              <a:spcBef>
                <a:spcPts val="275"/>
              </a:spcBef>
            </a:pPr>
            <a:r>
              <a:rPr dirty="0" sz="850" spc="-5">
                <a:solidFill>
                  <a:srgbClr val="1D1D1D"/>
                </a:solidFill>
                <a:latin typeface="Arial"/>
                <a:cs typeface="Arial"/>
              </a:rPr>
              <a:t>Proeve </a:t>
            </a:r>
            <a:r>
              <a:rPr dirty="0" sz="850" spc="30">
                <a:solidFill>
                  <a:srgbClr val="1D1D1D"/>
                </a:solidFill>
                <a:latin typeface="Arial"/>
                <a:cs typeface="Arial"/>
              </a:rPr>
              <a:t>van</a:t>
            </a:r>
            <a:r>
              <a:rPr dirty="0" sz="850" spc="-9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50" spc="15">
                <a:solidFill>
                  <a:srgbClr val="1D1D1D"/>
                </a:solidFill>
                <a:latin typeface="Arial"/>
                <a:cs typeface="Arial"/>
              </a:rPr>
              <a:t>bekwaamheid</a:t>
            </a:r>
            <a:endParaRPr sz="850">
              <a:latin typeface="Arial"/>
              <a:cs typeface="Arial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293079" y="1577425"/>
          <a:ext cx="7071995" cy="2889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384"/>
                <a:gridCol w="2531744"/>
                <a:gridCol w="1587500"/>
                <a:gridCol w="311785"/>
                <a:gridCol w="357504"/>
                <a:gridCol w="1076960"/>
                <a:gridCol w="792479"/>
              </a:tblGrid>
              <a:tr h="146659">
                <a:tc>
                  <a:txBody>
                    <a:bodyPr/>
                    <a:lstStyle/>
                    <a:p>
                      <a:pPr algn="ctr" marR="65405">
                        <a:lnSpc>
                          <a:spcPts val="930"/>
                        </a:lnSpc>
                      </a:pPr>
                      <a:r>
                        <a:rPr dirty="0" sz="800" spc="-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940"/>
                        </a:lnSpc>
                      </a:pPr>
                      <a:r>
                        <a:rPr dirty="0" sz="850" spc="2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670">
                        <a:lnSpc>
                          <a:spcPts val="965"/>
                        </a:lnSpc>
                      </a:pPr>
                      <a:r>
                        <a:rPr dirty="0" sz="850" spc="-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ts val="965"/>
                        </a:lnSpc>
                      </a:pPr>
                      <a:r>
                        <a:rPr dirty="0" sz="850" spc="3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990"/>
                        </a:lnSpc>
                      </a:pPr>
                      <a:r>
                        <a:rPr dirty="0" sz="850" spc="2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965"/>
                        </a:lnSpc>
                      </a:pPr>
                      <a:r>
                        <a:rPr dirty="0" sz="850" spc="1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50" spc="22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965"/>
                        </a:lnSpc>
                      </a:pPr>
                      <a:r>
                        <a:rPr dirty="0" sz="850" spc="1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1909">
                <a:tc>
                  <a:txBody>
                    <a:bodyPr/>
                    <a:lstStyle/>
                    <a:p>
                      <a:pPr algn="ctr" marR="8255">
                        <a:lnSpc>
                          <a:spcPts val="955"/>
                        </a:lnSpc>
                        <a:spcBef>
                          <a:spcPts val="60"/>
                        </a:spcBef>
                      </a:pPr>
                      <a:r>
                        <a:rPr dirty="0" sz="850" spc="2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955"/>
                        </a:lnSpc>
                        <a:spcBef>
                          <a:spcPts val="60"/>
                        </a:spcBef>
                      </a:pPr>
                      <a:r>
                        <a:rPr dirty="0" sz="850" spc="1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50" spc="2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50" spc="1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850" spc="2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50" spc="1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50" spc="4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67310">
                        <a:lnSpc>
                          <a:spcPts val="1015"/>
                        </a:lnSpc>
                      </a:pPr>
                      <a:r>
                        <a:rPr dirty="0" sz="16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ts val="930"/>
                        </a:lnSpc>
                        <a:spcBef>
                          <a:spcPts val="85"/>
                        </a:spcBef>
                      </a:pPr>
                      <a:r>
                        <a:rPr dirty="0" sz="8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015"/>
                        </a:lnSpc>
                      </a:pPr>
                      <a:r>
                        <a:rPr dirty="0" sz="130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3535">
                        <a:lnSpc>
                          <a:spcPts val="930"/>
                        </a:lnSpc>
                        <a:spcBef>
                          <a:spcPts val="85"/>
                        </a:spcBef>
                      </a:pPr>
                      <a:r>
                        <a:rPr dirty="0" sz="850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ts val="980"/>
                        </a:lnSpc>
                        <a:spcBef>
                          <a:spcPts val="40"/>
                        </a:spcBef>
                      </a:pPr>
                      <a:r>
                        <a:rPr dirty="0" sz="850" spc="3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50" spc="-1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850" spc="15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080"/>
                </a:tc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4625530" y="1825053"/>
            <a:ext cx="125730" cy="6070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ts val="1639"/>
              </a:lnSpc>
              <a:spcBef>
                <a:spcPts val="100"/>
              </a:spcBef>
            </a:pPr>
            <a:r>
              <a:rPr dirty="0" sz="1650" spc="-10">
                <a:solidFill>
                  <a:srgbClr val="1D1D1D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  <a:p>
            <a:pPr>
              <a:lnSpc>
                <a:spcPts val="1295"/>
              </a:lnSpc>
            </a:pPr>
            <a:r>
              <a:rPr dirty="0" sz="1650" spc="-10">
                <a:solidFill>
                  <a:srgbClr val="1D1D1D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  <a:p>
            <a:pPr>
              <a:lnSpc>
                <a:spcPts val="1639"/>
              </a:lnSpc>
            </a:pPr>
            <a:r>
              <a:rPr dirty="0" sz="1650" spc="-40">
                <a:solidFill>
                  <a:srgbClr val="1D1D1D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99656" y="2362365"/>
            <a:ext cx="7810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000" spc="55">
                <a:solidFill>
                  <a:srgbClr val="1D1D1D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45056" y="1795330"/>
            <a:ext cx="413384" cy="732155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  <a:tabLst>
                <a:tab pos="336550" algn="l"/>
              </a:tabLst>
            </a:pPr>
            <a:r>
              <a:rPr dirty="0" sz="850" spc="-5">
                <a:solidFill>
                  <a:srgbClr val="1D1D1D"/>
                </a:solidFill>
                <a:latin typeface="Arial"/>
                <a:cs typeface="Arial"/>
              </a:rPr>
              <a:t>T</a:t>
            </a:r>
            <a:r>
              <a:rPr dirty="0" sz="850" spc="-5">
                <a:solidFill>
                  <a:srgbClr val="1D1D1D"/>
                </a:solidFill>
                <a:latin typeface="Arial"/>
                <a:cs typeface="Arial"/>
              </a:rPr>
              <a:t>	</a:t>
            </a:r>
            <a:r>
              <a:rPr dirty="0" sz="1300" spc="-5">
                <a:solidFill>
                  <a:srgbClr val="1D1D1D"/>
                </a:solidFill>
                <a:latin typeface="Times New Roman"/>
                <a:cs typeface="Times New Roman"/>
              </a:rPr>
              <a:t>s</a:t>
            </a:r>
            <a:endParaRPr sz="1300">
              <a:latin typeface="Times New Roman"/>
              <a:cs typeface="Times New Roman"/>
            </a:endParaRPr>
          </a:p>
          <a:p>
            <a:pPr marL="15875">
              <a:lnSpc>
                <a:spcPct val="100000"/>
              </a:lnSpc>
              <a:spcBef>
                <a:spcPts val="160"/>
              </a:spcBef>
            </a:pPr>
            <a:r>
              <a:rPr dirty="0" sz="850" spc="-70">
                <a:solidFill>
                  <a:srgbClr val="1D1D1D"/>
                </a:solidFill>
                <a:latin typeface="Arial"/>
                <a:cs typeface="Arial"/>
              </a:rPr>
              <a:t>PO</a:t>
            </a:r>
            <a:endParaRPr sz="850">
              <a:latin typeface="Arial"/>
              <a:cs typeface="Arial"/>
            </a:endParaRPr>
          </a:p>
          <a:p>
            <a:pPr marL="19050" marR="245745" indent="-3175">
              <a:lnSpc>
                <a:spcPct val="124800"/>
              </a:lnSpc>
              <a:spcBef>
                <a:spcPts val="25"/>
              </a:spcBef>
            </a:pPr>
            <a:r>
              <a:rPr dirty="0" sz="850" spc="-55">
                <a:solidFill>
                  <a:srgbClr val="1D1D1D"/>
                </a:solidFill>
                <a:latin typeface="Arial"/>
                <a:cs typeface="Arial"/>
              </a:rPr>
              <a:t>PO  PO</a:t>
            </a:r>
            <a:endParaRPr sz="8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24463" y="1858111"/>
            <a:ext cx="92075" cy="669290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330"/>
              </a:spcBef>
            </a:pPr>
            <a:r>
              <a:rPr dirty="0" sz="850" spc="25">
                <a:solidFill>
                  <a:srgbClr val="3A3A3A"/>
                </a:solidFill>
                <a:latin typeface="Arial"/>
                <a:cs typeface="Arial"/>
              </a:rPr>
              <a:t>3</a:t>
            </a:r>
            <a:endParaRPr sz="8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225"/>
              </a:spcBef>
            </a:pPr>
            <a:r>
              <a:rPr dirty="0" sz="850" spc="20">
                <a:solidFill>
                  <a:srgbClr val="3A3A3A"/>
                </a:solidFill>
                <a:latin typeface="Arial"/>
                <a:cs typeface="Arial"/>
              </a:rPr>
              <a:t>2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850" spc="-50">
                <a:solidFill>
                  <a:srgbClr val="3A3A3A"/>
                </a:solidFill>
                <a:latin typeface="Arial"/>
                <a:cs typeface="Arial"/>
              </a:rPr>
              <a:t>2</a:t>
            </a:r>
            <a:endParaRPr sz="8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254"/>
              </a:spcBef>
            </a:pPr>
            <a:r>
              <a:rPr dirty="0" sz="850" spc="-50">
                <a:solidFill>
                  <a:srgbClr val="3A3A3A"/>
                </a:solidFill>
                <a:latin typeface="Arial"/>
                <a:cs typeface="Arial"/>
              </a:rPr>
              <a:t>2</a:t>
            </a:r>
            <a:endParaRPr sz="8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748453" y="1842850"/>
            <a:ext cx="665480" cy="681990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 spc="35">
                <a:solidFill>
                  <a:srgbClr val="1D1D1D"/>
                </a:solidFill>
                <a:latin typeface="Arial"/>
                <a:cs typeface="Arial"/>
              </a:rPr>
              <a:t>60</a:t>
            </a:r>
            <a:r>
              <a:rPr dirty="0" sz="850" spc="-3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50" spc="35">
                <a:solidFill>
                  <a:srgbClr val="1D1D1D"/>
                </a:solidFill>
                <a:latin typeface="Arial"/>
                <a:cs typeface="Arial"/>
              </a:rPr>
              <a:t>m</a:t>
            </a:r>
            <a:r>
              <a:rPr dirty="0" sz="850" spc="35">
                <a:solidFill>
                  <a:srgbClr val="3A3A3A"/>
                </a:solidFill>
                <a:latin typeface="Arial"/>
                <a:cs typeface="Arial"/>
              </a:rPr>
              <a:t>i</a:t>
            </a:r>
            <a:r>
              <a:rPr dirty="0" sz="850" spc="35">
                <a:solidFill>
                  <a:srgbClr val="1D1D1D"/>
                </a:solidFill>
                <a:latin typeface="Arial"/>
                <a:cs typeface="Arial"/>
              </a:rPr>
              <a:t>nuten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850" spc="35">
                <a:solidFill>
                  <a:srgbClr val="1D1D1D"/>
                </a:solidFill>
                <a:latin typeface="Arial"/>
                <a:cs typeface="Arial"/>
              </a:rPr>
              <a:t>60</a:t>
            </a:r>
            <a:r>
              <a:rPr dirty="0" sz="850" spc="-3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3A3A3A"/>
                </a:solidFill>
                <a:latin typeface="Arial"/>
                <a:cs typeface="Arial"/>
              </a:rPr>
              <a:t>mi</a:t>
            </a:r>
            <a:r>
              <a:rPr dirty="0" sz="850" spc="30">
                <a:solidFill>
                  <a:srgbClr val="1D1D1D"/>
                </a:solidFill>
                <a:latin typeface="Arial"/>
                <a:cs typeface="Arial"/>
              </a:rPr>
              <a:t>n</a:t>
            </a:r>
            <a:r>
              <a:rPr dirty="0" sz="850" spc="30">
                <a:solidFill>
                  <a:srgbClr val="3A3A3A"/>
                </a:solidFill>
                <a:latin typeface="Arial"/>
                <a:cs typeface="Arial"/>
              </a:rPr>
              <a:t>uten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850" spc="35">
                <a:solidFill>
                  <a:srgbClr val="1D1D1D"/>
                </a:solidFill>
                <a:latin typeface="Arial"/>
                <a:cs typeface="Arial"/>
              </a:rPr>
              <a:t>60</a:t>
            </a:r>
            <a:r>
              <a:rPr dirty="0" sz="850" spc="-3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50" spc="35">
                <a:solidFill>
                  <a:srgbClr val="1D1D1D"/>
                </a:solidFill>
                <a:latin typeface="Arial"/>
                <a:cs typeface="Arial"/>
              </a:rPr>
              <a:t>m</a:t>
            </a:r>
            <a:r>
              <a:rPr dirty="0" sz="850" spc="35">
                <a:solidFill>
                  <a:srgbClr val="3A3A3A"/>
                </a:solidFill>
                <a:latin typeface="Arial"/>
                <a:cs typeface="Arial"/>
              </a:rPr>
              <a:t>i</a:t>
            </a:r>
            <a:r>
              <a:rPr dirty="0" sz="850" spc="35">
                <a:solidFill>
                  <a:srgbClr val="1D1D1D"/>
                </a:solidFill>
                <a:latin typeface="Arial"/>
                <a:cs typeface="Arial"/>
              </a:rPr>
              <a:t>nuten</a:t>
            </a:r>
            <a:endParaRPr sz="85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254"/>
              </a:spcBef>
            </a:pPr>
            <a:r>
              <a:rPr dirty="0" sz="850" spc="-50">
                <a:solidFill>
                  <a:srgbClr val="3A3A3A"/>
                </a:solidFill>
                <a:latin typeface="Arial"/>
                <a:cs typeface="Arial"/>
              </a:rPr>
              <a:t>1 </a:t>
            </a:r>
            <a:r>
              <a:rPr dirty="0" sz="850" spc="30">
                <a:solidFill>
                  <a:srgbClr val="1D1D1D"/>
                </a:solidFill>
                <a:latin typeface="Arial"/>
                <a:cs typeface="Arial"/>
              </a:rPr>
              <a:t>00</a:t>
            </a:r>
            <a:r>
              <a:rPr dirty="0" sz="850" spc="-14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1D1D1D"/>
                </a:solidFill>
                <a:latin typeface="Arial"/>
                <a:cs typeface="Arial"/>
              </a:rPr>
              <a:t>m</a:t>
            </a:r>
            <a:r>
              <a:rPr dirty="0" sz="850" spc="25">
                <a:solidFill>
                  <a:srgbClr val="3A3A3A"/>
                </a:solidFill>
                <a:latin typeface="Arial"/>
                <a:cs typeface="Arial"/>
              </a:rPr>
              <a:t>i</a:t>
            </a:r>
            <a:r>
              <a:rPr dirty="0" sz="850" spc="25">
                <a:solidFill>
                  <a:srgbClr val="1D1D1D"/>
                </a:solidFill>
                <a:latin typeface="Arial"/>
                <a:cs typeface="Arial"/>
              </a:rPr>
              <a:t>nut</a:t>
            </a:r>
            <a:r>
              <a:rPr dirty="0" sz="850" spc="25">
                <a:solidFill>
                  <a:srgbClr val="3A3A3A"/>
                </a:solidFill>
                <a:latin typeface="Arial"/>
                <a:cs typeface="Arial"/>
              </a:rPr>
              <a:t>e</a:t>
            </a:r>
            <a:r>
              <a:rPr dirty="0" sz="850" spc="25">
                <a:solidFill>
                  <a:srgbClr val="1D1D1D"/>
                </a:solidFill>
                <a:latin typeface="Arial"/>
                <a:cs typeface="Arial"/>
              </a:rPr>
              <a:t>n</a:t>
            </a:r>
            <a:endParaRPr sz="8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7039" y="2701335"/>
            <a:ext cx="1133475" cy="6235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35" b="1">
                <a:solidFill>
                  <a:srgbClr val="1D1D1D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37465" marR="5080" indent="3810">
              <a:lnSpc>
                <a:spcPct val="100099"/>
              </a:lnSpc>
              <a:spcBef>
                <a:spcPts val="860"/>
              </a:spcBef>
            </a:pPr>
            <a:r>
              <a:rPr dirty="0" sz="750" spc="20">
                <a:solidFill>
                  <a:srgbClr val="1D1D1D"/>
                </a:solidFill>
                <a:latin typeface="Arial"/>
                <a:cs typeface="Arial"/>
              </a:rPr>
              <a:t>PO=Praktischeopdracht  HD=Handelingsdeel  TO=Toetsopdracht</a:t>
            </a:r>
            <a:endParaRPr sz="7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24648" y="2958676"/>
            <a:ext cx="629920" cy="255904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 indent="2540">
              <a:lnSpc>
                <a:spcPct val="101400"/>
              </a:lnSpc>
              <a:spcBef>
                <a:spcPts val="85"/>
              </a:spcBef>
            </a:pPr>
            <a:r>
              <a:rPr dirty="0" sz="750" spc="15">
                <a:solidFill>
                  <a:srgbClr val="1D1D1D"/>
                </a:solidFill>
                <a:latin typeface="Arial"/>
                <a:cs typeface="Arial"/>
              </a:rPr>
              <a:t>S=Schriftelijk  </a:t>
            </a:r>
            <a:r>
              <a:rPr dirty="0" sz="750" spc="20">
                <a:solidFill>
                  <a:srgbClr val="1D1D1D"/>
                </a:solidFill>
                <a:latin typeface="Arial"/>
                <a:cs typeface="Arial"/>
              </a:rPr>
              <a:t>M=Mondeling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9040" cy="10631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842207"/>
            <a:ext cx="0" cy="2783205"/>
          </a:xfrm>
          <a:custGeom>
            <a:avLst/>
            <a:gdLst/>
            <a:ahLst/>
            <a:cxnLst/>
            <a:rect l="l" t="t" r="r" b="b"/>
            <a:pathLst>
              <a:path w="0" h="2783204">
                <a:moveTo>
                  <a:pt x="0" y="2782947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93079" y="1724084"/>
            <a:ext cx="4347845" cy="0"/>
          </a:xfrm>
          <a:custGeom>
            <a:avLst/>
            <a:gdLst/>
            <a:ahLst/>
            <a:cxnLst/>
            <a:rect l="l" t="t" r="r" b="b"/>
            <a:pathLst>
              <a:path w="4347845" h="0">
                <a:moveTo>
                  <a:pt x="0" y="0"/>
                </a:moveTo>
                <a:lnTo>
                  <a:pt x="4347353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93079" y="2547983"/>
            <a:ext cx="7107555" cy="0"/>
          </a:xfrm>
          <a:custGeom>
            <a:avLst/>
            <a:gdLst/>
            <a:ahLst/>
            <a:cxnLst/>
            <a:rect l="l" t="t" r="r" b="b"/>
            <a:pathLst>
              <a:path w="7107555" h="0">
                <a:moveTo>
                  <a:pt x="0" y="0"/>
                </a:moveTo>
                <a:lnTo>
                  <a:pt x="7107189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33977" y="217940"/>
            <a:ext cx="5369560" cy="7804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2095">
              <a:lnSpc>
                <a:spcPts val="1310"/>
              </a:lnSpc>
              <a:spcBef>
                <a:spcPts val="100"/>
              </a:spcBef>
            </a:pPr>
            <a:r>
              <a:rPr dirty="0" sz="1450" spc="100" b="1">
                <a:solidFill>
                  <a:srgbClr val="1C1C1C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1C1C1C"/>
                </a:solidFill>
                <a:latin typeface="Arial"/>
                <a:cs typeface="Arial"/>
              </a:rPr>
              <a:t>van </a:t>
            </a:r>
            <a:r>
              <a:rPr dirty="0" sz="1450" spc="90" b="1">
                <a:solidFill>
                  <a:srgbClr val="1C1C1C"/>
                </a:solidFill>
                <a:latin typeface="Arial"/>
                <a:cs typeface="Arial"/>
              </a:rPr>
              <a:t>toetsing </a:t>
            </a:r>
            <a:r>
              <a:rPr dirty="0" u="heavy" sz="1450" spc="105" b="1">
                <a:solidFill>
                  <a:srgbClr val="1C1C1C"/>
                </a:solidFill>
                <a:uFill>
                  <a:solidFill>
                    <a:srgbClr val="1C1C1C"/>
                  </a:solidFill>
                </a:uFill>
                <a:latin typeface="Arial"/>
                <a:cs typeface="Arial"/>
              </a:rPr>
              <a:t>en</a:t>
            </a:r>
            <a:r>
              <a:rPr dirty="0" sz="1450" spc="26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450" spc="75" b="1">
                <a:solidFill>
                  <a:srgbClr val="1C1C1C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ts val="2450"/>
              </a:lnSpc>
              <a:tabLst>
                <a:tab pos="247650" algn="l"/>
                <a:tab pos="3889375" algn="l"/>
              </a:tabLst>
            </a:pPr>
            <a:r>
              <a:rPr dirty="0" sz="2400" spc="-560">
                <a:solidFill>
                  <a:srgbClr val="CDCDCD"/>
                </a:solidFill>
                <a:latin typeface="Arial"/>
                <a:cs typeface="Arial"/>
              </a:rPr>
              <a:t>r	</a:t>
            </a:r>
            <a:r>
              <a:rPr dirty="0" sz="1250" spc="60" b="1">
                <a:solidFill>
                  <a:srgbClr val="1C1C1C"/>
                </a:solidFill>
                <a:latin typeface="Arial"/>
                <a:cs typeface="Arial"/>
              </a:rPr>
              <a:t>Studie:</a:t>
            </a:r>
            <a:r>
              <a:rPr dirty="0" sz="1250" spc="-185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20" b="1">
                <a:solidFill>
                  <a:srgbClr val="1C1C1C"/>
                </a:solidFill>
                <a:latin typeface="Arial"/>
                <a:cs typeface="Arial"/>
              </a:rPr>
              <a:t>CK3	</a:t>
            </a:r>
            <a:r>
              <a:rPr dirty="0" sz="1250" spc="75" b="1">
                <a:solidFill>
                  <a:srgbClr val="1C1C1C"/>
                </a:solidFill>
                <a:latin typeface="Arial"/>
                <a:cs typeface="Arial"/>
              </a:rPr>
              <a:t>Vak:</a:t>
            </a:r>
            <a:r>
              <a:rPr dirty="0" sz="1250" spc="-125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75" b="1">
                <a:solidFill>
                  <a:srgbClr val="1C1C1C"/>
                </a:solidFill>
                <a:latin typeface="Arial"/>
                <a:cs typeface="Arial"/>
              </a:rPr>
              <a:t>ondernemen</a:t>
            </a:r>
            <a:endParaRPr sz="1250">
              <a:latin typeface="Arial"/>
              <a:cs typeface="Arial"/>
            </a:endParaRPr>
          </a:p>
          <a:p>
            <a:pPr marL="241935">
              <a:lnSpc>
                <a:spcPct val="100000"/>
              </a:lnSpc>
              <a:spcBef>
                <a:spcPts val="1045"/>
              </a:spcBef>
            </a:pPr>
            <a:r>
              <a:rPr dirty="0" sz="950" spc="65" b="1">
                <a:solidFill>
                  <a:srgbClr val="1C1C1C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17979" y="10300898"/>
            <a:ext cx="266065" cy="208279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53340">
              <a:lnSpc>
                <a:spcPct val="100000"/>
              </a:lnSpc>
              <a:spcBef>
                <a:spcPts val="305"/>
              </a:spcBef>
            </a:pPr>
            <a:r>
              <a:rPr dirty="0" sz="950" spc="-35">
                <a:solidFill>
                  <a:srgbClr val="1C1C1C"/>
                </a:solidFill>
                <a:latin typeface="Times New Roman"/>
                <a:cs typeface="Times New Roman"/>
              </a:rPr>
              <a:t>28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97609" y="4338"/>
            <a:ext cx="154305" cy="7962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5050" spc="-114">
                <a:solidFill>
                  <a:srgbClr val="CDCDCD"/>
                </a:solidFill>
                <a:latin typeface="Arial"/>
                <a:cs typeface="Arial"/>
              </a:rPr>
              <a:t>l</a:t>
            </a:r>
            <a:endParaRPr sz="50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3202" y="1105411"/>
            <a:ext cx="1012825" cy="4483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</a:pPr>
            <a:r>
              <a:rPr dirty="0" sz="950" spc="30" b="1">
                <a:solidFill>
                  <a:srgbClr val="1C1C1C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312415" y="1580128"/>
          <a:ext cx="6962775" cy="9975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970"/>
                <a:gridCol w="2475865"/>
                <a:gridCol w="1644649"/>
                <a:gridCol w="309245"/>
                <a:gridCol w="363220"/>
                <a:gridCol w="1069339"/>
                <a:gridCol w="702944"/>
              </a:tblGrid>
              <a:tr h="116228">
                <a:tc>
                  <a:txBody>
                    <a:bodyPr/>
                    <a:lstStyle/>
                    <a:p>
                      <a:pPr algn="ctr" marR="82550">
                        <a:lnSpc>
                          <a:spcPts val="815"/>
                        </a:lnSpc>
                      </a:pPr>
                      <a:r>
                        <a:rPr dirty="0" sz="800" spc="-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815"/>
                        </a:lnSpc>
                      </a:pPr>
                      <a:r>
                        <a:rPr dirty="0" sz="800" spc="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765">
                        <a:lnSpc>
                          <a:spcPts val="815"/>
                        </a:lnSpc>
                      </a:pPr>
                      <a:r>
                        <a:rPr dirty="0" sz="80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ts val="815"/>
                        </a:lnSpc>
                      </a:pPr>
                      <a:r>
                        <a:rPr dirty="0" sz="800" spc="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815"/>
                        </a:lnSpc>
                      </a:pPr>
                      <a:r>
                        <a:rPr dirty="0" sz="800" spc="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815"/>
                        </a:lnSpc>
                      </a:pPr>
                      <a:r>
                        <a:rPr dirty="0" sz="80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00" spc="254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7325">
                        <a:lnSpc>
                          <a:spcPts val="815"/>
                        </a:lnSpc>
                      </a:pPr>
                      <a:r>
                        <a:rPr dirty="0" sz="800" spc="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94492">
                <a:tc>
                  <a:txBody>
                    <a:bodyPr/>
                    <a:lstStyle/>
                    <a:p>
                      <a:pPr algn="ctr" marR="2540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1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7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 marR="62865">
                        <a:lnSpc>
                          <a:spcPts val="1430"/>
                        </a:lnSpc>
                      </a:pPr>
                      <a:r>
                        <a:rPr dirty="0" sz="1650">
                          <a:solidFill>
                            <a:srgbClr val="545454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-50">
                          <a:solidFill>
                            <a:srgbClr val="545454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9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15</a:t>
                      </a:r>
                      <a:r>
                        <a:rPr dirty="0" sz="800" spc="10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uur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/>
                </a:tc>
              </a:tr>
              <a:tr h="161728">
                <a:tc>
                  <a:txBody>
                    <a:bodyPr/>
                    <a:lstStyle/>
                    <a:p>
                      <a:pPr algn="ctr" marR="2349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800" spc="6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9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175"/>
                        </a:lnSpc>
                      </a:pPr>
                      <a:r>
                        <a:rPr dirty="0" sz="1650">
                          <a:solidFill>
                            <a:srgbClr val="545454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800">
                          <a:solidFill>
                            <a:srgbClr val="545454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ts val="1135"/>
                        </a:lnSpc>
                      </a:pPr>
                      <a:r>
                        <a:rPr dirty="0" sz="13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80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15</a:t>
                      </a:r>
                      <a:r>
                        <a:rPr dirty="0" sz="800" spc="1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uur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</a:tr>
              <a:tr h="166352">
                <a:tc>
                  <a:txBody>
                    <a:bodyPr/>
                    <a:lstStyle/>
                    <a:p>
                      <a:pPr algn="ctr" marR="2667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800" spc="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1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210"/>
                        </a:lnSpc>
                      </a:pPr>
                      <a:r>
                        <a:rPr dirty="0" sz="1650">
                          <a:solidFill>
                            <a:srgbClr val="545454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800">
                          <a:solidFill>
                            <a:srgbClr val="545454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ts val="1135"/>
                        </a:lnSpc>
                      </a:pPr>
                      <a:r>
                        <a:rPr dirty="0" sz="13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607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800" spc="-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15</a:t>
                      </a:r>
                      <a:r>
                        <a:rPr dirty="0" sz="800" spc="1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uur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</a:tr>
              <a:tr h="161728">
                <a:tc>
                  <a:txBody>
                    <a:bodyPr/>
                    <a:lstStyle/>
                    <a:p>
                      <a:pPr algn="ctr" marR="285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00" spc="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1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7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algn="r" marR="63500">
                        <a:lnSpc>
                          <a:spcPts val="1175"/>
                        </a:lnSpc>
                      </a:pPr>
                      <a:r>
                        <a:rPr dirty="0" sz="1650">
                          <a:solidFill>
                            <a:srgbClr val="545454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00" spc="-30">
                          <a:solidFill>
                            <a:srgbClr val="545454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040"/>
                        </a:lnSpc>
                      </a:pPr>
                      <a:r>
                        <a:rPr dirty="0" sz="9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00" spc="-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15</a:t>
                      </a:r>
                      <a:r>
                        <a:rPr dirty="0" sz="80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uur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</a:tr>
              <a:tr h="196525">
                <a:tc>
                  <a:txBody>
                    <a:bodyPr/>
                    <a:lstStyle/>
                    <a:p>
                      <a:pPr algn="ctr" marR="304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00" spc="-7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0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800" spc="1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algn="r" marR="62865">
                        <a:lnSpc>
                          <a:spcPts val="1445"/>
                        </a:lnSpc>
                      </a:pPr>
                      <a:r>
                        <a:rPr dirty="0" sz="1650">
                          <a:solidFill>
                            <a:srgbClr val="545454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00" spc="-50">
                          <a:solidFill>
                            <a:srgbClr val="545454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353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00" spc="-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20</a:t>
                      </a:r>
                      <a:r>
                        <a:rPr dirty="0" sz="80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uur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360092" y="2704385"/>
            <a:ext cx="1140460" cy="624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5" b="1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40005" marR="5080">
              <a:lnSpc>
                <a:spcPct val="93900"/>
              </a:lnSpc>
              <a:spcBef>
                <a:spcPts val="869"/>
              </a:spcBef>
            </a:pP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PO=Praktischeopdracht  HD=Handelingsdeel  TO=Toetsopdracht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30175" y="2949267"/>
            <a:ext cx="633730" cy="26352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 indent="-635">
              <a:lnSpc>
                <a:spcPts val="910"/>
              </a:lnSpc>
              <a:spcBef>
                <a:spcPts val="170"/>
              </a:spcBef>
            </a:pP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S=Schriftelijk 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M=Mondeling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732354"/>
            <a:ext cx="0" cy="4040504"/>
          </a:xfrm>
          <a:custGeom>
            <a:avLst/>
            <a:gdLst/>
            <a:ahLst/>
            <a:cxnLst/>
            <a:rect l="l" t="t" r="r" b="b"/>
            <a:pathLst>
              <a:path w="0" h="4040504">
                <a:moveTo>
                  <a:pt x="0" y="4040156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80868" y="1580476"/>
          <a:ext cx="7124065" cy="11449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100"/>
                <a:gridCol w="2203450"/>
                <a:gridCol w="2225675"/>
                <a:gridCol w="368300"/>
                <a:gridCol w="1069975"/>
                <a:gridCol w="840104"/>
              </a:tblGrid>
              <a:tr h="146659">
                <a:tc>
                  <a:txBody>
                    <a:bodyPr/>
                    <a:lstStyle/>
                    <a:p>
                      <a:pPr marL="101600">
                        <a:lnSpc>
                          <a:spcPts val="940"/>
                        </a:lnSpc>
                      </a:pPr>
                      <a:r>
                        <a:rPr dirty="0" sz="850" spc="-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940"/>
                        </a:lnSpc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2070">
                        <a:lnSpc>
                          <a:spcPts val="940"/>
                        </a:lnSpc>
                      </a:pP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965"/>
                        </a:lnSpc>
                      </a:pP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ts val="940"/>
                        </a:lnSpc>
                      </a:pP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50" spc="229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ts val="965"/>
                        </a:lnSpc>
                      </a:pPr>
                      <a:r>
                        <a:rPr dirty="0" sz="85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36152">
                <a:tc>
                  <a:txBody>
                    <a:bodyPr/>
                    <a:lstStyle/>
                    <a:p>
                      <a:pPr marL="102235">
                        <a:lnSpc>
                          <a:spcPts val="935"/>
                        </a:lnSpc>
                        <a:spcBef>
                          <a:spcPts val="40"/>
                        </a:spcBef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ts val="935"/>
                        </a:lnSpc>
                        <a:spcBef>
                          <a:spcPts val="40"/>
                        </a:spcBef>
                      </a:pPr>
                      <a:r>
                        <a:rPr dirty="0" sz="85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50" spc="1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4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21920">
                        <a:lnSpc>
                          <a:spcPts val="969"/>
                        </a:lnSpc>
                      </a:pPr>
                      <a:r>
                        <a:rPr dirty="0" baseline="-12152" sz="2400" spc="-15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□</a:t>
                      </a:r>
                      <a:r>
                        <a:rPr dirty="0" baseline="-12152" sz="2400" spc="487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7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6710">
                        <a:lnSpc>
                          <a:spcPts val="935"/>
                        </a:lnSpc>
                        <a:spcBef>
                          <a:spcPts val="4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955"/>
                        </a:lnSpc>
                        <a:spcBef>
                          <a:spcPts val="15"/>
                        </a:spcBef>
                      </a:pPr>
                      <a:r>
                        <a:rPr dirty="0" sz="850" spc="35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175</a:t>
                      </a:r>
                      <a:r>
                        <a:rPr dirty="0" sz="850" spc="25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</a:tr>
              <a:tr h="191355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5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50" spc="1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 algn="r" marR="200660">
                        <a:lnSpc>
                          <a:spcPct val="100000"/>
                        </a:lnSpc>
                        <a:spcBef>
                          <a:spcPts val="85"/>
                        </a:spcBef>
                        <a:tabLst>
                          <a:tab pos="261620" algn="l"/>
                        </a:tabLst>
                      </a:pPr>
                      <a:r>
                        <a:rPr dirty="0" sz="1100">
                          <a:solidFill>
                            <a:srgbClr val="3D3D3D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1100">
                          <a:solidFill>
                            <a:srgbClr val="3D3D3D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baseline="3267" sz="1275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baseline="3267" sz="1275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ts val="1400"/>
                        </a:lnSpc>
                      </a:pPr>
                      <a:r>
                        <a:rPr dirty="0" sz="1300">
                          <a:solidFill>
                            <a:srgbClr val="3D3D3D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163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50" spc="4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25</a:t>
                      </a:r>
                      <a:r>
                        <a:rPr dirty="0" sz="850" spc="5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7305"/>
                </a:tc>
              </a:tr>
              <a:tr h="133626">
                <a:tc>
                  <a:txBody>
                    <a:bodyPr/>
                    <a:lstStyle/>
                    <a:p>
                      <a:pPr marL="99060">
                        <a:lnSpc>
                          <a:spcPts val="944"/>
                        </a:lnSpc>
                        <a:spcBef>
                          <a:spcPts val="5"/>
                        </a:spcBef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944"/>
                        </a:lnSpc>
                        <a:spcBef>
                          <a:spcPts val="5"/>
                        </a:spcBef>
                      </a:pPr>
                      <a:r>
                        <a:rPr dirty="0" sz="850" spc="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50" spc="114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r" marR="125095">
                        <a:lnSpc>
                          <a:spcPts val="950"/>
                        </a:lnSpc>
                      </a:pPr>
                      <a:r>
                        <a:rPr dirty="0" baseline="-12152" sz="2400" spc="-15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□</a:t>
                      </a:r>
                      <a:r>
                        <a:rPr dirty="0" baseline="-12152" sz="2400" spc="457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7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6710">
                        <a:lnSpc>
                          <a:spcPts val="919"/>
                        </a:lnSpc>
                        <a:spcBef>
                          <a:spcPts val="3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944"/>
                        </a:lnSpc>
                        <a:spcBef>
                          <a:spcPts val="5"/>
                        </a:spcBef>
                      </a:pPr>
                      <a:r>
                        <a:rPr dirty="0" sz="850" spc="-1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175</a:t>
                      </a:r>
                      <a:r>
                        <a:rPr dirty="0" sz="850" spc="185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</a:tr>
              <a:tr h="192881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50" spc="15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r" marR="200660">
                        <a:lnSpc>
                          <a:spcPts val="1295"/>
                        </a:lnSpc>
                        <a:spcBef>
                          <a:spcPts val="120"/>
                        </a:spcBef>
                        <a:tabLst>
                          <a:tab pos="261620" algn="l"/>
                        </a:tabLst>
                      </a:pPr>
                      <a:r>
                        <a:rPr dirty="0" sz="1100">
                          <a:solidFill>
                            <a:srgbClr val="3D3D3D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1100">
                          <a:solidFill>
                            <a:srgbClr val="3D3D3D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baseline="6535" sz="1275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baseline="6535" sz="1275">
                        <a:latin typeface="Arial"/>
                        <a:cs typeface="Arial"/>
                      </a:endParaRPr>
                    </a:p>
                  </a:txBody>
                  <a:tcPr marL="0" marR="0" marB="0" marT="1524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ts val="1410"/>
                        </a:lnSpc>
                      </a:pPr>
                      <a:r>
                        <a:rPr dirty="0" sz="1300">
                          <a:solidFill>
                            <a:srgbClr val="3D3D3D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163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4925"/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850" spc="4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25</a:t>
                      </a:r>
                      <a:r>
                        <a:rPr dirty="0" sz="850" spc="4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8575"/>
                </a:tc>
              </a:tr>
              <a:tr h="132101">
                <a:tc>
                  <a:txBody>
                    <a:bodyPr/>
                    <a:lstStyle/>
                    <a:p>
                      <a:pPr marL="101600">
                        <a:lnSpc>
                          <a:spcPts val="910"/>
                        </a:lnSpc>
                        <a:spcBef>
                          <a:spcPts val="30"/>
                        </a:spcBef>
                      </a:pP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S05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910"/>
                        </a:lnSpc>
                        <a:spcBef>
                          <a:spcPts val="30"/>
                        </a:spcBef>
                      </a:pPr>
                      <a:r>
                        <a:rPr dirty="0" sz="85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50" spc="1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r" marR="121920">
                        <a:lnSpc>
                          <a:spcPts val="940"/>
                        </a:lnSpc>
                      </a:pPr>
                      <a:r>
                        <a:rPr dirty="0" baseline="-12152" sz="2400" spc="-15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□</a:t>
                      </a:r>
                      <a:r>
                        <a:rPr dirty="0" baseline="-12152" sz="2400" spc="487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7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6710">
                        <a:lnSpc>
                          <a:spcPts val="910"/>
                        </a:lnSpc>
                        <a:spcBef>
                          <a:spcPts val="3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935"/>
                        </a:lnSpc>
                        <a:spcBef>
                          <a:spcPts val="5"/>
                        </a:spcBef>
                      </a:pPr>
                      <a:r>
                        <a:rPr dirty="0" sz="85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175</a:t>
                      </a:r>
                      <a:r>
                        <a:rPr dirty="0" sz="850" spc="4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</a:tr>
              <a:tr h="199510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506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365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50" spc="1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365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4310">
                        <a:lnSpc>
                          <a:spcPct val="100000"/>
                        </a:lnSpc>
                        <a:spcBef>
                          <a:spcPts val="110"/>
                        </a:spcBef>
                        <a:tabLst>
                          <a:tab pos="264795" algn="l"/>
                        </a:tabLst>
                      </a:pPr>
                      <a:r>
                        <a:rPr dirty="0" sz="1100">
                          <a:solidFill>
                            <a:srgbClr val="3D3D3D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1100">
                          <a:solidFill>
                            <a:srgbClr val="3D3D3D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baseline="3267" sz="1275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baseline="3267" sz="1275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ts val="1400"/>
                        </a:lnSpc>
                      </a:pPr>
                      <a:r>
                        <a:rPr dirty="0" sz="1300">
                          <a:solidFill>
                            <a:srgbClr val="3D3D3D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417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365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50" spc="4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25</a:t>
                      </a:r>
                      <a:r>
                        <a:rPr dirty="0" sz="850" spc="4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3717979" y="10300898"/>
            <a:ext cx="266065" cy="208279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53340">
              <a:lnSpc>
                <a:spcPct val="100000"/>
              </a:lnSpc>
              <a:spcBef>
                <a:spcPts val="305"/>
              </a:spcBef>
            </a:pPr>
            <a:r>
              <a:rPr dirty="0" sz="950" spc="-35">
                <a:solidFill>
                  <a:srgbClr val="1C1C1C"/>
                </a:solidFill>
                <a:latin typeface="Times New Roman"/>
                <a:cs typeface="Times New Roman"/>
              </a:rPr>
              <a:t>29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1538" y="179591"/>
            <a:ext cx="5312410" cy="818515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22225">
              <a:lnSpc>
                <a:spcPct val="100000"/>
              </a:lnSpc>
              <a:spcBef>
                <a:spcPts val="400"/>
              </a:spcBef>
            </a:pPr>
            <a:r>
              <a:rPr dirty="0" sz="1450" spc="100" b="1">
                <a:solidFill>
                  <a:srgbClr val="1C1C1C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1C1C1C"/>
                </a:solidFill>
                <a:latin typeface="Arial"/>
                <a:cs typeface="Arial"/>
              </a:rPr>
              <a:t>van </a:t>
            </a:r>
            <a:r>
              <a:rPr dirty="0" sz="1450" spc="90" b="1">
                <a:solidFill>
                  <a:srgbClr val="1C1C1C"/>
                </a:solidFill>
                <a:latin typeface="Arial"/>
                <a:cs typeface="Arial"/>
              </a:rPr>
              <a:t>toetsing </a:t>
            </a:r>
            <a:r>
              <a:rPr dirty="0" sz="1450" spc="105" b="1">
                <a:solidFill>
                  <a:srgbClr val="1C1C1C"/>
                </a:solidFill>
                <a:latin typeface="Arial"/>
                <a:cs typeface="Arial"/>
              </a:rPr>
              <a:t>en</a:t>
            </a:r>
            <a:r>
              <a:rPr dirty="0" sz="1450" spc="-195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450" spc="75" b="1">
                <a:solidFill>
                  <a:srgbClr val="1C1C1C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20955">
              <a:lnSpc>
                <a:spcPct val="100000"/>
              </a:lnSpc>
              <a:spcBef>
                <a:spcPts val="265"/>
              </a:spcBef>
              <a:tabLst>
                <a:tab pos="3662679" algn="l"/>
              </a:tabLst>
            </a:pPr>
            <a:r>
              <a:rPr dirty="0" sz="1250" spc="60" b="1">
                <a:solidFill>
                  <a:srgbClr val="1C1C1C"/>
                </a:solidFill>
                <a:latin typeface="Arial"/>
                <a:cs typeface="Arial"/>
              </a:rPr>
              <a:t>Studie:CK3	</a:t>
            </a:r>
            <a:r>
              <a:rPr dirty="0" sz="1250" spc="95" b="1">
                <a:solidFill>
                  <a:srgbClr val="1C1C1C"/>
                </a:solidFill>
                <a:latin typeface="Arial"/>
                <a:cs typeface="Arial"/>
              </a:rPr>
              <a:t>Vak:</a:t>
            </a:r>
            <a:r>
              <a:rPr dirty="0" sz="1250" spc="-16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55" b="1">
                <a:solidFill>
                  <a:srgbClr val="1C1C1C"/>
                </a:solidFill>
                <a:latin typeface="Arial"/>
                <a:cs typeface="Arial"/>
              </a:rPr>
              <a:t>gastheerschap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950" spc="65" b="1">
                <a:solidFill>
                  <a:srgbClr val="1C1C1C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57158" y="0"/>
            <a:ext cx="152400" cy="8191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5200" spc="-450">
                <a:solidFill>
                  <a:srgbClr val="CFCFCF"/>
                </a:solidFill>
                <a:latin typeface="Times New Roman"/>
                <a:cs typeface="Times New Roman"/>
              </a:rPr>
              <a:t>l</a:t>
            </a:r>
            <a:endParaRPr sz="5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0991" y="1105411"/>
            <a:ext cx="1019175" cy="4483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4828" y="2869165"/>
            <a:ext cx="1143635" cy="6235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5" b="1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37465" marR="5080" indent="3810">
              <a:lnSpc>
                <a:spcPct val="100099"/>
              </a:lnSpc>
              <a:spcBef>
                <a:spcPts val="860"/>
              </a:spcBef>
            </a:pPr>
            <a:r>
              <a:rPr dirty="0" sz="750" spc="20">
                <a:solidFill>
                  <a:srgbClr val="1C1C1C"/>
                </a:solidFill>
                <a:latin typeface="Arial"/>
                <a:cs typeface="Arial"/>
              </a:rPr>
              <a:t>PO=Praktischeopdracht  </a:t>
            </a:r>
            <a:r>
              <a:rPr dirty="0" sz="750" spc="25">
                <a:solidFill>
                  <a:srgbClr val="1C1C1C"/>
                </a:solidFill>
                <a:latin typeface="Arial"/>
                <a:cs typeface="Arial"/>
              </a:rPr>
              <a:t>HD=Handelingsdeel  TO=Toetsopdracht</a:t>
            </a:r>
            <a:endParaRPr sz="7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21309" y="3123454"/>
            <a:ext cx="629920" cy="255904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 indent="-635">
              <a:lnSpc>
                <a:spcPct val="101400"/>
              </a:lnSpc>
              <a:spcBef>
                <a:spcPts val="85"/>
              </a:spcBef>
            </a:pPr>
            <a:r>
              <a:rPr dirty="0" sz="750" spc="15">
                <a:solidFill>
                  <a:srgbClr val="1C1C1C"/>
                </a:solidFill>
                <a:latin typeface="Arial"/>
                <a:cs typeface="Arial"/>
              </a:rPr>
              <a:t>S=Schriftelijk  </a:t>
            </a:r>
            <a:r>
              <a:rPr dirty="0" sz="750" spc="20">
                <a:solidFill>
                  <a:srgbClr val="1C1C1C"/>
                </a:solidFill>
                <a:latin typeface="Arial"/>
                <a:cs typeface="Arial"/>
              </a:rPr>
              <a:t>M=Mondeling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3717979" y="10300898"/>
            <a:ext cx="266065" cy="208279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53340">
              <a:lnSpc>
                <a:spcPct val="100000"/>
              </a:lnSpc>
              <a:spcBef>
                <a:spcPts val="305"/>
              </a:spcBef>
            </a:pPr>
            <a:r>
              <a:rPr dirty="0" sz="950" spc="-35">
                <a:solidFill>
                  <a:srgbClr val="1C1C1C"/>
                </a:solidFill>
                <a:latin typeface="Times New Roman"/>
                <a:cs typeface="Times New Roman"/>
              </a:rPr>
              <a:t>30</a:t>
            </a:r>
            <a:endParaRPr sz="950">
              <a:latin typeface="Times New Roman"/>
              <a:cs typeface="Times New Roman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93079" y="1567923"/>
          <a:ext cx="7116445" cy="1142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7195"/>
                <a:gridCol w="2199640"/>
                <a:gridCol w="1921510"/>
                <a:gridCol w="308610"/>
                <a:gridCol w="367664"/>
                <a:gridCol w="1069975"/>
                <a:gridCol w="831850"/>
              </a:tblGrid>
              <a:tr h="140903">
                <a:tc>
                  <a:txBody>
                    <a:bodyPr/>
                    <a:lstStyle/>
                    <a:p>
                      <a:pPr marL="101600">
                        <a:lnSpc>
                          <a:spcPts val="885"/>
                        </a:lnSpc>
                      </a:pPr>
                      <a:r>
                        <a:rPr dirty="0" sz="800" spc="-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885"/>
                        </a:lnSpc>
                      </a:pPr>
                      <a:r>
                        <a:rPr dirty="0" sz="800" spc="4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765">
                        <a:lnSpc>
                          <a:spcPts val="910"/>
                        </a:lnSpc>
                      </a:pPr>
                      <a:r>
                        <a:rPr dirty="0" sz="800" spc="-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ts val="910"/>
                        </a:lnSpc>
                      </a:pPr>
                      <a:r>
                        <a:rPr dirty="0" sz="800" spc="5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ts val="910"/>
                        </a:lnSpc>
                      </a:pPr>
                      <a:r>
                        <a:rPr dirty="0" sz="800" spc="6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910"/>
                        </a:lnSpc>
                      </a:pPr>
                      <a:r>
                        <a:rPr dirty="0" sz="800" spc="3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00" spc="23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910"/>
                        </a:lnSpc>
                      </a:pPr>
                      <a:r>
                        <a:rPr dirty="0" sz="800" spc="4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5409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800" spc="5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800" spc="4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13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39700">
                        <a:lnSpc>
                          <a:spcPts val="1195"/>
                        </a:lnSpc>
                        <a:spcBef>
                          <a:spcPts val="10"/>
                        </a:spcBef>
                      </a:pPr>
                      <a:r>
                        <a:rPr dirty="0" sz="1000">
                          <a:solidFill>
                            <a:srgbClr val="545454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>
                          <a:solidFill>
                            <a:srgbClr val="545454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/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ts val="1165"/>
                        </a:lnSpc>
                      </a:pPr>
                      <a:r>
                        <a:rPr dirty="0" sz="1250">
                          <a:solidFill>
                            <a:srgbClr val="545454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353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/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800" spc="2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800" spc="2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</a:tr>
              <a:tr h="137066">
                <a:tc>
                  <a:txBody>
                    <a:bodyPr/>
                    <a:lstStyle/>
                    <a:p>
                      <a:pPr marL="102235">
                        <a:lnSpc>
                          <a:spcPts val="919"/>
                        </a:lnSpc>
                        <a:spcBef>
                          <a:spcPts val="60"/>
                        </a:spcBef>
                      </a:pPr>
                      <a:r>
                        <a:rPr dirty="0" sz="800" spc="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ts val="919"/>
                        </a:lnSpc>
                        <a:spcBef>
                          <a:spcPts val="60"/>
                        </a:spcBef>
                      </a:pPr>
                      <a:r>
                        <a:rPr dirty="0" sz="800" spc="4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13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70">
                          <a:solidFill>
                            <a:srgbClr val="41414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algn="r" marR="66040">
                        <a:lnSpc>
                          <a:spcPts val="980"/>
                        </a:lnSpc>
                      </a:pPr>
                      <a:r>
                        <a:rPr dirty="0" sz="1650">
                          <a:solidFill>
                            <a:srgbClr val="545454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980"/>
                        </a:lnSpc>
                      </a:pPr>
                      <a:r>
                        <a:rPr dirty="0" sz="900" spc="-120" b="1">
                          <a:solidFill>
                            <a:srgbClr val="545454"/>
                          </a:solidFill>
                          <a:latin typeface="Times New Roman"/>
                          <a:cs typeface="Times New Roman"/>
                        </a:rPr>
                        <a:t>PO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6075">
                        <a:lnSpc>
                          <a:spcPts val="919"/>
                        </a:lnSpc>
                        <a:spcBef>
                          <a:spcPts val="55"/>
                        </a:spcBef>
                      </a:pPr>
                      <a:r>
                        <a:rPr dirty="0" sz="85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ts val="919"/>
                        </a:lnSpc>
                        <a:spcBef>
                          <a:spcPts val="60"/>
                        </a:spcBef>
                      </a:pPr>
                      <a:r>
                        <a:rPr dirty="0" sz="800" spc="-8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200</a:t>
                      </a:r>
                      <a:r>
                        <a:rPr dirty="0" sz="800" spc="-3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</a:tr>
              <a:tr h="187056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6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4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17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r" marR="139700">
                        <a:lnSpc>
                          <a:spcPts val="1175"/>
                        </a:lnSpc>
                        <a:spcBef>
                          <a:spcPts val="195"/>
                        </a:spcBef>
                      </a:pPr>
                      <a:r>
                        <a:rPr dirty="0" sz="1000">
                          <a:solidFill>
                            <a:srgbClr val="545454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4765"/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800">
                          <a:solidFill>
                            <a:srgbClr val="545454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4925"/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ts val="1350"/>
                        </a:lnSpc>
                      </a:pPr>
                      <a:r>
                        <a:rPr dirty="0" sz="1250">
                          <a:solidFill>
                            <a:srgbClr val="545454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35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80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10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4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800" spc="1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</a:tr>
              <a:tr h="138613">
                <a:tc>
                  <a:txBody>
                    <a:bodyPr/>
                    <a:lstStyle/>
                    <a:p>
                      <a:pPr marL="95885">
                        <a:lnSpc>
                          <a:spcPts val="915"/>
                        </a:lnSpc>
                        <a:spcBef>
                          <a:spcPts val="75"/>
                        </a:spcBef>
                      </a:pPr>
                      <a:r>
                        <a:rPr dirty="0" sz="80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ts val="915"/>
                        </a:lnSpc>
                        <a:spcBef>
                          <a:spcPts val="75"/>
                        </a:spcBef>
                      </a:pPr>
                      <a:r>
                        <a:rPr dirty="0" sz="800" spc="4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14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 algn="r" marR="65405">
                        <a:lnSpc>
                          <a:spcPts val="990"/>
                        </a:lnSpc>
                      </a:pPr>
                      <a:r>
                        <a:rPr dirty="0" sz="1650">
                          <a:solidFill>
                            <a:srgbClr val="545454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ts val="990"/>
                        </a:lnSpc>
                      </a:pPr>
                      <a:r>
                        <a:rPr dirty="0" sz="900" spc="-95" b="1">
                          <a:solidFill>
                            <a:srgbClr val="545454"/>
                          </a:solidFill>
                          <a:latin typeface="Times New Roman"/>
                          <a:cs typeface="Times New Roman"/>
                        </a:rPr>
                        <a:t>PO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265">
                        <a:lnSpc>
                          <a:spcPts val="865"/>
                        </a:lnSpc>
                        <a:spcBef>
                          <a:spcPts val="125"/>
                        </a:spcBef>
                      </a:pPr>
                      <a:r>
                        <a:rPr dirty="0" sz="800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5875"/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ts val="890"/>
                        </a:lnSpc>
                        <a:spcBef>
                          <a:spcPts val="100"/>
                        </a:spcBef>
                      </a:pPr>
                      <a:r>
                        <a:rPr dirty="0" sz="800" spc="-7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200</a:t>
                      </a:r>
                      <a:r>
                        <a:rPr dirty="0" sz="800" spc="3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700"/>
                </a:tc>
              </a:tr>
              <a:tr h="187894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800" spc="-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3020"/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800" spc="4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12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3020"/>
                </a:tc>
                <a:tc>
                  <a:txBody>
                    <a:bodyPr/>
                    <a:lstStyle/>
                    <a:p>
                      <a:pPr algn="r" marR="140335">
                        <a:lnSpc>
                          <a:spcPts val="1200"/>
                        </a:lnSpc>
                        <a:spcBef>
                          <a:spcPts val="180"/>
                        </a:spcBef>
                      </a:pPr>
                      <a:r>
                        <a:rPr dirty="0" sz="1000">
                          <a:solidFill>
                            <a:srgbClr val="545454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2860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dirty="0" sz="800">
                          <a:solidFill>
                            <a:srgbClr val="545454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6194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1360"/>
                        </a:lnSpc>
                      </a:pPr>
                      <a:r>
                        <a:rPr dirty="0" sz="1250">
                          <a:solidFill>
                            <a:srgbClr val="545454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36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800" spc="4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800" spc="4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3020"/>
                </a:tc>
              </a:tr>
              <a:tr h="172637"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00" spc="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506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00" spc="4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1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215">
                        <a:lnSpc>
                          <a:spcPts val="1260"/>
                        </a:lnSpc>
                      </a:pPr>
                      <a:r>
                        <a:rPr dirty="0" sz="1650">
                          <a:solidFill>
                            <a:srgbClr val="545454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dirty="0" sz="900" spc="-105" b="1">
                          <a:solidFill>
                            <a:srgbClr val="545454"/>
                          </a:solidFill>
                          <a:latin typeface="Times New Roman"/>
                          <a:cs typeface="Times New Roman"/>
                        </a:rPr>
                        <a:t>PO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85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00" spc="3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200</a:t>
                      </a:r>
                      <a:r>
                        <a:rPr dirty="0" sz="800" spc="-1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281512" y="97407"/>
            <a:ext cx="5334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-165" i="1">
                <a:solidFill>
                  <a:srgbClr val="CDCDCD"/>
                </a:solidFill>
                <a:latin typeface="Arial"/>
                <a:cs typeface="Arial"/>
              </a:rPr>
              <a:t>r</a:t>
            </a:r>
            <a:endParaRPr sz="11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6869" y="199631"/>
            <a:ext cx="3885565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35714" sz="1050" spc="-217">
                <a:solidFill>
                  <a:srgbClr val="CDCDCD"/>
                </a:solidFill>
                <a:latin typeface="Arial"/>
                <a:cs typeface="Arial"/>
              </a:rPr>
              <a:t>1 </a:t>
            </a:r>
            <a:r>
              <a:rPr dirty="0" sz="1450" spc="100" b="1">
                <a:solidFill>
                  <a:srgbClr val="1A1A1A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1A1A1A"/>
                </a:solidFill>
                <a:latin typeface="Arial"/>
                <a:cs typeface="Arial"/>
              </a:rPr>
              <a:t>van </a:t>
            </a:r>
            <a:r>
              <a:rPr dirty="0" sz="1450" spc="90" b="1">
                <a:solidFill>
                  <a:srgbClr val="1A1A1A"/>
                </a:solidFill>
                <a:latin typeface="Arial"/>
                <a:cs typeface="Arial"/>
              </a:rPr>
              <a:t>toetsing </a:t>
            </a:r>
            <a:r>
              <a:rPr dirty="0" sz="1450" spc="105" b="1">
                <a:solidFill>
                  <a:srgbClr val="1A1A1A"/>
                </a:solidFill>
                <a:latin typeface="Arial"/>
                <a:cs typeface="Arial"/>
              </a:rPr>
              <a:t>en</a:t>
            </a:r>
            <a:r>
              <a:rPr dirty="0" sz="1450" spc="305" b="1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450" spc="75" b="1">
                <a:solidFill>
                  <a:srgbClr val="1A1A1A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0697" y="463330"/>
            <a:ext cx="4787265" cy="5168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00"/>
              </a:spcBef>
              <a:tabLst>
                <a:tab pos="3674745" algn="l"/>
              </a:tabLst>
            </a:pPr>
            <a:r>
              <a:rPr dirty="0" sz="1200" spc="95" b="1">
                <a:solidFill>
                  <a:srgbClr val="1A1A1A"/>
                </a:solidFill>
                <a:latin typeface="Arial"/>
                <a:cs typeface="Arial"/>
              </a:rPr>
              <a:t>Studie:</a:t>
            </a:r>
            <a:r>
              <a:rPr dirty="0" sz="1200" spc="-204" b="1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200" spc="70" b="1">
                <a:solidFill>
                  <a:srgbClr val="1A1A1A"/>
                </a:solidFill>
                <a:latin typeface="Arial"/>
                <a:cs typeface="Arial"/>
              </a:rPr>
              <a:t>CK3	</a:t>
            </a:r>
            <a:r>
              <a:rPr dirty="0" sz="1200" spc="95" b="1">
                <a:solidFill>
                  <a:srgbClr val="1A1A1A"/>
                </a:solidFill>
                <a:latin typeface="Arial"/>
                <a:cs typeface="Arial"/>
              </a:rPr>
              <a:t>Vak:</a:t>
            </a:r>
            <a:r>
              <a:rPr dirty="0" sz="1200" spc="-160" b="1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200" spc="114" b="1">
                <a:solidFill>
                  <a:srgbClr val="1A1A1A"/>
                </a:solidFill>
                <a:latin typeface="Arial"/>
                <a:cs typeface="Arial"/>
              </a:rPr>
              <a:t>bakkerij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65" b="1">
                <a:solidFill>
                  <a:srgbClr val="1A1A1A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11328" y="16544"/>
            <a:ext cx="101600" cy="613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850" spc="-470">
                <a:solidFill>
                  <a:srgbClr val="CDCDCD"/>
                </a:solidFill>
                <a:latin typeface="Times New Roman"/>
                <a:cs typeface="Times New Roman"/>
              </a:rPr>
              <a:t>l</a:t>
            </a:r>
            <a:endParaRPr sz="38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52460" y="488759"/>
            <a:ext cx="7112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20" i="1">
                <a:solidFill>
                  <a:srgbClr val="CDCDCD"/>
                </a:solidFill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0150" y="1087102"/>
            <a:ext cx="1019175" cy="4483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A1A1A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45" b="1">
                <a:solidFill>
                  <a:srgbClr val="1A1A1A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3986" y="2847805"/>
            <a:ext cx="1143635" cy="624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5" b="1">
                <a:solidFill>
                  <a:srgbClr val="1A1A1A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00">
              <a:latin typeface="Arial"/>
              <a:cs typeface="Arial"/>
            </a:endParaRPr>
          </a:p>
          <a:p>
            <a:pPr marL="40005" marR="5080" indent="3175">
              <a:lnSpc>
                <a:spcPts val="890"/>
              </a:lnSpc>
            </a:pPr>
            <a:r>
              <a:rPr dirty="0" sz="800" spc="-5">
                <a:solidFill>
                  <a:srgbClr val="1A1A1A"/>
                </a:solidFill>
                <a:latin typeface="Arial"/>
                <a:cs typeface="Arial"/>
              </a:rPr>
              <a:t>PO=Praktischeopdracht  HD=Handelingsdeel  </a:t>
            </a:r>
            <a:r>
              <a:rPr dirty="0" sz="800">
                <a:solidFill>
                  <a:srgbClr val="1A1A1A"/>
                </a:solidFill>
                <a:latin typeface="Arial"/>
                <a:cs typeface="Arial"/>
              </a:rPr>
              <a:t>TO=Toetsopdracht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30175" y="3098789"/>
            <a:ext cx="627380" cy="26352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 indent="-635">
              <a:lnSpc>
                <a:spcPts val="910"/>
              </a:lnSpc>
              <a:spcBef>
                <a:spcPts val="170"/>
              </a:spcBef>
            </a:pPr>
            <a:r>
              <a:rPr dirty="0" sz="800" spc="-5">
                <a:solidFill>
                  <a:srgbClr val="1A1A1A"/>
                </a:solidFill>
                <a:latin typeface="Arial"/>
                <a:cs typeface="Arial"/>
              </a:rPr>
              <a:t>S=Schriftelijk  </a:t>
            </a:r>
            <a:r>
              <a:rPr dirty="0" sz="800" spc="-10">
                <a:solidFill>
                  <a:srgbClr val="1A1A1A"/>
                </a:solidFill>
                <a:latin typeface="Arial"/>
                <a:cs typeface="Arial"/>
              </a:rPr>
              <a:t>M=Mondeling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3079" y="1733239"/>
            <a:ext cx="4335145" cy="0"/>
          </a:xfrm>
          <a:custGeom>
            <a:avLst/>
            <a:gdLst/>
            <a:ahLst/>
            <a:cxnLst/>
            <a:rect l="l" t="t" r="r" b="b"/>
            <a:pathLst>
              <a:path w="4335145" h="0">
                <a:moveTo>
                  <a:pt x="0" y="0"/>
                </a:moveTo>
                <a:lnTo>
                  <a:pt x="4335141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57644" y="185210"/>
            <a:ext cx="4685030" cy="1099820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19050">
              <a:lnSpc>
                <a:spcPct val="100000"/>
              </a:lnSpc>
              <a:spcBef>
                <a:spcPts val="430"/>
              </a:spcBef>
            </a:pPr>
            <a:r>
              <a:rPr dirty="0" sz="1450" spc="100" b="1">
                <a:solidFill>
                  <a:srgbClr val="1F1F1F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1F1F1F"/>
                </a:solidFill>
                <a:latin typeface="Arial"/>
                <a:cs typeface="Arial"/>
              </a:rPr>
              <a:t>van </a:t>
            </a:r>
            <a:r>
              <a:rPr dirty="0" sz="1450" spc="90" b="1">
                <a:solidFill>
                  <a:srgbClr val="1F1F1F"/>
                </a:solidFill>
                <a:latin typeface="Arial"/>
                <a:cs typeface="Arial"/>
              </a:rPr>
              <a:t>toetsing </a:t>
            </a:r>
            <a:r>
              <a:rPr dirty="0" sz="1450" spc="105" b="1">
                <a:solidFill>
                  <a:srgbClr val="1F1F1F"/>
                </a:solidFill>
                <a:latin typeface="Arial"/>
                <a:cs typeface="Arial"/>
              </a:rPr>
              <a:t>en</a:t>
            </a:r>
            <a:r>
              <a:rPr dirty="0" sz="1450" spc="-225" b="1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450" spc="85" b="1">
                <a:solidFill>
                  <a:srgbClr val="1F1F1F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17780">
              <a:lnSpc>
                <a:spcPct val="100000"/>
              </a:lnSpc>
              <a:spcBef>
                <a:spcPts val="285"/>
              </a:spcBef>
              <a:tabLst>
                <a:tab pos="3665854" algn="l"/>
              </a:tabLst>
            </a:pPr>
            <a:r>
              <a:rPr dirty="0" sz="1250" spc="55" b="1">
                <a:solidFill>
                  <a:srgbClr val="1F1F1F"/>
                </a:solidFill>
                <a:latin typeface="Arial"/>
                <a:cs typeface="Arial"/>
              </a:rPr>
              <a:t>Studie:CK3	</a:t>
            </a:r>
            <a:r>
              <a:rPr dirty="0" baseline="2222" sz="1875" spc="135" b="1">
                <a:solidFill>
                  <a:srgbClr val="1F1F1F"/>
                </a:solidFill>
                <a:latin typeface="Arial"/>
                <a:cs typeface="Arial"/>
              </a:rPr>
              <a:t>Vak:keuken</a:t>
            </a:r>
            <a:endParaRPr baseline="2222" sz="1875">
              <a:latin typeface="Arial"/>
              <a:cs typeface="Arial"/>
            </a:endParaRPr>
          </a:p>
          <a:p>
            <a:pPr marL="16510" marR="3677285" indent="-4445">
              <a:lnSpc>
                <a:spcPct val="191800"/>
              </a:lnSpc>
              <a:spcBef>
                <a:spcPts val="229"/>
              </a:spcBef>
            </a:pPr>
            <a:r>
              <a:rPr dirty="0" sz="950" spc="70" b="1">
                <a:solidFill>
                  <a:srgbClr val="1F1F1F"/>
                </a:solidFill>
                <a:latin typeface="Arial"/>
                <a:cs typeface="Arial"/>
              </a:rPr>
              <a:t>Inleiding  </a:t>
            </a:r>
            <a:r>
              <a:rPr dirty="0" sz="950" spc="30" b="1">
                <a:solidFill>
                  <a:srgbClr val="1F1F1F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17979" y="10300898"/>
            <a:ext cx="266065" cy="208279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53340">
              <a:lnSpc>
                <a:spcPct val="100000"/>
              </a:lnSpc>
              <a:spcBef>
                <a:spcPts val="305"/>
              </a:spcBef>
            </a:pPr>
            <a:r>
              <a:rPr dirty="0" sz="950" spc="-35">
                <a:solidFill>
                  <a:srgbClr val="1C1C1C"/>
                </a:solidFill>
                <a:latin typeface="Times New Roman"/>
                <a:cs typeface="Times New Roman"/>
              </a:rPr>
              <a:t>31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7097" y="1349673"/>
            <a:ext cx="1229360" cy="530860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950" spc="45" b="1">
                <a:solidFill>
                  <a:srgbClr val="1F1F1F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  <a:p>
            <a:pPr marL="34925">
              <a:lnSpc>
                <a:spcPct val="100000"/>
              </a:lnSpc>
              <a:spcBef>
                <a:spcPts val="284"/>
              </a:spcBef>
              <a:tabLst>
                <a:tab pos="475615" algn="l"/>
              </a:tabLst>
            </a:pPr>
            <a:r>
              <a:rPr dirty="0" sz="800" spc="-15">
                <a:solidFill>
                  <a:srgbClr val="1F1F1F"/>
                </a:solidFill>
                <a:latin typeface="Arial"/>
                <a:cs typeface="Arial"/>
              </a:rPr>
              <a:t>SE	</a:t>
            </a:r>
            <a:r>
              <a:rPr dirty="0" sz="800" spc="40">
                <a:solidFill>
                  <a:srgbClr val="1F1F1F"/>
                </a:solidFill>
                <a:latin typeface="Arial"/>
                <a:cs typeface="Arial"/>
              </a:rPr>
              <a:t>omschrijving</a:t>
            </a:r>
            <a:endParaRPr sz="800">
              <a:latin typeface="Arial"/>
              <a:cs typeface="Arial"/>
            </a:endParaRPr>
          </a:p>
          <a:p>
            <a:pPr marL="33020">
              <a:lnSpc>
                <a:spcPct val="100000"/>
              </a:lnSpc>
              <a:spcBef>
                <a:spcPts val="240"/>
              </a:spcBef>
              <a:tabLst>
                <a:tab pos="477520" algn="l"/>
              </a:tabLst>
            </a:pPr>
            <a:r>
              <a:rPr dirty="0" sz="850" spc="50">
                <a:solidFill>
                  <a:srgbClr val="1F1F1F"/>
                </a:solidFill>
                <a:latin typeface="Times New Roman"/>
                <a:cs typeface="Times New Roman"/>
              </a:rPr>
              <a:t>SOl	</a:t>
            </a:r>
            <a:r>
              <a:rPr dirty="0" sz="800" spc="-40">
                <a:solidFill>
                  <a:srgbClr val="1F1F1F"/>
                </a:solidFill>
                <a:latin typeface="Arial"/>
                <a:cs typeface="Arial"/>
              </a:rPr>
              <a:t>P</a:t>
            </a:r>
            <a:r>
              <a:rPr dirty="0" sz="800" spc="-40">
                <a:solidFill>
                  <a:srgbClr val="3B3B3B"/>
                </a:solidFill>
                <a:latin typeface="Arial"/>
                <a:cs typeface="Arial"/>
              </a:rPr>
              <a:t>r </a:t>
            </a:r>
            <a:r>
              <a:rPr dirty="0" sz="800" spc="10">
                <a:solidFill>
                  <a:srgbClr val="1F1F1F"/>
                </a:solidFill>
                <a:latin typeface="Arial"/>
                <a:cs typeface="Arial"/>
              </a:rPr>
              <a:t>a</a:t>
            </a:r>
            <a:r>
              <a:rPr dirty="0" sz="800" spc="10">
                <a:solidFill>
                  <a:srgbClr val="3B3B3B"/>
                </a:solidFill>
                <a:latin typeface="Arial"/>
                <a:cs typeface="Arial"/>
              </a:rPr>
              <a:t>ktij </a:t>
            </a:r>
            <a:r>
              <a:rPr dirty="0" sz="800" spc="35">
                <a:solidFill>
                  <a:srgbClr val="1F1F1F"/>
                </a:solidFill>
                <a:latin typeface="Arial"/>
                <a:cs typeface="Arial"/>
              </a:rPr>
              <a:t>kto</a:t>
            </a:r>
            <a:r>
              <a:rPr dirty="0" sz="800" spc="-114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800" spc="15">
                <a:solidFill>
                  <a:srgbClr val="3B3B3B"/>
                </a:solidFill>
                <a:latin typeface="Arial"/>
                <a:cs typeface="Arial"/>
              </a:rPr>
              <a:t>e</a:t>
            </a:r>
            <a:r>
              <a:rPr dirty="0" sz="800" spc="15">
                <a:solidFill>
                  <a:srgbClr val="1F1F1F"/>
                </a:solidFill>
                <a:latin typeface="Arial"/>
                <a:cs typeface="Arial"/>
              </a:rPr>
              <a:t>ts </a:t>
            </a:r>
            <a:r>
              <a:rPr dirty="0" sz="800" spc="5">
                <a:solidFill>
                  <a:srgbClr val="3B3B3B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13452" y="1570000"/>
            <a:ext cx="21837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35">
                <a:solidFill>
                  <a:srgbClr val="1F1F1F"/>
                </a:solidFill>
                <a:latin typeface="Arial"/>
                <a:cs typeface="Arial"/>
              </a:rPr>
              <a:t>Herkansing </a:t>
            </a:r>
            <a:r>
              <a:rPr dirty="0" sz="800" spc="60">
                <a:solidFill>
                  <a:srgbClr val="1F1F1F"/>
                </a:solidFill>
                <a:latin typeface="Arial"/>
                <a:cs typeface="Arial"/>
              </a:rPr>
              <a:t>type </a:t>
            </a:r>
            <a:r>
              <a:rPr dirty="0" sz="800" spc="65">
                <a:solidFill>
                  <a:srgbClr val="1F1F1F"/>
                </a:solidFill>
                <a:latin typeface="Arial"/>
                <a:cs typeface="Arial"/>
              </a:rPr>
              <a:t>vorm </a:t>
            </a:r>
            <a:r>
              <a:rPr dirty="0" sz="800" spc="25">
                <a:solidFill>
                  <a:srgbClr val="1F1F1F"/>
                </a:solidFill>
                <a:latin typeface="Arial"/>
                <a:cs typeface="Arial"/>
              </a:rPr>
              <a:t>weging</a:t>
            </a:r>
            <a:r>
              <a:rPr dirty="0" sz="800" spc="16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800" spc="70">
                <a:solidFill>
                  <a:srgbClr val="1F1F1F"/>
                </a:solidFill>
                <a:latin typeface="Arial"/>
                <a:cs typeface="Arial"/>
              </a:rPr>
              <a:t>moment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95590" y="1718505"/>
            <a:ext cx="133985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248410" algn="l"/>
              </a:tabLst>
            </a:pPr>
            <a:r>
              <a:rPr dirty="0" sz="1000" spc="85">
                <a:solidFill>
                  <a:srgbClr val="1F1F1F"/>
                </a:solidFill>
                <a:latin typeface="Arial"/>
                <a:cs typeface="Arial"/>
              </a:rPr>
              <a:t>D </a:t>
            </a:r>
            <a:r>
              <a:rPr dirty="0" sz="1000" spc="34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baseline="3472" sz="1200" spc="-22">
                <a:solidFill>
                  <a:srgbClr val="1F1F1F"/>
                </a:solidFill>
                <a:latin typeface="Arial"/>
                <a:cs typeface="Arial"/>
              </a:rPr>
              <a:t>PO	</a:t>
            </a:r>
            <a:r>
              <a:rPr dirty="0" baseline="6535" sz="1275" spc="-15">
                <a:solidFill>
                  <a:srgbClr val="3B3B3B"/>
                </a:solidFill>
                <a:latin typeface="Times New Roman"/>
                <a:cs typeface="Times New Roman"/>
              </a:rPr>
              <a:t>2</a:t>
            </a:r>
            <a:endParaRPr baseline="6535" sz="1275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52257" y="1533383"/>
            <a:ext cx="661035" cy="342900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dirty="0" sz="800" spc="40">
                <a:solidFill>
                  <a:srgbClr val="1F1F1F"/>
                </a:solidFill>
                <a:latin typeface="Arial"/>
                <a:cs typeface="Arial"/>
              </a:rPr>
              <a:t>duur</a:t>
            </a:r>
            <a:endParaRPr sz="80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285"/>
              </a:spcBef>
            </a:pPr>
            <a:r>
              <a:rPr dirty="0" sz="800" spc="-15">
                <a:solidFill>
                  <a:srgbClr val="1F1F1F"/>
                </a:solidFill>
                <a:latin typeface="Arial"/>
                <a:cs typeface="Arial"/>
              </a:rPr>
              <a:t>175 </a:t>
            </a:r>
            <a:r>
              <a:rPr dirty="0" sz="800" spc="-10">
                <a:solidFill>
                  <a:srgbClr val="3B3B3B"/>
                </a:solidFill>
                <a:latin typeface="Arial"/>
                <a:cs typeface="Arial"/>
              </a:rPr>
              <a:t>mi</a:t>
            </a:r>
            <a:r>
              <a:rPr dirty="0" sz="800" spc="-15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800" spc="25">
                <a:solidFill>
                  <a:srgbClr val="1F1F1F"/>
                </a:solidFill>
                <a:latin typeface="Arial"/>
                <a:cs typeface="Arial"/>
              </a:rPr>
              <a:t>nu</a:t>
            </a:r>
            <a:r>
              <a:rPr dirty="0" sz="800" spc="25">
                <a:solidFill>
                  <a:srgbClr val="3B3B3B"/>
                </a:solidFill>
                <a:latin typeface="Arial"/>
                <a:cs typeface="Arial"/>
              </a:rPr>
              <a:t>ten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293079" y="1869298"/>
          <a:ext cx="7143750" cy="862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290"/>
                <a:gridCol w="2374900"/>
                <a:gridCol w="1710689"/>
                <a:gridCol w="243204"/>
                <a:gridCol w="514350"/>
                <a:gridCol w="781685"/>
                <a:gridCol w="1101089"/>
              </a:tblGrid>
              <a:tr h="190745"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80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0005"/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800" spc="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Theo </a:t>
                      </a:r>
                      <a:r>
                        <a:rPr dirty="0" sz="800" spc="3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0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ietoet</a:t>
                      </a:r>
                      <a:r>
                        <a:rPr dirty="0" sz="800" spc="-14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5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 </a:t>
                      </a:r>
                      <a:r>
                        <a:rPr dirty="0" sz="800" spc="4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0005"/>
                </a:tc>
                <a:tc>
                  <a:txBody>
                    <a:bodyPr/>
                    <a:lstStyle/>
                    <a:p>
                      <a:pPr algn="r" marR="121285">
                        <a:lnSpc>
                          <a:spcPts val="1315"/>
                        </a:lnSpc>
                        <a:spcBef>
                          <a:spcPts val="85"/>
                        </a:spcBef>
                      </a:pPr>
                      <a:r>
                        <a:rPr dirty="0" sz="110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80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0005"/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365"/>
                        </a:lnSpc>
                      </a:pPr>
                      <a:r>
                        <a:rPr dirty="0" sz="125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8892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80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6830"/>
                </a:tc>
                <a:tc>
                  <a:txBody>
                    <a:bodyPr/>
                    <a:lstStyle/>
                    <a:p>
                      <a:pPr marL="4337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800" spc="45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800" spc="4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00" spc="3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m</a:t>
                      </a:r>
                      <a:r>
                        <a:rPr dirty="0" sz="800" spc="35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3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3655"/>
                </a:tc>
              </a:tr>
              <a:tr h="157021"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0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00" spc="-4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800" spc="-4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r </a:t>
                      </a:r>
                      <a:r>
                        <a:rPr dirty="0" sz="800" spc="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800" spc="5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800" spc="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00" spc="5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800" spc="5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kt</a:t>
                      </a:r>
                      <a:r>
                        <a:rPr dirty="0" sz="800" spc="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800" spc="5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ts</a:t>
                      </a:r>
                      <a:r>
                        <a:rPr dirty="0" sz="800" spc="4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ts val="1135"/>
                        </a:lnSpc>
                      </a:pPr>
                      <a:r>
                        <a:rPr dirty="0" sz="100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00" spc="-35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9146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>
                          <a:solidFill>
                            <a:srgbClr val="3B3B3B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marL="43180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0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175</a:t>
                      </a:r>
                      <a:r>
                        <a:rPr dirty="0" sz="800" spc="10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800" spc="45">
                          <a:solidFill>
                            <a:srgbClr val="4F4F4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4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nu</a:t>
                      </a:r>
                      <a:r>
                        <a:rPr dirty="0" sz="800" spc="45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</a:tr>
              <a:tr h="162824"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800" spc="1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5240"/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800" spc="4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17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5240"/>
                </a:tc>
                <a:tc>
                  <a:txBody>
                    <a:bodyPr/>
                    <a:lstStyle/>
                    <a:p>
                      <a:pPr algn="r" marR="124460">
                        <a:lnSpc>
                          <a:spcPts val="1180"/>
                        </a:lnSpc>
                      </a:pPr>
                      <a:r>
                        <a:rPr dirty="0" sz="110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900" b="1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ts val="1150"/>
                        </a:lnSpc>
                      </a:pPr>
                      <a:r>
                        <a:rPr dirty="0" sz="1000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8892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80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5240"/>
                </a:tc>
                <a:tc>
                  <a:txBody>
                    <a:bodyPr/>
                    <a:lstStyle/>
                    <a:p>
                      <a:pPr marL="43370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800" spc="4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25</a:t>
                      </a:r>
                      <a:r>
                        <a:rPr dirty="0" sz="800" spc="4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m</a:t>
                      </a:r>
                      <a:r>
                        <a:rPr dirty="0" sz="800" spc="45">
                          <a:solidFill>
                            <a:srgbClr val="4F4F4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4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700"/>
                </a:tc>
              </a:tr>
              <a:tr h="158419"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850" spc="-5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SOS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43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800" spc="-2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Pra </a:t>
                      </a:r>
                      <a:r>
                        <a:rPr dirty="0" sz="800" spc="5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800" spc="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00" spc="5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800" spc="5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kt</a:t>
                      </a:r>
                      <a:r>
                        <a:rPr dirty="0" sz="800" spc="-12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800" spc="35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3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00" spc="35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 </a:t>
                      </a:r>
                      <a:r>
                        <a:rPr dirty="0" sz="800" spc="2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780"/>
                </a:tc>
                <a:tc>
                  <a:txBody>
                    <a:bodyPr/>
                    <a:lstStyle/>
                    <a:p>
                      <a:pPr algn="r" marR="53975">
                        <a:lnSpc>
                          <a:spcPts val="1110"/>
                        </a:lnSpc>
                        <a:spcBef>
                          <a:spcPts val="35"/>
                        </a:spcBef>
                      </a:pPr>
                      <a:r>
                        <a:rPr dirty="0" sz="100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  <a:tc gridSpan="4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40"/>
                        </a:spcBef>
                        <a:tabLst>
                          <a:tab pos="1052195" algn="l"/>
                          <a:tab pos="1972310" algn="l"/>
                        </a:tabLst>
                      </a:pPr>
                      <a:r>
                        <a:rPr dirty="0" sz="800" spc="-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PO	</a:t>
                      </a:r>
                      <a:r>
                        <a:rPr dirty="0" sz="800" spc="2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2	</a:t>
                      </a:r>
                      <a:r>
                        <a:rPr dirty="0" baseline="3472" sz="1200" spc="44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baseline="3472" sz="1200" spc="44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75 </a:t>
                      </a:r>
                      <a:r>
                        <a:rPr dirty="0" baseline="3472" sz="1200" spc="67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baseline="3472" sz="1200" spc="67">
                          <a:solidFill>
                            <a:srgbClr val="64646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baseline="3472" sz="1200" spc="67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nu</a:t>
                      </a:r>
                      <a:r>
                        <a:rPr dirty="0" baseline="3472" sz="1200" spc="-12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472" sz="1200" spc="44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baseline="3472" sz="1200" spc="44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baseline="3472" sz="1200" spc="44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baseline="3472" sz="1200">
                        <a:latin typeface="Arial"/>
                        <a:cs typeface="Arial"/>
                      </a:endParaRPr>
                    </a:p>
                  </a:txBody>
                  <a:tcPr marL="0" marR="0" marB="0" marT="1778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0556"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00" spc="4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S06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00" spc="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Theor</a:t>
                      </a:r>
                      <a:r>
                        <a:rPr dirty="0" sz="800" spc="25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etoets</a:t>
                      </a:r>
                      <a:r>
                        <a:rPr dirty="0" sz="800" spc="26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1285">
                        <a:lnSpc>
                          <a:spcPts val="1200"/>
                        </a:lnSpc>
                      </a:pPr>
                      <a:r>
                        <a:rPr dirty="0" sz="110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00" b="1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50495">
                        <a:lnSpc>
                          <a:spcPts val="1135"/>
                        </a:lnSpc>
                        <a:tabLst>
                          <a:tab pos="803910" algn="l"/>
                        </a:tabLst>
                      </a:pPr>
                      <a:r>
                        <a:rPr dirty="0" sz="1250" spc="-15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s	</a:t>
                      </a:r>
                      <a:r>
                        <a:rPr dirty="0" sz="800" spc="-15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68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00" spc="4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25 </a:t>
                      </a:r>
                      <a:r>
                        <a:rPr dirty="0" sz="800" spc="4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800" spc="45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4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353986" y="2875269"/>
            <a:ext cx="1140460" cy="624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5" b="1">
                <a:solidFill>
                  <a:srgbClr val="1F1F1F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40005" marR="5080">
              <a:lnSpc>
                <a:spcPct val="93900"/>
              </a:lnSpc>
              <a:spcBef>
                <a:spcPts val="869"/>
              </a:spcBef>
            </a:pPr>
            <a:r>
              <a:rPr dirty="0" sz="800" spc="-5">
                <a:solidFill>
                  <a:srgbClr val="1F1F1F"/>
                </a:solidFill>
                <a:latin typeface="Arial"/>
                <a:cs typeface="Arial"/>
              </a:rPr>
              <a:t>PO=Praktischeopdracht  HD=Handelingsdeel  </a:t>
            </a:r>
            <a:r>
              <a:rPr dirty="0" sz="800" spc="-10">
                <a:solidFill>
                  <a:srgbClr val="1F1F1F"/>
                </a:solidFill>
                <a:latin typeface="Arial"/>
                <a:cs typeface="Arial"/>
              </a:rPr>
              <a:t>TO=Toetsopdracht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24069" y="3123201"/>
            <a:ext cx="633730" cy="26352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 indent="-635">
              <a:lnSpc>
                <a:spcPts val="910"/>
              </a:lnSpc>
              <a:spcBef>
                <a:spcPts val="170"/>
              </a:spcBef>
            </a:pPr>
            <a:r>
              <a:rPr dirty="0" sz="800">
                <a:solidFill>
                  <a:srgbClr val="1F1F1F"/>
                </a:solidFill>
                <a:latin typeface="Arial"/>
                <a:cs typeface="Arial"/>
              </a:rPr>
              <a:t>S=Schriftelijk  </a:t>
            </a:r>
            <a:r>
              <a:rPr dirty="0" sz="800" spc="-5">
                <a:solidFill>
                  <a:srgbClr val="1F1F1F"/>
                </a:solidFill>
                <a:latin typeface="Arial"/>
                <a:cs typeface="Arial"/>
              </a:rPr>
              <a:t>M=Mondeling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3717979" y="10300898"/>
            <a:ext cx="266065" cy="208279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53340">
              <a:lnSpc>
                <a:spcPct val="100000"/>
              </a:lnSpc>
              <a:spcBef>
                <a:spcPts val="305"/>
              </a:spcBef>
            </a:pPr>
            <a:r>
              <a:rPr dirty="0" sz="950" spc="-35">
                <a:solidFill>
                  <a:srgbClr val="1C1C1C"/>
                </a:solidFill>
                <a:latin typeface="Times New Roman"/>
                <a:cs typeface="Times New Roman"/>
              </a:rPr>
              <a:t>32</a:t>
            </a:r>
            <a:endParaRPr sz="950">
              <a:latin typeface="Times New Roman"/>
              <a:cs typeface="Times New Roman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72455" y="1927997"/>
          <a:ext cx="7034530" cy="2118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9565"/>
                <a:gridCol w="2198370"/>
                <a:gridCol w="1922145"/>
                <a:gridCol w="309879"/>
                <a:gridCol w="363220"/>
                <a:gridCol w="1073150"/>
                <a:gridCol w="838200"/>
              </a:tblGrid>
              <a:tr h="137852"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</a:pPr>
                      <a:r>
                        <a:rPr dirty="0" sz="750" spc="3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885"/>
                        </a:lnSpc>
                      </a:pPr>
                      <a:r>
                        <a:rPr dirty="0" sz="800" spc="4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765">
                        <a:lnSpc>
                          <a:spcPts val="910"/>
                        </a:lnSpc>
                      </a:pPr>
                      <a:r>
                        <a:rPr dirty="0" sz="800" spc="-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ts val="910"/>
                        </a:lnSpc>
                      </a:pPr>
                      <a:r>
                        <a:rPr dirty="0" sz="800" spc="5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ts val="935"/>
                        </a:lnSpc>
                      </a:pPr>
                      <a:r>
                        <a:rPr dirty="0" sz="800" spc="6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910"/>
                        </a:lnSpc>
                      </a:pPr>
                      <a:r>
                        <a:rPr dirty="0" sz="800" spc="3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00" spc="26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325" marR="3175">
                        <a:lnSpc>
                          <a:spcPts val="910"/>
                        </a:lnSpc>
                      </a:pPr>
                      <a:r>
                        <a:rPr dirty="0" sz="800" spc="5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5060"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6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2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Theor</a:t>
                      </a:r>
                      <a:r>
                        <a:rPr dirty="0" sz="800" spc="25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2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et </a:t>
                      </a:r>
                      <a:r>
                        <a:rPr dirty="0" sz="800" spc="3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oets</a:t>
                      </a:r>
                      <a:r>
                        <a:rPr dirty="0" sz="800" spc="3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53670">
                        <a:lnSpc>
                          <a:spcPts val="1255"/>
                        </a:lnSpc>
                      </a:pPr>
                      <a:r>
                        <a:rPr dirty="0" sz="1100">
                          <a:solidFill>
                            <a:srgbClr val="3F3F3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210"/>
                        </a:lnSpc>
                      </a:pPr>
                      <a:r>
                        <a:rPr dirty="0" sz="1250">
                          <a:solidFill>
                            <a:srgbClr val="696969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4163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50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2405" marR="317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2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800" spc="7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33914">
                <a:tc>
                  <a:txBody>
                    <a:bodyPr/>
                    <a:lstStyle/>
                    <a:p>
                      <a:pPr marL="16510">
                        <a:lnSpc>
                          <a:spcPts val="900"/>
                        </a:lnSpc>
                        <a:spcBef>
                          <a:spcPts val="55"/>
                        </a:spcBef>
                      </a:pPr>
                      <a:r>
                        <a:rPr dirty="0" sz="800" spc="5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919"/>
                        </a:lnSpc>
                        <a:spcBef>
                          <a:spcPts val="30"/>
                        </a:spcBef>
                      </a:pPr>
                      <a:r>
                        <a:rPr dirty="0" sz="800" spc="4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10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7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r" marR="66040">
                        <a:lnSpc>
                          <a:spcPts val="955"/>
                        </a:lnSpc>
                      </a:pPr>
                      <a:r>
                        <a:rPr dirty="0" sz="165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ts val="900"/>
                        </a:lnSpc>
                        <a:spcBef>
                          <a:spcPts val="55"/>
                        </a:spcBef>
                      </a:pPr>
                      <a:r>
                        <a:rPr dirty="0" sz="800" spc="-2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ts val="900"/>
                        </a:lnSpc>
                        <a:spcBef>
                          <a:spcPts val="55"/>
                        </a:spcBef>
                      </a:pPr>
                      <a:r>
                        <a:rPr dirty="0" sz="8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 marL="188595" marR="3175">
                        <a:lnSpc>
                          <a:spcPts val="900"/>
                        </a:lnSpc>
                        <a:spcBef>
                          <a:spcPts val="55"/>
                        </a:spcBef>
                      </a:pPr>
                      <a:r>
                        <a:rPr dirty="0" sz="800" spc="-1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150 </a:t>
                      </a:r>
                      <a:r>
                        <a:rPr dirty="0" sz="800" spc="-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minute</a:t>
                      </a:r>
                      <a:r>
                        <a:rPr dirty="0" sz="800" spc="19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5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r\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</a:tr>
              <a:tr h="189392"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800" spc="-4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100"/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800" spc="4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14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4925"/>
                </a:tc>
                <a:tc>
                  <a:txBody>
                    <a:bodyPr/>
                    <a:lstStyle/>
                    <a:p>
                      <a:pPr algn="r" marR="153670">
                        <a:lnSpc>
                          <a:spcPts val="1295"/>
                        </a:lnSpc>
                        <a:spcBef>
                          <a:spcPts val="95"/>
                        </a:spcBef>
                      </a:pPr>
                      <a:r>
                        <a:rPr dirty="0" sz="1100">
                          <a:solidFill>
                            <a:srgbClr val="3F3F3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80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100"/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340"/>
                        </a:lnSpc>
                      </a:pPr>
                      <a:r>
                        <a:rPr dirty="0" sz="1200">
                          <a:solidFill>
                            <a:srgbClr val="696969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8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4925"/>
                </a:tc>
                <a:tc>
                  <a:txBody>
                    <a:bodyPr/>
                    <a:lstStyle/>
                    <a:p>
                      <a:pPr marL="192405" marR="31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800" spc="2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800" spc="1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800" spc="25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2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4925"/>
                </a:tc>
              </a:tr>
              <a:tr h="134283">
                <a:tc>
                  <a:txBody>
                    <a:bodyPr/>
                    <a:lstStyle/>
                    <a:p>
                      <a:pPr marL="16510">
                        <a:lnSpc>
                          <a:spcPts val="875"/>
                        </a:lnSpc>
                        <a:spcBef>
                          <a:spcPts val="80"/>
                        </a:spcBef>
                      </a:pPr>
                      <a:r>
                        <a:rPr dirty="0" sz="800" spc="1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16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900"/>
                        </a:lnSpc>
                        <a:spcBef>
                          <a:spcPts val="55"/>
                        </a:spcBef>
                      </a:pPr>
                      <a:r>
                        <a:rPr dirty="0" sz="800" spc="4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12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7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 algn="r" marR="66040">
                        <a:lnSpc>
                          <a:spcPts val="955"/>
                        </a:lnSpc>
                      </a:pPr>
                      <a:r>
                        <a:rPr dirty="0" sz="165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ts val="875"/>
                        </a:lnSpc>
                        <a:spcBef>
                          <a:spcPts val="80"/>
                        </a:spcBef>
                      </a:pPr>
                      <a:r>
                        <a:rPr dirty="0" sz="800" spc="-3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4805">
                        <a:lnSpc>
                          <a:spcPts val="875"/>
                        </a:lnSpc>
                        <a:spcBef>
                          <a:spcPts val="80"/>
                        </a:spcBef>
                      </a:pPr>
                      <a:r>
                        <a:rPr dirty="0" sz="8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160"/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875"/>
                        </a:lnSpc>
                        <a:spcBef>
                          <a:spcPts val="80"/>
                        </a:spcBef>
                      </a:pPr>
                      <a:r>
                        <a:rPr dirty="0" sz="800" spc="-2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300</a:t>
                      </a:r>
                      <a:r>
                        <a:rPr dirty="0" sz="800" spc="4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160"/>
                </a:tc>
              </a:tr>
              <a:tr h="192911"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800" spc="5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505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7465"/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800" spc="4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15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4290"/>
                </a:tc>
                <a:tc>
                  <a:txBody>
                    <a:bodyPr/>
                    <a:lstStyle/>
                    <a:p>
                      <a:pPr algn="r" marR="15367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100">
                          <a:solidFill>
                            <a:srgbClr val="3F3F3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430"/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80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7465"/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370"/>
                        </a:lnSpc>
                      </a:pPr>
                      <a:r>
                        <a:rPr dirty="0" sz="1250">
                          <a:solidFill>
                            <a:srgbClr val="696969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8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7465"/>
                </a:tc>
                <a:tc>
                  <a:txBody>
                    <a:bodyPr/>
                    <a:lstStyle/>
                    <a:p>
                      <a:pPr marL="192405" marR="31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800" spc="2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800" spc="7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7465"/>
                </a:tc>
              </a:tr>
              <a:tr h="133595">
                <a:tc>
                  <a:txBody>
                    <a:bodyPr/>
                    <a:lstStyle/>
                    <a:p>
                      <a:pPr marL="13970">
                        <a:lnSpc>
                          <a:spcPts val="875"/>
                        </a:lnSpc>
                        <a:spcBef>
                          <a:spcPts val="75"/>
                        </a:spcBef>
                      </a:pPr>
                      <a:r>
                        <a:rPr dirty="0" sz="800" spc="5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506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900"/>
                        </a:lnSpc>
                        <a:spcBef>
                          <a:spcPts val="50"/>
                        </a:spcBef>
                      </a:pPr>
                      <a:r>
                        <a:rPr dirty="0" sz="800" spc="4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1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7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algn="r" marR="66040">
                        <a:lnSpc>
                          <a:spcPts val="950"/>
                        </a:lnSpc>
                      </a:pPr>
                      <a:r>
                        <a:rPr dirty="0" sz="165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ts val="875"/>
                        </a:lnSpc>
                        <a:spcBef>
                          <a:spcPts val="75"/>
                        </a:spcBef>
                      </a:pPr>
                      <a:r>
                        <a:rPr dirty="0" sz="800" spc="-2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4805">
                        <a:lnSpc>
                          <a:spcPts val="900"/>
                        </a:lnSpc>
                        <a:spcBef>
                          <a:spcPts val="50"/>
                        </a:spcBef>
                      </a:pPr>
                      <a:r>
                        <a:rPr dirty="0" sz="8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875"/>
                        </a:lnSpc>
                        <a:spcBef>
                          <a:spcPts val="75"/>
                        </a:spcBef>
                      </a:pPr>
                      <a:r>
                        <a:rPr dirty="0" sz="800" spc="-1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300</a:t>
                      </a:r>
                      <a:r>
                        <a:rPr dirty="0" sz="8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</a:tr>
              <a:tr h="192912"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800" spc="5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507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7465"/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800" spc="4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15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7465"/>
                </a:tc>
                <a:tc>
                  <a:txBody>
                    <a:bodyPr/>
                    <a:lstStyle/>
                    <a:p>
                      <a:pPr algn="r" marR="15367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100">
                          <a:solidFill>
                            <a:srgbClr val="3F3F3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430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80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7465"/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370"/>
                        </a:lnSpc>
                      </a:pPr>
                      <a:r>
                        <a:rPr dirty="0" sz="1250">
                          <a:solidFill>
                            <a:srgbClr val="696969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8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7465"/>
                </a:tc>
                <a:tc>
                  <a:txBody>
                    <a:bodyPr/>
                    <a:lstStyle/>
                    <a:p>
                      <a:pPr marL="192405" marR="31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800" spc="2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800" spc="7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7465"/>
                </a:tc>
              </a:tr>
              <a:tr h="134902">
                <a:tc>
                  <a:txBody>
                    <a:bodyPr/>
                    <a:lstStyle/>
                    <a:p>
                      <a:pPr marL="13970">
                        <a:lnSpc>
                          <a:spcPts val="885"/>
                        </a:lnSpc>
                        <a:spcBef>
                          <a:spcPts val="75"/>
                        </a:spcBef>
                      </a:pPr>
                      <a:r>
                        <a:rPr dirty="0" sz="800" spc="5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508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910"/>
                        </a:lnSpc>
                        <a:spcBef>
                          <a:spcPts val="50"/>
                        </a:spcBef>
                      </a:pPr>
                      <a:r>
                        <a:rPr dirty="0" sz="800" spc="4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1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7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algn="r" marR="69850">
                        <a:lnSpc>
                          <a:spcPts val="960"/>
                        </a:lnSpc>
                      </a:pPr>
                      <a:r>
                        <a:rPr dirty="0" sz="165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ts val="885"/>
                        </a:lnSpc>
                        <a:spcBef>
                          <a:spcPts val="75"/>
                        </a:spcBef>
                      </a:pPr>
                      <a:r>
                        <a:rPr dirty="0" sz="800" spc="-2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4805">
                        <a:lnSpc>
                          <a:spcPts val="885"/>
                        </a:lnSpc>
                        <a:spcBef>
                          <a:spcPts val="75"/>
                        </a:spcBef>
                      </a:pPr>
                      <a:r>
                        <a:rPr dirty="0" sz="8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 marL="188595" marR="3175">
                        <a:lnSpc>
                          <a:spcPts val="910"/>
                        </a:lnSpc>
                        <a:spcBef>
                          <a:spcPts val="50"/>
                        </a:spcBef>
                      </a:pPr>
                      <a:r>
                        <a:rPr dirty="0" sz="800" spc="-1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dirty="0" sz="800" spc="3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</a:tr>
              <a:tr h="187280"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800" spc="4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509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6195"/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800" spc="4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15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3020"/>
                </a:tc>
                <a:tc>
                  <a:txBody>
                    <a:bodyPr/>
                    <a:lstStyle/>
                    <a:p>
                      <a:pPr algn="r" marR="156210">
                        <a:lnSpc>
                          <a:spcPts val="1290"/>
                        </a:lnSpc>
                        <a:spcBef>
                          <a:spcPts val="80"/>
                        </a:spcBef>
                      </a:pPr>
                      <a:r>
                        <a:rPr dirty="0" sz="1100">
                          <a:solidFill>
                            <a:srgbClr val="3F3F3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80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6195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ts val="1325"/>
                        </a:lnSpc>
                      </a:pPr>
                      <a:r>
                        <a:rPr dirty="0" sz="1200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8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3020"/>
                </a:tc>
                <a:tc>
                  <a:txBody>
                    <a:bodyPr/>
                    <a:lstStyle/>
                    <a:p>
                      <a:pPr marL="192405" marR="317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800" spc="2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800" spc="7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3020"/>
                </a:tc>
              </a:tr>
              <a:tr h="135781">
                <a:tc>
                  <a:txBody>
                    <a:bodyPr/>
                    <a:lstStyle/>
                    <a:p>
                      <a:pPr marL="10795">
                        <a:lnSpc>
                          <a:spcPts val="885"/>
                        </a:lnSpc>
                        <a:spcBef>
                          <a:spcPts val="85"/>
                        </a:spcBef>
                      </a:pPr>
                      <a:r>
                        <a:rPr dirty="0" sz="800" spc="5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510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885"/>
                        </a:lnSpc>
                        <a:spcBef>
                          <a:spcPts val="85"/>
                        </a:spcBef>
                      </a:pPr>
                      <a:r>
                        <a:rPr dirty="0" sz="800" spc="4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1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7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algn="r" marR="69215">
                        <a:lnSpc>
                          <a:spcPts val="969"/>
                        </a:lnSpc>
                      </a:pPr>
                      <a:r>
                        <a:rPr dirty="0" sz="165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ts val="885"/>
                        </a:lnSpc>
                        <a:spcBef>
                          <a:spcPts val="85"/>
                        </a:spcBef>
                      </a:pPr>
                      <a:r>
                        <a:rPr dirty="0" sz="800" spc="-2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935"/>
                        </a:lnSpc>
                        <a:spcBef>
                          <a:spcPts val="35"/>
                        </a:spcBef>
                      </a:pPr>
                      <a:r>
                        <a:rPr dirty="0" sz="850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marL="188595" marR="3175">
                        <a:lnSpc>
                          <a:spcPts val="885"/>
                        </a:lnSpc>
                        <a:spcBef>
                          <a:spcPts val="85"/>
                        </a:spcBef>
                      </a:pPr>
                      <a:r>
                        <a:rPr dirty="0" sz="800" spc="-1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dirty="0" sz="800" spc="3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niinuter\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</a:tr>
              <a:tr h="191414"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800" spc="3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511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0005"/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800" spc="4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13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6830"/>
                </a:tc>
                <a:tc>
                  <a:txBody>
                    <a:bodyPr/>
                    <a:lstStyle/>
                    <a:p>
                      <a:pPr algn="r" marR="1562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>
                          <a:solidFill>
                            <a:srgbClr val="3F3F3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80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0005"/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365"/>
                        </a:lnSpc>
                      </a:pPr>
                      <a:r>
                        <a:rPr dirty="0" sz="1250">
                          <a:solidFill>
                            <a:srgbClr val="3F3F3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8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0005"/>
                </a:tc>
                <a:tc>
                  <a:txBody>
                    <a:bodyPr/>
                    <a:lstStyle/>
                    <a:p>
                      <a:pPr marL="189865" marR="31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800" spc="2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1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6830"/>
                </a:tc>
              </a:tr>
              <a:tr h="166754"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800" spc="5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512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00" spc="4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114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7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5405">
                        <a:lnSpc>
                          <a:spcPts val="1215"/>
                        </a:lnSpc>
                      </a:pPr>
                      <a:r>
                        <a:rPr dirty="0" sz="165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800" spc="-5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850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8595" marR="31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00" spc="-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120</a:t>
                      </a:r>
                      <a:r>
                        <a:rPr dirty="0" sz="800" spc="17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minuter\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360697" y="166899"/>
            <a:ext cx="4839970" cy="1047115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19050">
              <a:lnSpc>
                <a:spcPct val="100000"/>
              </a:lnSpc>
              <a:spcBef>
                <a:spcPts val="430"/>
              </a:spcBef>
            </a:pPr>
            <a:r>
              <a:rPr dirty="0" sz="1450" spc="100" b="1">
                <a:solidFill>
                  <a:srgbClr val="212121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212121"/>
                </a:solidFill>
                <a:latin typeface="Arial"/>
                <a:cs typeface="Arial"/>
              </a:rPr>
              <a:t>van </a:t>
            </a:r>
            <a:r>
              <a:rPr dirty="0" sz="1450" spc="85" b="1">
                <a:solidFill>
                  <a:srgbClr val="212121"/>
                </a:solidFill>
                <a:latin typeface="Arial"/>
                <a:cs typeface="Arial"/>
              </a:rPr>
              <a:t>toetsing </a:t>
            </a:r>
            <a:r>
              <a:rPr dirty="0" sz="1450" spc="100" b="1">
                <a:solidFill>
                  <a:srgbClr val="212121"/>
                </a:solidFill>
                <a:latin typeface="Arial"/>
                <a:cs typeface="Arial"/>
              </a:rPr>
              <a:t>en</a:t>
            </a:r>
            <a:r>
              <a:rPr dirty="0" sz="1450" spc="38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1450" spc="70" b="1">
                <a:solidFill>
                  <a:srgbClr val="212121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285"/>
              </a:spcBef>
              <a:tabLst>
                <a:tab pos="3656329" algn="l"/>
              </a:tabLst>
            </a:pPr>
            <a:r>
              <a:rPr dirty="0" sz="1250" spc="55" b="1">
                <a:solidFill>
                  <a:srgbClr val="212121"/>
                </a:solidFill>
                <a:latin typeface="Arial"/>
                <a:cs typeface="Arial"/>
              </a:rPr>
              <a:t>Studie:CK3	</a:t>
            </a:r>
            <a:r>
              <a:rPr dirty="0" sz="1250" spc="75" b="1">
                <a:solidFill>
                  <a:srgbClr val="212121"/>
                </a:solidFill>
                <a:latin typeface="Arial"/>
                <a:cs typeface="Arial"/>
              </a:rPr>
              <a:t>Vak:</a:t>
            </a:r>
            <a:r>
              <a:rPr dirty="0" sz="1250" spc="-140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1250" spc="80" b="1">
                <a:solidFill>
                  <a:srgbClr val="212121"/>
                </a:solidFill>
                <a:latin typeface="Arial"/>
                <a:cs typeface="Arial"/>
              </a:rPr>
              <a:t>recreatie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Arial"/>
              <a:cs typeface="Arial"/>
            </a:endParaRPr>
          </a:p>
          <a:p>
            <a:pPr marL="12700">
              <a:lnSpc>
                <a:spcPts val="1015"/>
              </a:lnSpc>
            </a:pPr>
            <a:r>
              <a:rPr dirty="0" sz="950" spc="65" b="1">
                <a:solidFill>
                  <a:srgbClr val="212121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  <a:p>
            <a:pPr marL="15240">
              <a:lnSpc>
                <a:spcPts val="944"/>
              </a:lnSpc>
            </a:pPr>
            <a:r>
              <a:rPr dirty="0" sz="800" spc="-10">
                <a:solidFill>
                  <a:srgbClr val="212121"/>
                </a:solidFill>
                <a:latin typeface="Arial"/>
                <a:cs typeface="Arial"/>
              </a:rPr>
              <a:t>Taak</a:t>
            </a:r>
            <a:r>
              <a:rPr dirty="0" sz="800" spc="-10">
                <a:solidFill>
                  <a:srgbClr val="3F3F3F"/>
                </a:solidFill>
                <a:latin typeface="Arial"/>
                <a:cs typeface="Arial"/>
              </a:rPr>
              <a:t>:</a:t>
            </a:r>
            <a:r>
              <a:rPr dirty="0" sz="800" spc="3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dirty="0" sz="900" spc="50" b="1">
                <a:solidFill>
                  <a:srgbClr val="3F3F3F"/>
                </a:solidFill>
                <a:latin typeface="Times New Roman"/>
                <a:cs typeface="Times New Roman"/>
              </a:rPr>
              <a:t>h</a:t>
            </a:r>
            <a:r>
              <a:rPr dirty="0" sz="900" spc="-30" b="1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dirty="0" sz="800" spc="5">
                <a:solidFill>
                  <a:srgbClr val="212121"/>
                </a:solidFill>
                <a:latin typeface="Arial"/>
                <a:cs typeface="Arial"/>
              </a:rPr>
              <a:t>het</a:t>
            </a:r>
            <a:r>
              <a:rPr dirty="0" sz="800" spc="-2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12121"/>
                </a:solidFill>
                <a:latin typeface="Arial"/>
                <a:cs typeface="Arial"/>
              </a:rPr>
              <a:t>profieldeel</a:t>
            </a:r>
            <a:r>
              <a:rPr dirty="0" sz="800" spc="-1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800" spc="5">
                <a:solidFill>
                  <a:srgbClr val="212121"/>
                </a:solidFill>
                <a:latin typeface="Arial"/>
                <a:cs typeface="Arial"/>
              </a:rPr>
              <a:t>toerisrre</a:t>
            </a:r>
            <a:r>
              <a:rPr dirty="0" sz="800" spc="2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50">
                <a:solidFill>
                  <a:srgbClr val="212121"/>
                </a:solidFill>
                <a:latin typeface="Arial"/>
                <a:cs typeface="Arial"/>
              </a:rPr>
              <a:t>&amp;</a:t>
            </a:r>
            <a:r>
              <a:rPr dirty="0" sz="750" spc="-3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800" spc="10">
                <a:solidFill>
                  <a:srgbClr val="212121"/>
                </a:solidFill>
                <a:latin typeface="Arial"/>
                <a:cs typeface="Arial"/>
              </a:rPr>
              <a:t>recreatieleert</a:t>
            </a:r>
            <a:r>
              <a:rPr dirty="0" sz="800" spc="-4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800" spc="20">
                <a:solidFill>
                  <a:srgbClr val="212121"/>
                </a:solidFill>
                <a:latin typeface="Arial"/>
                <a:cs typeface="Arial"/>
              </a:rPr>
              <a:t>de</a:t>
            </a:r>
            <a:r>
              <a:rPr dirty="0" sz="800" spc="-3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212121"/>
                </a:solidFill>
                <a:latin typeface="Arial"/>
                <a:cs typeface="Arial"/>
              </a:rPr>
              <a:t>leerling</a:t>
            </a:r>
            <a:r>
              <a:rPr dirty="0" sz="800" spc="1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800" spc="-30">
                <a:solidFill>
                  <a:srgbClr val="212121"/>
                </a:solidFill>
                <a:latin typeface="Arial"/>
                <a:cs typeface="Arial"/>
              </a:rPr>
              <a:t>om;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ts val="950"/>
              </a:lnSpc>
            </a:pPr>
            <a:r>
              <a:rPr dirty="0" sz="800" spc="-25">
                <a:solidFill>
                  <a:srgbClr val="212121"/>
                </a:solidFill>
                <a:latin typeface="Arial"/>
                <a:cs typeface="Arial"/>
              </a:rPr>
              <a:t>P/HBR/4</a:t>
            </a:r>
            <a:r>
              <a:rPr dirty="0" sz="800" spc="-25">
                <a:solidFill>
                  <a:srgbClr val="3F3F3F"/>
                </a:solidFill>
                <a:latin typeface="Arial"/>
                <a:cs typeface="Arial"/>
              </a:rPr>
              <a:t>.</a:t>
            </a:r>
            <a:r>
              <a:rPr dirty="0" sz="800" spc="-25">
                <a:solidFill>
                  <a:srgbClr val="212121"/>
                </a:solidFill>
                <a:latin typeface="Arial"/>
                <a:cs typeface="Arial"/>
              </a:rPr>
              <a:t>1</a:t>
            </a:r>
            <a:r>
              <a:rPr dirty="0" sz="800" spc="-25">
                <a:solidFill>
                  <a:srgbClr val="3F3F3F"/>
                </a:solidFill>
                <a:latin typeface="Arial"/>
                <a:cs typeface="Arial"/>
              </a:rPr>
              <a:t>: </a:t>
            </a:r>
            <a:r>
              <a:rPr dirty="0" sz="800" spc="-5">
                <a:solidFill>
                  <a:srgbClr val="212121"/>
                </a:solidFill>
                <a:latin typeface="Arial"/>
                <a:cs typeface="Arial"/>
              </a:rPr>
              <a:t>een bijdrage </a:t>
            </a:r>
            <a:r>
              <a:rPr dirty="0" sz="800" spc="5">
                <a:solidFill>
                  <a:srgbClr val="212121"/>
                </a:solidFill>
                <a:latin typeface="Arial"/>
                <a:cs typeface="Arial"/>
              </a:rPr>
              <a:t>te leveren aan </a:t>
            </a:r>
            <a:r>
              <a:rPr dirty="0" sz="800" spc="20">
                <a:solidFill>
                  <a:srgbClr val="212121"/>
                </a:solidFill>
                <a:latin typeface="Arial"/>
                <a:cs typeface="Arial"/>
              </a:rPr>
              <a:t>de </a:t>
            </a:r>
            <a:r>
              <a:rPr dirty="0" sz="800" spc="-10">
                <a:solidFill>
                  <a:srgbClr val="212121"/>
                </a:solidFill>
                <a:latin typeface="Arial"/>
                <a:cs typeface="Arial"/>
              </a:rPr>
              <a:t>uitvoering </a:t>
            </a:r>
            <a:r>
              <a:rPr dirty="0" sz="800" spc="5">
                <a:solidFill>
                  <a:srgbClr val="212121"/>
                </a:solidFill>
                <a:latin typeface="Arial"/>
                <a:cs typeface="Arial"/>
              </a:rPr>
              <a:t>van </a:t>
            </a:r>
            <a:r>
              <a:rPr dirty="0" sz="800" spc="10">
                <a:solidFill>
                  <a:srgbClr val="212121"/>
                </a:solidFill>
                <a:latin typeface="Arial"/>
                <a:cs typeface="Arial"/>
              </a:rPr>
              <a:t>recreatieve </a:t>
            </a:r>
            <a:r>
              <a:rPr dirty="0" sz="800" spc="-5">
                <a:solidFill>
                  <a:srgbClr val="212121"/>
                </a:solidFill>
                <a:latin typeface="Arial"/>
                <a:cs typeface="Arial"/>
              </a:rPr>
              <a:t>aciviteiten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56369" y="0"/>
            <a:ext cx="146050" cy="8496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5400" spc="-555">
                <a:solidFill>
                  <a:srgbClr val="CDCDCD"/>
                </a:solidFill>
                <a:latin typeface="Times New Roman"/>
                <a:cs typeface="Times New Roman"/>
              </a:rPr>
              <a:t>l</a:t>
            </a:r>
            <a:endParaRPr sz="5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7097" y="1447178"/>
            <a:ext cx="1010285" cy="45148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z="950" spc="30" b="1">
                <a:solidFill>
                  <a:srgbClr val="212121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40" b="1">
                <a:solidFill>
                  <a:srgbClr val="212121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0934" y="4187404"/>
            <a:ext cx="1140460" cy="6273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212121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37465" marR="5080" indent="3175">
              <a:lnSpc>
                <a:spcPct val="93900"/>
              </a:lnSpc>
              <a:spcBef>
                <a:spcPts val="894"/>
              </a:spcBef>
            </a:pPr>
            <a:r>
              <a:rPr dirty="0" sz="800" spc="-5">
                <a:solidFill>
                  <a:srgbClr val="212121"/>
                </a:solidFill>
                <a:latin typeface="Arial"/>
                <a:cs typeface="Arial"/>
              </a:rPr>
              <a:t>PO=Praktischeopdracht  HD=Handelingsdeel  TO=Toetsopdracht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21016" y="4441439"/>
            <a:ext cx="627380" cy="26352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 indent="-635">
              <a:lnSpc>
                <a:spcPts val="910"/>
              </a:lnSpc>
              <a:spcBef>
                <a:spcPts val="170"/>
              </a:spcBef>
            </a:pPr>
            <a:r>
              <a:rPr dirty="0" sz="800" spc="-5">
                <a:solidFill>
                  <a:srgbClr val="212121"/>
                </a:solidFill>
                <a:latin typeface="Arial"/>
                <a:cs typeface="Arial"/>
              </a:rPr>
              <a:t>S=Schriftelijk  </a:t>
            </a:r>
            <a:r>
              <a:rPr dirty="0" sz="800" spc="-10">
                <a:solidFill>
                  <a:srgbClr val="212121"/>
                </a:solidFill>
                <a:latin typeface="Arial"/>
                <a:cs typeface="Arial"/>
              </a:rPr>
              <a:t>M=Mondeling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512648"/>
            <a:ext cx="0" cy="2197100"/>
          </a:xfrm>
          <a:custGeom>
            <a:avLst/>
            <a:gdLst/>
            <a:ahLst/>
            <a:cxnLst/>
            <a:rect l="l" t="t" r="r" b="b"/>
            <a:pathLst>
              <a:path w="0" h="2197100">
                <a:moveTo>
                  <a:pt x="0" y="2197063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80868" y="2731072"/>
            <a:ext cx="7107555" cy="0"/>
          </a:xfrm>
          <a:custGeom>
            <a:avLst/>
            <a:gdLst/>
            <a:ahLst/>
            <a:cxnLst/>
            <a:rect l="l" t="t" r="r" b="b"/>
            <a:pathLst>
              <a:path w="7107555" h="0">
                <a:moveTo>
                  <a:pt x="0" y="0"/>
                </a:moveTo>
                <a:lnTo>
                  <a:pt x="7107189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spc="35" b="0">
                <a:solidFill>
                  <a:srgbClr val="CFCFCF"/>
                </a:solidFill>
                <a:latin typeface="Arial"/>
                <a:cs typeface="Arial"/>
              </a:rPr>
              <a:t>1</a:t>
            </a:r>
            <a:r>
              <a:rPr dirty="0" spc="35"/>
              <a:t>Programma </a:t>
            </a:r>
            <a:r>
              <a:rPr dirty="0" spc="95"/>
              <a:t>van </a:t>
            </a:r>
            <a:r>
              <a:rPr dirty="0" spc="85"/>
              <a:t>toetsing </a:t>
            </a:r>
            <a:r>
              <a:rPr dirty="0" spc="100"/>
              <a:t>en</a:t>
            </a:r>
            <a:r>
              <a:rPr dirty="0" spc="5"/>
              <a:t> </a:t>
            </a:r>
            <a:r>
              <a:rPr dirty="0" spc="70"/>
              <a:t>afsluiting</a:t>
            </a:r>
            <a:endParaRPr sz="2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17979" y="10300898"/>
            <a:ext cx="266065" cy="208279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53340">
              <a:lnSpc>
                <a:spcPct val="100000"/>
              </a:lnSpc>
              <a:spcBef>
                <a:spcPts val="305"/>
              </a:spcBef>
            </a:pPr>
            <a:r>
              <a:rPr dirty="0" sz="950" spc="-35">
                <a:solidFill>
                  <a:srgbClr val="1C1C1C"/>
                </a:solidFill>
                <a:latin typeface="Times New Roman"/>
                <a:cs typeface="Times New Roman"/>
              </a:rPr>
              <a:t>33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0235" y="490539"/>
            <a:ext cx="5079365" cy="10814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40785" algn="l"/>
              </a:tabLst>
            </a:pPr>
            <a:r>
              <a:rPr dirty="0" sz="1250" spc="40">
                <a:solidFill>
                  <a:srgbClr val="CFCFCF"/>
                </a:solidFill>
                <a:latin typeface="Arial"/>
                <a:cs typeface="Arial"/>
              </a:rPr>
              <a:t>,</a:t>
            </a:r>
            <a:r>
              <a:rPr dirty="0" sz="1250" spc="-45">
                <a:solidFill>
                  <a:srgbClr val="CFCFCF"/>
                </a:solidFill>
                <a:latin typeface="Arial"/>
                <a:cs typeface="Arial"/>
              </a:rPr>
              <a:t> </a:t>
            </a:r>
            <a:r>
              <a:rPr dirty="0" u="heavy" sz="1250" spc="65" b="1">
                <a:solidFill>
                  <a:srgbClr val="1C1C1C"/>
                </a:solidFill>
                <a:uFill>
                  <a:solidFill>
                    <a:srgbClr val="1C1C1C"/>
                  </a:solidFill>
                </a:uFill>
                <a:latin typeface="Arial"/>
                <a:cs typeface="Arial"/>
              </a:rPr>
              <a:t>Studie:</a:t>
            </a:r>
            <a:r>
              <a:rPr dirty="0" sz="1250" spc="-20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20" b="1">
                <a:solidFill>
                  <a:srgbClr val="1C1C1C"/>
                </a:solidFill>
                <a:latin typeface="Arial"/>
                <a:cs typeface="Arial"/>
              </a:rPr>
              <a:t>CK3	</a:t>
            </a:r>
            <a:r>
              <a:rPr dirty="0" sz="1250" spc="75" b="1">
                <a:solidFill>
                  <a:srgbClr val="1C1C1C"/>
                </a:solidFill>
                <a:latin typeface="Arial"/>
                <a:cs typeface="Arial"/>
              </a:rPr>
              <a:t>Vak:</a:t>
            </a:r>
            <a:r>
              <a:rPr dirty="0" sz="1250" spc="-13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75" b="1">
                <a:solidFill>
                  <a:srgbClr val="1C1C1C"/>
                </a:solidFill>
                <a:latin typeface="Arial"/>
                <a:cs typeface="Arial"/>
              </a:rPr>
              <a:t>bijzkeuken</a:t>
            </a:r>
            <a:endParaRPr sz="1250">
              <a:latin typeface="Arial"/>
              <a:cs typeface="Arial"/>
            </a:endParaRPr>
          </a:p>
          <a:p>
            <a:pPr marL="95885" marR="3990340">
              <a:lnSpc>
                <a:spcPct val="191800"/>
              </a:lnSpc>
              <a:spcBef>
                <a:spcPts val="250"/>
              </a:spcBef>
            </a:pPr>
            <a:r>
              <a:rPr dirty="0" sz="950" spc="65" b="1">
                <a:solidFill>
                  <a:srgbClr val="1C1C1C"/>
                </a:solidFill>
                <a:latin typeface="Arial"/>
                <a:cs typeface="Arial"/>
              </a:rPr>
              <a:t>Inleiding  </a:t>
            </a:r>
            <a:r>
              <a:rPr dirty="0" sz="950" spc="30" b="1">
                <a:solidFill>
                  <a:srgbClr val="1C1C1C"/>
                </a:solidFill>
                <a:latin typeface="Arial"/>
                <a:cs typeface="Arial"/>
              </a:rPr>
              <a:t>Schoolexamens  </a:t>
            </a: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53799" y="2505531"/>
            <a:ext cx="57150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" spc="-10">
                <a:solidFill>
                  <a:srgbClr val="828282"/>
                </a:solidFill>
                <a:latin typeface="Arial"/>
                <a:cs typeface="Arial"/>
              </a:rPr>
              <a:t>..</a:t>
            </a:r>
            <a:endParaRPr sz="45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93079" y="1595734"/>
          <a:ext cx="7153910" cy="11677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8305"/>
                <a:gridCol w="2193925"/>
                <a:gridCol w="1898650"/>
                <a:gridCol w="50800"/>
                <a:gridCol w="300989"/>
                <a:gridCol w="365125"/>
                <a:gridCol w="1073150"/>
                <a:gridCol w="864235"/>
              </a:tblGrid>
              <a:tr h="129705">
                <a:tc>
                  <a:txBody>
                    <a:bodyPr/>
                    <a:lstStyle/>
                    <a:p>
                      <a:pPr marL="92710">
                        <a:lnSpc>
                          <a:spcPts val="940"/>
                        </a:lnSpc>
                      </a:pPr>
                      <a:r>
                        <a:rPr dirty="0" sz="850" spc="-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940"/>
                        </a:lnSpc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65"/>
                        </a:lnSpc>
                      </a:pPr>
                      <a:r>
                        <a:rPr dirty="0" sz="85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82550">
                        <a:lnSpc>
                          <a:spcPts val="919"/>
                        </a:lnSpc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ts val="919"/>
                        </a:lnSpc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919"/>
                        </a:lnSpc>
                      </a:pP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50" spc="229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919"/>
                        </a:lnSpc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82904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850" spc="1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50" spc="15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11760">
                        <a:lnSpc>
                          <a:spcPts val="1200"/>
                        </a:lnSpc>
                        <a:spcBef>
                          <a:spcPts val="10"/>
                        </a:spcBef>
                      </a:pPr>
                      <a:r>
                        <a:rPr dirty="0" sz="1000">
                          <a:solidFill>
                            <a:srgbClr val="525252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850">
                          <a:solidFill>
                            <a:srgbClr val="525252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476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1310"/>
                        </a:lnSpc>
                      </a:pPr>
                      <a:r>
                        <a:rPr dirty="0" sz="12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36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1115"/>
                </a:tc>
                <a:tc>
                  <a:txBody>
                    <a:bodyPr/>
                    <a:lstStyle/>
                    <a:p>
                      <a:pPr marL="18986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4765"/>
                </a:tc>
              </a:tr>
              <a:tr h="139119">
                <a:tc>
                  <a:txBody>
                    <a:bodyPr/>
                    <a:lstStyle/>
                    <a:p>
                      <a:pPr marL="89535">
                        <a:lnSpc>
                          <a:spcPts val="990"/>
                        </a:lnSpc>
                        <a:spcBef>
                          <a:spcPts val="5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990"/>
                        </a:lnSpc>
                        <a:spcBef>
                          <a:spcPts val="5"/>
                        </a:spcBef>
                      </a:pPr>
                      <a:r>
                        <a:rPr dirty="0" sz="850" spc="3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50" spc="7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4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r" marR="38100">
                        <a:lnSpc>
                          <a:spcPts val="994"/>
                        </a:lnSpc>
                      </a:pPr>
                      <a:r>
                        <a:rPr dirty="0" sz="1650">
                          <a:solidFill>
                            <a:srgbClr val="525252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81915">
                        <a:lnSpc>
                          <a:spcPts val="940"/>
                        </a:lnSpc>
                        <a:spcBef>
                          <a:spcPts val="50"/>
                        </a:spcBef>
                      </a:pPr>
                      <a:r>
                        <a:rPr dirty="0" sz="850" spc="-70">
                          <a:solidFill>
                            <a:srgbClr val="525252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265">
                        <a:lnSpc>
                          <a:spcPts val="965"/>
                        </a:lnSpc>
                        <a:spcBef>
                          <a:spcPts val="3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ts val="940"/>
                        </a:lnSpc>
                        <a:spcBef>
                          <a:spcPts val="50"/>
                        </a:spcBef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200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</a:tr>
              <a:tr h="163946">
                <a:tc>
                  <a:txBody>
                    <a:bodyPr/>
                    <a:lstStyle/>
                    <a:p>
                      <a:pPr marL="89535">
                        <a:lnSpc>
                          <a:spcPts val="1005"/>
                        </a:lnSpc>
                        <a:spcBef>
                          <a:spcPts val="180"/>
                        </a:spcBef>
                      </a:pPr>
                      <a:r>
                        <a:rPr dirty="0" sz="85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2860"/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005"/>
                        </a:lnSpc>
                        <a:spcBef>
                          <a:spcPts val="180"/>
                        </a:spcBef>
                      </a:pPr>
                      <a:r>
                        <a:rPr dirty="0" sz="850" spc="2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Theor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ietoets</a:t>
                      </a:r>
                      <a:r>
                        <a:rPr dirty="0" sz="850" spc="8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2860"/>
                </a:tc>
                <a:tc>
                  <a:txBody>
                    <a:bodyPr/>
                    <a:lstStyle/>
                    <a:p>
                      <a:pPr algn="r" marR="4635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50">
                          <a:solidFill>
                            <a:srgbClr val="525252"/>
                          </a:solidFill>
                          <a:latin typeface="Times New Roman"/>
                          <a:cs typeface="Times New Roman"/>
                        </a:rPr>
                        <a:t>@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/>
                </a:tc>
                <a:tc gridSpan="2">
                  <a:txBody>
                    <a:bodyPr/>
                    <a:lstStyle/>
                    <a:p>
                      <a:pPr marL="78740">
                        <a:lnSpc>
                          <a:spcPts val="960"/>
                        </a:lnSpc>
                        <a:spcBef>
                          <a:spcPts val="229"/>
                        </a:spcBef>
                      </a:pPr>
                      <a:r>
                        <a:rPr dirty="0" sz="850">
                          <a:solidFill>
                            <a:srgbClr val="525252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1190"/>
                        </a:lnSpc>
                      </a:pPr>
                      <a:r>
                        <a:rPr dirty="0" sz="12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360">
                        <a:lnSpc>
                          <a:spcPts val="935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marL="189865">
                        <a:lnSpc>
                          <a:spcPts val="985"/>
                        </a:lnSpc>
                        <a:spcBef>
                          <a:spcPts val="204"/>
                        </a:spcBef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850" spc="-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/>
                </a:tc>
              </a:tr>
              <a:tr h="177203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4130"/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850" spc="2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50" spc="14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4130"/>
                </a:tc>
                <a:tc>
                  <a:txBody>
                    <a:bodyPr/>
                    <a:lstStyle/>
                    <a:p>
                      <a:pPr algn="r" marR="38100">
                        <a:lnSpc>
                          <a:spcPts val="1295"/>
                        </a:lnSpc>
                      </a:pPr>
                      <a:r>
                        <a:rPr dirty="0" sz="1650">
                          <a:solidFill>
                            <a:srgbClr val="525252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850" spc="-75" b="1">
                          <a:solidFill>
                            <a:srgbClr val="525252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84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26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7305"/>
                </a:tc>
                <a:tc>
                  <a:txBody>
                    <a:bodyPr/>
                    <a:lstStyle/>
                    <a:p>
                      <a:pPr marL="183515">
                        <a:lnSpc>
                          <a:spcPts val="1295"/>
                        </a:lnSpc>
                      </a:pPr>
                      <a:r>
                        <a:rPr dirty="0" sz="1250" spc="-35" i="1">
                          <a:solidFill>
                            <a:srgbClr val="525252"/>
                          </a:solidFill>
                          <a:latin typeface="Times New Roman"/>
                          <a:cs typeface="Times New Roman"/>
                        </a:rPr>
                        <a:t>ioö </a:t>
                      </a:r>
                      <a:r>
                        <a:rPr dirty="0" sz="850" spc="30">
                          <a:solidFill>
                            <a:srgbClr val="525252"/>
                          </a:solidFill>
                          <a:latin typeface="Arial"/>
                          <a:cs typeface="Arial"/>
                        </a:rPr>
                        <a:t>minuterj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35036">
                <a:tc>
                  <a:txBody>
                    <a:bodyPr/>
                    <a:lstStyle/>
                    <a:p>
                      <a:pPr marL="92710">
                        <a:lnSpc>
                          <a:spcPts val="894"/>
                        </a:lnSpc>
                        <a:spcBef>
                          <a:spcPts val="65"/>
                        </a:spcBef>
                      </a:pPr>
                      <a:r>
                        <a:rPr dirty="0" sz="85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505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894"/>
                        </a:lnSpc>
                        <a:spcBef>
                          <a:spcPts val="65"/>
                        </a:spcBef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850" spc="25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eoriet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oets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 algn="r" marR="43180">
                        <a:lnSpc>
                          <a:spcPts val="944"/>
                        </a:lnSpc>
                        <a:spcBef>
                          <a:spcPts val="20"/>
                        </a:spcBef>
                      </a:pPr>
                      <a:r>
                        <a:rPr dirty="0" sz="850">
                          <a:solidFill>
                            <a:srgbClr val="525252"/>
                          </a:solidFill>
                          <a:latin typeface="Times New Roman"/>
                          <a:cs typeface="Times New Roman"/>
                        </a:rPr>
                        <a:t>@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/>
                </a:tc>
                <a:tc gridSpan="2">
                  <a:txBody>
                    <a:bodyPr/>
                    <a:lstStyle/>
                    <a:p>
                      <a:pPr marL="78740">
                        <a:lnSpc>
                          <a:spcPts val="844"/>
                        </a:lnSpc>
                        <a:spcBef>
                          <a:spcPts val="114"/>
                        </a:spcBef>
                      </a:pPr>
                      <a:r>
                        <a:rPr dirty="0" sz="850">
                          <a:solidFill>
                            <a:srgbClr val="525252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4604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965"/>
                        </a:lnSpc>
                      </a:pPr>
                      <a:r>
                        <a:rPr dirty="0" sz="10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1630">
                        <a:lnSpc>
                          <a:spcPts val="869"/>
                        </a:lnSpc>
                        <a:spcBef>
                          <a:spcPts val="9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430"/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ts val="844"/>
                        </a:lnSpc>
                        <a:spcBef>
                          <a:spcPts val="114"/>
                        </a:spcBef>
                      </a:pP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4604"/>
                </a:tc>
              </a:tr>
              <a:tr h="239672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506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8100"/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50" spc="1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8100"/>
                </a:tc>
                <a:tc>
                  <a:txBody>
                    <a:bodyPr/>
                    <a:lstStyle/>
                    <a:p>
                      <a:pPr algn="r" marR="38100">
                        <a:lnSpc>
                          <a:spcPts val="1785"/>
                        </a:lnSpc>
                      </a:pPr>
                      <a:r>
                        <a:rPr dirty="0" sz="1650">
                          <a:solidFill>
                            <a:srgbClr val="525252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850" spc="-70">
                          <a:solidFill>
                            <a:srgbClr val="525252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41275"/>
                </a:tc>
                <a:tc gridSpan="2">
                  <a:txBody>
                    <a:bodyPr/>
                    <a:lstStyle/>
                    <a:p>
                      <a:pPr algn="ctr" marL="3048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4127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200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0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41275"/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347881" y="2884423"/>
            <a:ext cx="1139190" cy="6261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5" b="1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36830" marR="5080" indent="3175">
              <a:lnSpc>
                <a:spcPct val="88300"/>
              </a:lnSpc>
              <a:spcBef>
                <a:spcPts val="880"/>
              </a:spcBef>
            </a:pPr>
            <a:r>
              <a:rPr dirty="0" sz="850" spc="-30">
                <a:solidFill>
                  <a:srgbClr val="1C1C1C"/>
                </a:solidFill>
                <a:latin typeface="Arial"/>
                <a:cs typeface="Arial"/>
              </a:rPr>
              <a:t>PO=Praktischeopdracht  HD=Handelingsdeel  TO=Toetsopdracht</a:t>
            </a:r>
            <a:endParaRPr sz="8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17588" y="3125999"/>
            <a:ext cx="632460" cy="27432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940"/>
              </a:lnSpc>
              <a:spcBef>
                <a:spcPts val="195"/>
              </a:spcBef>
            </a:pPr>
            <a:r>
              <a:rPr dirty="0" sz="850" spc="-20">
                <a:solidFill>
                  <a:srgbClr val="1C1C1C"/>
                </a:solidFill>
                <a:latin typeface="Arial"/>
                <a:cs typeface="Arial"/>
              </a:rPr>
              <a:t>S=Schriftelijk  </a:t>
            </a:r>
            <a:r>
              <a:rPr dirty="0" sz="850" spc="-35">
                <a:solidFill>
                  <a:srgbClr val="1C1C1C"/>
                </a:solidFill>
                <a:latin typeface="Arial"/>
                <a:cs typeface="Arial"/>
              </a:rPr>
              <a:t>M=Mondeling</a:t>
            </a:r>
            <a:endParaRPr sz="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12205"/>
            <a:ext cx="0" cy="3783965"/>
          </a:xfrm>
          <a:custGeom>
            <a:avLst/>
            <a:gdLst/>
            <a:ahLst/>
            <a:cxnLst/>
            <a:rect l="l" t="t" r="r" b="b"/>
            <a:pathLst>
              <a:path w="0" h="3783965">
                <a:moveTo>
                  <a:pt x="0" y="3783832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738126" y="140368"/>
            <a:ext cx="415290" cy="0"/>
          </a:xfrm>
          <a:custGeom>
            <a:avLst/>
            <a:gdLst/>
            <a:ahLst/>
            <a:cxnLst/>
            <a:rect l="l" t="t" r="r" b="b"/>
            <a:pathLst>
              <a:path w="415289" h="0">
                <a:moveTo>
                  <a:pt x="0" y="0"/>
                </a:moveTo>
                <a:lnTo>
                  <a:pt x="415196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80868" y="1540459"/>
          <a:ext cx="7115809" cy="1139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6559"/>
                <a:gridCol w="2200910"/>
                <a:gridCol w="1919604"/>
                <a:gridCol w="309879"/>
                <a:gridCol w="366395"/>
                <a:gridCol w="1070610"/>
                <a:gridCol w="833755"/>
              </a:tblGrid>
              <a:tr h="137852">
                <a:tc>
                  <a:txBody>
                    <a:bodyPr/>
                    <a:lstStyle/>
                    <a:p>
                      <a:pPr marL="101600">
                        <a:lnSpc>
                          <a:spcPts val="885"/>
                        </a:lnSpc>
                      </a:pPr>
                      <a:r>
                        <a:rPr dirty="0" sz="800" spc="-2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885"/>
                        </a:lnSpc>
                      </a:pPr>
                      <a:r>
                        <a:rPr dirty="0" sz="800" spc="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3495">
                        <a:lnSpc>
                          <a:spcPts val="885"/>
                        </a:lnSpc>
                      </a:pPr>
                      <a:r>
                        <a:rPr dirty="0" sz="800" spc="-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ts val="885"/>
                        </a:lnSpc>
                      </a:pPr>
                      <a:r>
                        <a:rPr dirty="0" sz="800" spc="5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ts val="910"/>
                        </a:lnSpc>
                      </a:pPr>
                      <a:r>
                        <a:rPr dirty="0" sz="800" spc="6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885"/>
                        </a:lnSpc>
                      </a:pPr>
                      <a:r>
                        <a:rPr dirty="0" sz="80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00" spc="26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885"/>
                        </a:lnSpc>
                      </a:pPr>
                      <a:r>
                        <a:rPr dirty="0" sz="800" spc="5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35478">
                <a:tc>
                  <a:txBody>
                    <a:bodyPr/>
                    <a:lstStyle/>
                    <a:p>
                      <a:pPr marL="102235">
                        <a:lnSpc>
                          <a:spcPts val="880"/>
                        </a:lnSpc>
                        <a:spcBef>
                          <a:spcPts val="90"/>
                        </a:spcBef>
                      </a:pPr>
                      <a:r>
                        <a:rPr dirty="0" sz="800" spc="6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ts val="880"/>
                        </a:lnSpc>
                        <a:spcBef>
                          <a:spcPts val="90"/>
                        </a:spcBef>
                      </a:pPr>
                      <a:r>
                        <a:rPr dirty="0" sz="800" spc="-4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800" spc="-4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00" spc="-13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800" spc="1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800" spc="-12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tij</a:t>
                      </a:r>
                      <a:r>
                        <a:rPr dirty="0" sz="800" spc="-5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800" spc="-1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800" spc="-1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2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ts</a:t>
                      </a:r>
                      <a:r>
                        <a:rPr dirty="0" sz="800" spc="1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64769">
                        <a:lnSpc>
                          <a:spcPts val="965"/>
                        </a:lnSpc>
                      </a:pPr>
                      <a:r>
                        <a:rPr dirty="0" sz="165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830"/>
                        </a:lnSpc>
                        <a:spcBef>
                          <a:spcPts val="135"/>
                        </a:spcBef>
                      </a:pPr>
                      <a:r>
                        <a:rPr dirty="0" sz="800" spc="-5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6710">
                        <a:lnSpc>
                          <a:spcPts val="855"/>
                        </a:lnSpc>
                        <a:spcBef>
                          <a:spcPts val="110"/>
                        </a:spcBef>
                      </a:pPr>
                      <a:r>
                        <a:rPr dirty="0" sz="80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/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855"/>
                        </a:lnSpc>
                        <a:spcBef>
                          <a:spcPts val="110"/>
                        </a:spcBef>
                      </a:pPr>
                      <a:r>
                        <a:rPr dirty="0" sz="800" spc="-3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175</a:t>
                      </a:r>
                      <a:r>
                        <a:rPr dirty="0" sz="800" spc="10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/>
                </a:tc>
              </a:tr>
              <a:tr h="193381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800" spc="1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0640"/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800" spc="4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1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0640"/>
                </a:tc>
                <a:tc>
                  <a:txBody>
                    <a:bodyPr/>
                    <a:lstStyle/>
                    <a:p>
                      <a:pPr algn="r" marR="13779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00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7305"/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80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ts val="1380"/>
                        </a:lnSpc>
                      </a:pPr>
                      <a:r>
                        <a:rPr dirty="0" sz="130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4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80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7465"/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800" spc="4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25</a:t>
                      </a:r>
                      <a:r>
                        <a:rPr dirty="0" sz="800" spc="8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800" spc="5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nute</a:t>
                      </a:r>
                      <a:r>
                        <a:rPr dirty="0" sz="800" spc="5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7465"/>
                </a:tc>
              </a:tr>
              <a:tr h="133127">
                <a:tc>
                  <a:txBody>
                    <a:bodyPr/>
                    <a:lstStyle/>
                    <a:p>
                      <a:pPr marL="99060">
                        <a:lnSpc>
                          <a:spcPts val="880"/>
                        </a:lnSpc>
                        <a:spcBef>
                          <a:spcPts val="70"/>
                        </a:spcBef>
                      </a:pPr>
                      <a:r>
                        <a:rPr dirty="0" sz="800" spc="4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880"/>
                        </a:lnSpc>
                        <a:spcBef>
                          <a:spcPts val="70"/>
                        </a:spcBef>
                      </a:pPr>
                      <a:r>
                        <a:rPr dirty="0" sz="800" spc="-1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Pr</a:t>
                      </a:r>
                      <a:r>
                        <a:rPr dirty="0" sz="800" spc="-15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800" spc="-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kt</a:t>
                      </a:r>
                      <a:r>
                        <a:rPr dirty="0" sz="800" spc="-4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ij</a:t>
                      </a:r>
                      <a:r>
                        <a:rPr dirty="0" sz="800" spc="-7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kt</a:t>
                      </a:r>
                      <a:r>
                        <a:rPr dirty="0" sz="800" spc="-4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oe</a:t>
                      </a:r>
                      <a:r>
                        <a:rPr dirty="0" sz="800" spc="-10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00" spc="5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800" spc="8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 algn="r" marR="68580">
                        <a:lnSpc>
                          <a:spcPts val="950"/>
                        </a:lnSpc>
                      </a:pPr>
                      <a:r>
                        <a:rPr dirty="0" sz="165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ts val="855"/>
                        </a:lnSpc>
                        <a:spcBef>
                          <a:spcPts val="95"/>
                        </a:spcBef>
                      </a:pPr>
                      <a:r>
                        <a:rPr dirty="0" sz="800" spc="-3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6710">
                        <a:lnSpc>
                          <a:spcPts val="880"/>
                        </a:lnSpc>
                        <a:spcBef>
                          <a:spcPts val="70"/>
                        </a:spcBef>
                      </a:pPr>
                      <a:r>
                        <a:rPr dirty="0" sz="80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900"/>
                        </a:lnSpc>
                        <a:spcBef>
                          <a:spcPts val="45"/>
                        </a:spcBef>
                      </a:pPr>
                      <a:r>
                        <a:rPr dirty="0" sz="800" spc="-2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17 </a:t>
                      </a:r>
                      <a:r>
                        <a:rPr dirty="0" sz="800" spc="-2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800" spc="-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m </a:t>
                      </a:r>
                      <a:r>
                        <a:rPr dirty="0" sz="800" spc="-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-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nut</a:t>
                      </a:r>
                      <a:r>
                        <a:rPr dirty="0" sz="800" spc="2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/>
                </a:tc>
              </a:tr>
              <a:tr h="194906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800" spc="3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0640"/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800" spc="4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17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0640"/>
                </a:tc>
                <a:tc>
                  <a:txBody>
                    <a:bodyPr/>
                    <a:lstStyle/>
                    <a:p>
                      <a:pPr algn="r" marR="137795">
                        <a:lnSpc>
                          <a:spcPts val="1195"/>
                        </a:lnSpc>
                        <a:spcBef>
                          <a:spcPts val="240"/>
                        </a:spcBef>
                      </a:pPr>
                      <a:r>
                        <a:rPr dirty="0" sz="100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80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ts val="1405"/>
                        </a:lnSpc>
                      </a:pPr>
                      <a:r>
                        <a:rPr dirty="0" sz="130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4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80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0640"/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800" spc="5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800" spc="5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00" spc="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800" spc="4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4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7465"/>
                </a:tc>
              </a:tr>
              <a:tr h="131601">
                <a:tc>
                  <a:txBody>
                    <a:bodyPr/>
                    <a:lstStyle/>
                    <a:p>
                      <a:pPr marL="99060">
                        <a:lnSpc>
                          <a:spcPts val="880"/>
                        </a:lnSpc>
                        <a:spcBef>
                          <a:spcPts val="55"/>
                        </a:spcBef>
                      </a:pPr>
                      <a:r>
                        <a:rPr dirty="0" sz="800" spc="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505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880"/>
                        </a:lnSpc>
                        <a:spcBef>
                          <a:spcPts val="55"/>
                        </a:spcBef>
                      </a:pPr>
                      <a:r>
                        <a:rPr dirty="0" sz="800" spc="-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800" spc="-3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00" spc="-15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akt</a:t>
                      </a:r>
                      <a:r>
                        <a:rPr dirty="0" sz="800" spc="-9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3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800" spc="-1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kt</a:t>
                      </a:r>
                      <a:r>
                        <a:rPr dirty="0" sz="800" spc="-114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800" spc="3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3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ts</a:t>
                      </a:r>
                      <a:r>
                        <a:rPr dirty="0" sz="800" spc="10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 algn="r" marR="64769">
                        <a:lnSpc>
                          <a:spcPts val="935"/>
                        </a:lnSpc>
                      </a:pPr>
                      <a:r>
                        <a:rPr dirty="0" sz="165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ts val="855"/>
                        </a:lnSpc>
                        <a:spcBef>
                          <a:spcPts val="80"/>
                        </a:spcBef>
                      </a:pPr>
                      <a:r>
                        <a:rPr dirty="0" sz="800" spc="-3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6710">
                        <a:lnSpc>
                          <a:spcPts val="900"/>
                        </a:lnSpc>
                        <a:spcBef>
                          <a:spcPts val="35"/>
                        </a:spcBef>
                      </a:pPr>
                      <a:r>
                        <a:rPr dirty="0" sz="80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900"/>
                        </a:lnSpc>
                        <a:spcBef>
                          <a:spcPts val="35"/>
                        </a:spcBef>
                      </a:pPr>
                      <a:r>
                        <a:rPr dirty="0" sz="800" spc="-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175 </a:t>
                      </a:r>
                      <a:r>
                        <a:rPr dirty="0" sz="800" spc="-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m </a:t>
                      </a:r>
                      <a:r>
                        <a:rPr dirty="0" sz="800" spc="-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-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nu</a:t>
                      </a:r>
                      <a:r>
                        <a:rPr dirty="0" sz="800" spc="-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</a:tr>
              <a:tr h="200184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800" spc="3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506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746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800" spc="4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14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746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779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00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80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ts val="1405"/>
                        </a:lnSpc>
                      </a:pPr>
                      <a:r>
                        <a:rPr dirty="0" sz="130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4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80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746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800" spc="4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25 </a:t>
                      </a:r>
                      <a:r>
                        <a:rPr dirty="0" sz="800" spc="4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800" spc="4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4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746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3733523" y="10276047"/>
            <a:ext cx="202565" cy="226695"/>
          </a:xfrm>
          <a:prstGeom prst="rect">
            <a:avLst/>
          </a:prstGeom>
        </p:spPr>
        <p:txBody>
          <a:bodyPr wrap="square" lIns="0" tIns="666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25"/>
              </a:spcBef>
            </a:pPr>
            <a:r>
              <a:rPr dirty="0" sz="950" spc="-5">
                <a:solidFill>
                  <a:srgbClr val="1A1A1A"/>
                </a:solidFill>
                <a:latin typeface="Times New Roman"/>
                <a:cs typeface="Times New Roman"/>
              </a:rPr>
              <a:t>34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3930" y="49855"/>
            <a:ext cx="9906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solidFill>
                  <a:srgbClr val="D1D1D1"/>
                </a:solidFill>
                <a:latin typeface="Arial"/>
                <a:cs typeface="Arial"/>
              </a:rPr>
              <a:t>,-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8485" y="130282"/>
            <a:ext cx="5630545" cy="822325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430"/>
              </a:spcBef>
            </a:pPr>
            <a:r>
              <a:rPr dirty="0" sz="1450" spc="20" b="1">
                <a:solidFill>
                  <a:srgbClr val="1F1F1F"/>
                </a:solidFill>
                <a:latin typeface="Arial"/>
                <a:cs typeface="Arial"/>
              </a:rPr>
              <a:t>Prog </a:t>
            </a:r>
            <a:r>
              <a:rPr dirty="0" sz="1450" spc="30" b="1">
                <a:solidFill>
                  <a:srgbClr val="1F1F1F"/>
                </a:solidFill>
                <a:latin typeface="Arial"/>
                <a:cs typeface="Arial"/>
              </a:rPr>
              <a:t>ram </a:t>
            </a:r>
            <a:r>
              <a:rPr dirty="0" sz="1450" spc="40" b="1">
                <a:solidFill>
                  <a:srgbClr val="1F1F1F"/>
                </a:solidFill>
                <a:latin typeface="Arial"/>
                <a:cs typeface="Arial"/>
              </a:rPr>
              <a:t>ma </a:t>
            </a:r>
            <a:r>
              <a:rPr dirty="0" sz="1450" spc="80" b="1">
                <a:solidFill>
                  <a:srgbClr val="1F1F1F"/>
                </a:solidFill>
                <a:latin typeface="Arial"/>
                <a:cs typeface="Arial"/>
              </a:rPr>
              <a:t>van </a:t>
            </a:r>
            <a:r>
              <a:rPr dirty="0" sz="1450" spc="90" b="1">
                <a:solidFill>
                  <a:srgbClr val="1F1F1F"/>
                </a:solidFill>
                <a:latin typeface="Arial"/>
                <a:cs typeface="Arial"/>
              </a:rPr>
              <a:t>toetsing </a:t>
            </a:r>
            <a:r>
              <a:rPr dirty="0" sz="1450" spc="105" b="1">
                <a:solidFill>
                  <a:srgbClr val="1F1F1F"/>
                </a:solidFill>
                <a:latin typeface="Arial"/>
                <a:cs typeface="Arial"/>
              </a:rPr>
              <a:t>en</a:t>
            </a:r>
            <a:r>
              <a:rPr dirty="0" sz="1450" spc="-200" b="1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450" spc="70" b="1">
                <a:solidFill>
                  <a:srgbClr val="1F1F1F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17780">
              <a:lnSpc>
                <a:spcPct val="100000"/>
              </a:lnSpc>
              <a:spcBef>
                <a:spcPts val="285"/>
              </a:spcBef>
              <a:tabLst>
                <a:tab pos="3665854" algn="l"/>
              </a:tabLst>
            </a:pPr>
            <a:r>
              <a:rPr dirty="0" sz="1250" spc="65" b="1">
                <a:solidFill>
                  <a:srgbClr val="1F1F1F"/>
                </a:solidFill>
                <a:latin typeface="Arial"/>
                <a:cs typeface="Arial"/>
              </a:rPr>
              <a:t>Studie:</a:t>
            </a:r>
            <a:r>
              <a:rPr dirty="0" sz="1250" spc="-225" b="1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250" spc="35" b="1">
                <a:solidFill>
                  <a:srgbClr val="1F1F1F"/>
                </a:solidFill>
                <a:latin typeface="Arial"/>
                <a:cs typeface="Arial"/>
              </a:rPr>
              <a:t>CK3	</a:t>
            </a:r>
            <a:r>
              <a:rPr dirty="0" sz="1250" spc="80" b="1">
                <a:solidFill>
                  <a:srgbClr val="1F1F1F"/>
                </a:solidFill>
                <a:latin typeface="Arial"/>
                <a:cs typeface="Arial"/>
              </a:rPr>
              <a:t>Vak: </a:t>
            </a:r>
            <a:r>
              <a:rPr dirty="0" sz="1250" spc="85" b="1">
                <a:solidFill>
                  <a:srgbClr val="1F1F1F"/>
                </a:solidFill>
                <a:latin typeface="Arial"/>
                <a:cs typeface="Arial"/>
              </a:rPr>
              <a:t>gasthhersch.sp</a:t>
            </a:r>
            <a:r>
              <a:rPr dirty="0" sz="1250" spc="-125" b="1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250" spc="65" b="1">
                <a:solidFill>
                  <a:srgbClr val="1F1F1F"/>
                </a:solidFill>
                <a:latin typeface="Arial"/>
                <a:cs typeface="Arial"/>
              </a:rPr>
              <a:t>c.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65" b="1">
                <a:solidFill>
                  <a:srgbClr val="1F1F1F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0991" y="1059640"/>
            <a:ext cx="1019175" cy="4483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F1F1F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40" b="1">
                <a:solidFill>
                  <a:srgbClr val="1F1F1F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4828" y="2820342"/>
            <a:ext cx="1140460" cy="624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5" b="1">
                <a:solidFill>
                  <a:srgbClr val="1F1F1F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40005" marR="5080">
              <a:lnSpc>
                <a:spcPct val="93900"/>
              </a:lnSpc>
              <a:spcBef>
                <a:spcPts val="869"/>
              </a:spcBef>
            </a:pPr>
            <a:r>
              <a:rPr dirty="0" sz="800" spc="-5">
                <a:solidFill>
                  <a:srgbClr val="1F1F1F"/>
                </a:solidFill>
                <a:latin typeface="Arial"/>
                <a:cs typeface="Arial"/>
              </a:rPr>
              <a:t>PO=Praktischeopdracht  HD=Handelingsdeel  TO=Toetsopdracht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21016" y="3071326"/>
            <a:ext cx="627380" cy="26352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 indent="-635">
              <a:lnSpc>
                <a:spcPts val="910"/>
              </a:lnSpc>
              <a:spcBef>
                <a:spcPts val="170"/>
              </a:spcBef>
            </a:pPr>
            <a:r>
              <a:rPr dirty="0" sz="800" spc="-5">
                <a:solidFill>
                  <a:srgbClr val="1F1F1F"/>
                </a:solidFill>
                <a:latin typeface="Arial"/>
                <a:cs typeface="Arial"/>
              </a:rPr>
              <a:t>S=Schriftelijk  </a:t>
            </a:r>
            <a:r>
              <a:rPr dirty="0" sz="800" spc="-10">
                <a:solidFill>
                  <a:srgbClr val="1F1F1F"/>
                </a:solidFill>
                <a:latin typeface="Arial"/>
                <a:cs typeface="Arial"/>
              </a:rPr>
              <a:t>M=Mondeling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3733523" y="10276047"/>
            <a:ext cx="202565" cy="226695"/>
          </a:xfrm>
          <a:prstGeom prst="rect">
            <a:avLst/>
          </a:prstGeom>
        </p:spPr>
        <p:txBody>
          <a:bodyPr wrap="square" lIns="0" tIns="666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25"/>
              </a:spcBef>
            </a:pPr>
            <a:r>
              <a:rPr dirty="0" sz="950" spc="-5">
                <a:solidFill>
                  <a:srgbClr val="1A1A1A"/>
                </a:solidFill>
                <a:latin typeface="Times New Roman"/>
                <a:cs typeface="Times New Roman"/>
              </a:rPr>
              <a:t>35</a:t>
            </a:r>
            <a:endParaRPr sz="950">
              <a:latin typeface="Times New Roman"/>
              <a:cs typeface="Times New Roman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68656" y="2178218"/>
          <a:ext cx="7122159" cy="11449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734"/>
                <a:gridCol w="2202179"/>
                <a:gridCol w="1920239"/>
                <a:gridCol w="306070"/>
                <a:gridCol w="366395"/>
                <a:gridCol w="1073150"/>
                <a:gridCol w="834390"/>
              </a:tblGrid>
              <a:tr h="132087">
                <a:tc>
                  <a:txBody>
                    <a:bodyPr/>
                    <a:lstStyle/>
                    <a:p>
                      <a:pPr marL="101600">
                        <a:lnSpc>
                          <a:spcPts val="935"/>
                        </a:lnSpc>
                      </a:pPr>
                      <a:r>
                        <a:rPr dirty="0" sz="800" spc="-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935"/>
                        </a:lnSpc>
                      </a:pPr>
                      <a:r>
                        <a:rPr dirty="0" sz="800" spc="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7305">
                        <a:lnSpc>
                          <a:spcPts val="935"/>
                        </a:lnSpc>
                      </a:pPr>
                      <a:r>
                        <a:rPr dirty="0" sz="800" spc="-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910"/>
                        </a:lnSpc>
                      </a:pPr>
                      <a:r>
                        <a:rPr dirty="0" sz="800" spc="4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910"/>
                        </a:lnSpc>
                      </a:pPr>
                      <a:r>
                        <a:rPr dirty="0" sz="800" spc="6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910"/>
                        </a:lnSpc>
                      </a:pPr>
                      <a:r>
                        <a:rPr dirty="0" sz="800" spc="4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00" spc="229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7325">
                        <a:lnSpc>
                          <a:spcPts val="885"/>
                        </a:lnSpc>
                      </a:pPr>
                      <a:r>
                        <a:rPr dirty="0" sz="800" spc="5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77407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00" spc="6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00" spc="4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16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153035">
                        <a:lnSpc>
                          <a:spcPts val="1295"/>
                        </a:lnSpc>
                      </a:pPr>
                      <a:r>
                        <a:rPr dirty="0" sz="1100">
                          <a:solidFill>
                            <a:srgbClr val="2D2D2D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0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1255"/>
                        </a:lnSpc>
                      </a:pPr>
                      <a:r>
                        <a:rPr dirty="0" sz="1250">
                          <a:solidFill>
                            <a:srgbClr val="4D4D4D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92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80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2860"/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800" spc="3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800" spc="7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685"/>
                </a:tc>
              </a:tr>
              <a:tr h="136098">
                <a:tc>
                  <a:txBody>
                    <a:bodyPr/>
                    <a:lstStyle/>
                    <a:p>
                      <a:pPr marL="102235">
                        <a:lnSpc>
                          <a:spcPts val="890"/>
                        </a:lnSpc>
                        <a:spcBef>
                          <a:spcPts val="80"/>
                        </a:spcBef>
                      </a:pPr>
                      <a:r>
                        <a:rPr dirty="0" sz="800" spc="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160"/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890"/>
                        </a:lnSpc>
                        <a:spcBef>
                          <a:spcPts val="80"/>
                        </a:spcBef>
                      </a:pPr>
                      <a:r>
                        <a:rPr dirty="0" sz="800" spc="5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8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7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160"/>
                </a:tc>
                <a:tc>
                  <a:txBody>
                    <a:bodyPr/>
                    <a:lstStyle/>
                    <a:p>
                      <a:pPr algn="r" marR="66675">
                        <a:lnSpc>
                          <a:spcPts val="969"/>
                        </a:lnSpc>
                      </a:pPr>
                      <a:r>
                        <a:rPr dirty="0" sz="160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969"/>
                        </a:lnSpc>
                      </a:pPr>
                      <a:r>
                        <a:rPr dirty="0" sz="900" spc="-95" b="1">
                          <a:solidFill>
                            <a:srgbClr val="2D2D2D"/>
                          </a:solidFill>
                          <a:latin typeface="Times New Roman"/>
                          <a:cs typeface="Times New Roman"/>
                        </a:rPr>
                        <a:t>PO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51155">
                        <a:lnSpc>
                          <a:spcPts val="890"/>
                        </a:lnSpc>
                        <a:spcBef>
                          <a:spcPts val="80"/>
                        </a:spcBef>
                      </a:pPr>
                      <a:r>
                        <a:rPr dirty="0" sz="80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160"/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ts val="935"/>
                        </a:lnSpc>
                        <a:spcBef>
                          <a:spcPts val="35"/>
                        </a:spcBef>
                      </a:pPr>
                      <a:r>
                        <a:rPr dirty="0" sz="800" spc="-7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200</a:t>
                      </a:r>
                      <a:r>
                        <a:rPr dirty="0" sz="800" spc="7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</a:tr>
              <a:tr h="187894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7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/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4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17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/>
                </a:tc>
                <a:tc>
                  <a:txBody>
                    <a:bodyPr/>
                    <a:lstStyle/>
                    <a:p>
                      <a:pPr algn="r" marR="153035">
                        <a:lnSpc>
                          <a:spcPts val="1275"/>
                        </a:lnSpc>
                        <a:spcBef>
                          <a:spcPts val="105"/>
                        </a:spcBef>
                      </a:pPr>
                      <a:r>
                        <a:rPr dirty="0" sz="1100">
                          <a:solidFill>
                            <a:srgbClr val="2D2D2D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/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1360"/>
                        </a:lnSpc>
                      </a:pPr>
                      <a:r>
                        <a:rPr dirty="0" sz="1250">
                          <a:solidFill>
                            <a:srgbClr val="4D4D4D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9250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dirty="0" sz="80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6194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800" spc="3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800" spc="5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3020"/>
                </a:tc>
              </a:tr>
              <a:tr h="138614">
                <a:tc>
                  <a:txBody>
                    <a:bodyPr/>
                    <a:lstStyle/>
                    <a:p>
                      <a:pPr marL="101600">
                        <a:lnSpc>
                          <a:spcPts val="940"/>
                        </a:lnSpc>
                        <a:spcBef>
                          <a:spcPts val="50"/>
                        </a:spcBef>
                      </a:pPr>
                      <a:r>
                        <a:rPr dirty="0" sz="850" spc="35" b="1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890"/>
                        </a:lnSpc>
                        <a:spcBef>
                          <a:spcPts val="100"/>
                        </a:spcBef>
                      </a:pPr>
                      <a:r>
                        <a:rPr dirty="0" sz="800" spc="4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14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700"/>
                </a:tc>
                <a:tc>
                  <a:txBody>
                    <a:bodyPr/>
                    <a:lstStyle/>
                    <a:p>
                      <a:pPr algn="r" marR="66040">
                        <a:lnSpc>
                          <a:spcPts val="990"/>
                        </a:lnSpc>
                      </a:pPr>
                      <a:r>
                        <a:rPr dirty="0" sz="160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990"/>
                        </a:lnSpc>
                      </a:pPr>
                      <a:r>
                        <a:rPr dirty="0" sz="900" spc="-95" b="1">
                          <a:solidFill>
                            <a:srgbClr val="2D2D2D"/>
                          </a:solidFill>
                          <a:latin typeface="Times New Roman"/>
                          <a:cs typeface="Times New Roman"/>
                        </a:rPr>
                        <a:t>PO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51790">
                        <a:lnSpc>
                          <a:spcPts val="890"/>
                        </a:lnSpc>
                        <a:spcBef>
                          <a:spcPts val="100"/>
                        </a:spcBef>
                      </a:pPr>
                      <a:r>
                        <a:rPr dirty="0" sz="800" b="1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700"/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ts val="935"/>
                        </a:lnSpc>
                        <a:spcBef>
                          <a:spcPts val="55"/>
                        </a:spcBef>
                      </a:pPr>
                      <a:r>
                        <a:rPr dirty="0" sz="800" spc="4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200</a:t>
                      </a:r>
                      <a:r>
                        <a:rPr dirty="0" sz="800" spc="3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</a:tr>
              <a:tr h="187894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6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/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5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T </a:t>
                      </a:r>
                      <a:r>
                        <a:rPr dirty="0" sz="800" spc="-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he </a:t>
                      </a:r>
                      <a:r>
                        <a:rPr dirty="0" sz="800" spc="3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800" spc="35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iet </a:t>
                      </a:r>
                      <a:r>
                        <a:rPr dirty="0" sz="800" spc="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oets</a:t>
                      </a:r>
                      <a:r>
                        <a:rPr dirty="0" sz="800" spc="-1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/>
                </a:tc>
                <a:tc>
                  <a:txBody>
                    <a:bodyPr/>
                    <a:lstStyle/>
                    <a:p>
                      <a:pPr algn="r" marR="153035">
                        <a:lnSpc>
                          <a:spcPts val="1300"/>
                        </a:lnSpc>
                        <a:spcBef>
                          <a:spcPts val="80"/>
                        </a:spcBef>
                      </a:pPr>
                      <a:r>
                        <a:rPr dirty="0" sz="1100">
                          <a:solidFill>
                            <a:srgbClr val="2D2D2D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"/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dirty="0" sz="80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6194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1360"/>
                        </a:lnSpc>
                      </a:pPr>
                      <a:r>
                        <a:rPr dirty="0" sz="1250">
                          <a:solidFill>
                            <a:srgbClr val="4D4D4D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9250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dirty="0" sz="80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6194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800" spc="3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800" spc="5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845"/>
                </a:tc>
              </a:tr>
              <a:tr h="172638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800" spc="-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506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800" spc="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114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6675">
                        <a:lnSpc>
                          <a:spcPts val="1260"/>
                        </a:lnSpc>
                      </a:pPr>
                      <a:r>
                        <a:rPr dirty="0" sz="160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dirty="0" sz="900" spc="-95" b="1">
                          <a:solidFill>
                            <a:srgbClr val="2D2D2D"/>
                          </a:solidFill>
                          <a:latin typeface="Times New Roman"/>
                          <a:cs typeface="Times New Roman"/>
                        </a:rPr>
                        <a:t>PO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861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0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800" spc="-7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200</a:t>
                      </a:r>
                      <a:r>
                        <a:rPr dirty="0" sz="800" spc="5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349344" y="233198"/>
            <a:ext cx="3791585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50" spc="100" b="1">
                <a:solidFill>
                  <a:srgbClr val="1D1D1D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1D1D1D"/>
                </a:solidFill>
                <a:latin typeface="Arial"/>
                <a:cs typeface="Arial"/>
              </a:rPr>
              <a:t>van </a:t>
            </a:r>
            <a:r>
              <a:rPr dirty="0" sz="1450" spc="90" b="1">
                <a:solidFill>
                  <a:srgbClr val="1D1D1D"/>
                </a:solidFill>
                <a:latin typeface="Arial"/>
                <a:cs typeface="Arial"/>
              </a:rPr>
              <a:t>toetsing </a:t>
            </a:r>
            <a:r>
              <a:rPr dirty="0" sz="1450" spc="105" b="1">
                <a:solidFill>
                  <a:srgbClr val="1D1D1D"/>
                </a:solidFill>
                <a:latin typeface="Arial"/>
                <a:cs typeface="Arial"/>
              </a:rPr>
              <a:t>en</a:t>
            </a:r>
            <a:r>
              <a:rPr dirty="0" sz="1450" spc="360" b="1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1450" spc="75" b="1">
                <a:solidFill>
                  <a:srgbClr val="1D1D1D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99518" y="465364"/>
            <a:ext cx="191388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65" b="1">
                <a:solidFill>
                  <a:srgbClr val="1D1D1D"/>
                </a:solidFill>
                <a:latin typeface="Courier New"/>
                <a:cs typeface="Courier New"/>
              </a:rPr>
              <a:t>Vak:bI9odbanketspec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9326" y="468417"/>
            <a:ext cx="3524250" cy="7486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0" b="1">
                <a:solidFill>
                  <a:srgbClr val="1D1D1D"/>
                </a:solidFill>
                <a:latin typeface="Courier New"/>
                <a:cs typeface="Courier New"/>
              </a:rPr>
              <a:t>Studie:CK3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dirty="0" sz="950" spc="65" b="1">
                <a:solidFill>
                  <a:srgbClr val="1D1D1D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645"/>
              </a:spcBef>
            </a:pPr>
            <a:r>
              <a:rPr dirty="0" sz="800" spc="-20">
                <a:solidFill>
                  <a:srgbClr val="1D1D1D"/>
                </a:solidFill>
                <a:latin typeface="Arial"/>
                <a:cs typeface="Arial"/>
              </a:rPr>
              <a:t>Taak: </a:t>
            </a:r>
            <a:r>
              <a:rPr dirty="0" sz="800" spc="-40">
                <a:solidFill>
                  <a:srgbClr val="1D1D1D"/>
                </a:solidFill>
                <a:latin typeface="Arial"/>
                <a:cs typeface="Arial"/>
              </a:rPr>
              <a:t>P/HBR: </a:t>
            </a:r>
            <a:r>
              <a:rPr dirty="0" sz="800" spc="-30">
                <a:solidFill>
                  <a:srgbClr val="1D1D1D"/>
                </a:solidFill>
                <a:latin typeface="Arial"/>
                <a:cs typeface="Arial"/>
              </a:rPr>
              <a:t>In </a:t>
            </a:r>
            <a:r>
              <a:rPr dirty="0" sz="800" spc="15">
                <a:solidFill>
                  <a:srgbClr val="1D1D1D"/>
                </a:solidFill>
                <a:latin typeface="Arial"/>
                <a:cs typeface="Arial"/>
              </a:rPr>
              <a:t>het </a:t>
            </a:r>
            <a:r>
              <a:rPr dirty="0" sz="800">
                <a:solidFill>
                  <a:srgbClr val="1D1D1D"/>
                </a:solidFill>
                <a:latin typeface="Arial"/>
                <a:cs typeface="Arial"/>
              </a:rPr>
              <a:t>keuzedeel </a:t>
            </a:r>
            <a:r>
              <a:rPr dirty="0" sz="800" spc="5">
                <a:solidFill>
                  <a:srgbClr val="1D1D1D"/>
                </a:solidFill>
                <a:latin typeface="Arial"/>
                <a:cs typeface="Arial"/>
              </a:rPr>
              <a:t>Brood- en </a:t>
            </a:r>
            <a:r>
              <a:rPr dirty="0" sz="800" spc="-5">
                <a:solidFill>
                  <a:srgbClr val="1D1D1D"/>
                </a:solidFill>
                <a:latin typeface="Arial"/>
                <a:cs typeface="Arial"/>
              </a:rPr>
              <a:t>Banketspecialisatie </a:t>
            </a:r>
            <a:r>
              <a:rPr dirty="0" sz="800" spc="-10">
                <a:solidFill>
                  <a:srgbClr val="1D1D1D"/>
                </a:solidFill>
                <a:latin typeface="Arial"/>
                <a:cs typeface="Arial"/>
              </a:rPr>
              <a:t>leert </a:t>
            </a:r>
            <a:r>
              <a:rPr dirty="0" sz="800" spc="5">
                <a:solidFill>
                  <a:srgbClr val="1D1D1D"/>
                </a:solidFill>
                <a:latin typeface="Arial"/>
                <a:cs typeface="Arial"/>
              </a:rPr>
              <a:t>de</a:t>
            </a:r>
            <a:r>
              <a:rPr dirty="0" sz="800" spc="-10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00" spc="-15">
                <a:solidFill>
                  <a:srgbClr val="1D1D1D"/>
                </a:solidFill>
                <a:latin typeface="Arial"/>
                <a:cs typeface="Arial"/>
              </a:rPr>
              <a:t>leerling: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78528" y="171660"/>
            <a:ext cx="123825" cy="5219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8255">
              <a:lnSpc>
                <a:spcPts val="1105"/>
              </a:lnSpc>
              <a:spcBef>
                <a:spcPts val="100"/>
              </a:spcBef>
            </a:pPr>
            <a:r>
              <a:rPr dirty="0" sz="950" spc="-20">
                <a:solidFill>
                  <a:srgbClr val="CFCFCF"/>
                </a:solidFill>
                <a:latin typeface="Arial"/>
                <a:cs typeface="Arial"/>
              </a:rPr>
              <a:t>Î</a:t>
            </a:r>
            <a:endParaRPr sz="950">
              <a:latin typeface="Arial"/>
              <a:cs typeface="Arial"/>
            </a:endParaRPr>
          </a:p>
          <a:p>
            <a:pPr algn="ctr" marL="66040">
              <a:lnSpc>
                <a:spcPts val="745"/>
              </a:lnSpc>
            </a:pPr>
            <a:r>
              <a:rPr dirty="0" sz="650" spc="-120">
                <a:solidFill>
                  <a:srgbClr val="CFCFCF"/>
                </a:solidFill>
                <a:latin typeface="Arial"/>
                <a:cs typeface="Arial"/>
              </a:rPr>
              <a:t>1</a:t>
            </a:r>
            <a:endParaRPr sz="650">
              <a:latin typeface="Arial"/>
              <a:cs typeface="Arial"/>
            </a:endParaRPr>
          </a:p>
          <a:p>
            <a:pPr algn="ctr" marL="64769">
              <a:lnSpc>
                <a:spcPts val="730"/>
              </a:lnSpc>
              <a:spcBef>
                <a:spcPts val="420"/>
              </a:spcBef>
            </a:pPr>
            <a:r>
              <a:rPr dirty="0" sz="700" spc="-145">
                <a:solidFill>
                  <a:srgbClr val="CFCFCF"/>
                </a:solidFill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  <a:p>
            <a:pPr algn="ctr">
              <a:lnSpc>
                <a:spcPts val="910"/>
              </a:lnSpc>
            </a:pPr>
            <a:r>
              <a:rPr dirty="0" sz="850" spc="25" i="1">
                <a:solidFill>
                  <a:srgbClr val="CFCFCF"/>
                </a:solidFill>
                <a:latin typeface="Times New Roman"/>
                <a:cs typeface="Times New Roman"/>
              </a:rPr>
              <a:t>_)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9504" y="1191616"/>
            <a:ext cx="637921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25">
                <a:solidFill>
                  <a:srgbClr val="1D1D1D"/>
                </a:solidFill>
                <a:latin typeface="Arial"/>
                <a:cs typeface="Arial"/>
              </a:rPr>
              <a:t>Een </a:t>
            </a:r>
            <a:r>
              <a:rPr dirty="0" sz="800" spc="-10">
                <a:solidFill>
                  <a:srgbClr val="1D1D1D"/>
                </a:solidFill>
                <a:latin typeface="Arial"/>
                <a:cs typeface="Arial"/>
              </a:rPr>
              <a:t>bijdrag </a:t>
            </a:r>
            <a:r>
              <a:rPr dirty="0" sz="800" spc="5">
                <a:solidFill>
                  <a:srgbClr val="1D1D1D"/>
                </a:solidFill>
                <a:latin typeface="Arial"/>
                <a:cs typeface="Arial"/>
              </a:rPr>
              <a:t>leveren </a:t>
            </a:r>
            <a:r>
              <a:rPr dirty="0" sz="800" spc="10">
                <a:solidFill>
                  <a:srgbClr val="1D1D1D"/>
                </a:solidFill>
                <a:latin typeface="Arial"/>
                <a:cs typeface="Arial"/>
              </a:rPr>
              <a:t>aan </a:t>
            </a:r>
            <a:r>
              <a:rPr dirty="0" sz="800">
                <a:solidFill>
                  <a:srgbClr val="1D1D1D"/>
                </a:solidFill>
                <a:latin typeface="Arial"/>
                <a:cs typeface="Arial"/>
              </a:rPr>
              <a:t>het beheren </a:t>
            </a:r>
            <a:r>
              <a:rPr dirty="0" sz="800" spc="20">
                <a:solidFill>
                  <a:srgbClr val="1D1D1D"/>
                </a:solidFill>
                <a:latin typeface="Arial"/>
                <a:cs typeface="Arial"/>
              </a:rPr>
              <a:t>en </a:t>
            </a:r>
            <a:r>
              <a:rPr dirty="0" sz="800" spc="5">
                <a:solidFill>
                  <a:srgbClr val="1D1D1D"/>
                </a:solidFill>
                <a:latin typeface="Arial"/>
                <a:cs typeface="Arial"/>
              </a:rPr>
              <a:t>vervaardigen </a:t>
            </a:r>
            <a:r>
              <a:rPr dirty="0" sz="800" spc="15">
                <a:solidFill>
                  <a:srgbClr val="1D1D1D"/>
                </a:solidFill>
                <a:latin typeface="Arial"/>
                <a:cs typeface="Arial"/>
              </a:rPr>
              <a:t>van </a:t>
            </a:r>
            <a:r>
              <a:rPr dirty="0" sz="800" spc="-5">
                <a:solidFill>
                  <a:srgbClr val="1D1D1D"/>
                </a:solidFill>
                <a:latin typeface="Arial"/>
                <a:cs typeface="Arial"/>
              </a:rPr>
              <a:t>brood- </a:t>
            </a:r>
            <a:r>
              <a:rPr dirty="0" sz="800" spc="5">
                <a:solidFill>
                  <a:srgbClr val="1D1D1D"/>
                </a:solidFill>
                <a:latin typeface="Arial"/>
                <a:cs typeface="Arial"/>
              </a:rPr>
              <a:t>en </a:t>
            </a:r>
            <a:r>
              <a:rPr dirty="0" sz="800" spc="-5">
                <a:solidFill>
                  <a:srgbClr val="1D1D1D"/>
                </a:solidFill>
                <a:latin typeface="Arial"/>
                <a:cs typeface="Arial"/>
              </a:rPr>
              <a:t>banketspecialiteiten, </a:t>
            </a:r>
            <a:r>
              <a:rPr dirty="0" sz="800" spc="-25">
                <a:solidFill>
                  <a:srgbClr val="1D1D1D"/>
                </a:solidFill>
                <a:latin typeface="Arial"/>
                <a:cs typeface="Arial"/>
              </a:rPr>
              <a:t>gekenmerkt </a:t>
            </a:r>
            <a:r>
              <a:rPr dirty="0" sz="800" spc="-10">
                <a:solidFill>
                  <a:srgbClr val="1D1D1D"/>
                </a:solidFill>
                <a:latin typeface="Arial"/>
                <a:cs typeface="Arial"/>
              </a:rPr>
              <a:t>door </a:t>
            </a:r>
            <a:r>
              <a:rPr dirty="0" sz="800" spc="5">
                <a:solidFill>
                  <a:srgbClr val="1D1D1D"/>
                </a:solidFill>
                <a:latin typeface="Arial"/>
                <a:cs typeface="Arial"/>
              </a:rPr>
              <a:t>een </a:t>
            </a:r>
            <a:r>
              <a:rPr dirty="0" sz="800">
                <a:solidFill>
                  <a:srgbClr val="1D1D1D"/>
                </a:solidFill>
                <a:latin typeface="Arial"/>
                <a:cs typeface="Arial"/>
              </a:rPr>
              <a:t>complexer</a:t>
            </a:r>
            <a:r>
              <a:rPr dirty="0" sz="800" spc="-7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00" spc="5">
                <a:solidFill>
                  <a:srgbClr val="1D1D1D"/>
                </a:solidFill>
                <a:latin typeface="Arial"/>
                <a:cs typeface="Arial"/>
              </a:rPr>
              <a:t>productieproces</a:t>
            </a:r>
            <a:r>
              <a:rPr dirty="0" sz="800" spc="5">
                <a:solidFill>
                  <a:srgbClr val="4D4D4D"/>
                </a:solidFill>
                <a:latin typeface="Arial"/>
                <a:cs typeface="Arial"/>
              </a:rPr>
              <a:t>.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8779" y="1700449"/>
            <a:ext cx="1019175" cy="45148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D1D1D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40" b="1">
                <a:solidFill>
                  <a:srgbClr val="1D1D1D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5669" y="3467256"/>
            <a:ext cx="1140460" cy="624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5" b="1">
                <a:solidFill>
                  <a:srgbClr val="1D1D1D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40005" marR="5080">
              <a:lnSpc>
                <a:spcPct val="93900"/>
              </a:lnSpc>
              <a:spcBef>
                <a:spcPts val="869"/>
              </a:spcBef>
            </a:pPr>
            <a:r>
              <a:rPr dirty="0" sz="800" spc="-5">
                <a:solidFill>
                  <a:srgbClr val="1D1D1D"/>
                </a:solidFill>
                <a:latin typeface="Arial"/>
                <a:cs typeface="Arial"/>
              </a:rPr>
              <a:t>PO=Praktischeopdracht  HD=Handelingsdeel  TO=Toetsopdracht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14911" y="3712135"/>
            <a:ext cx="621030" cy="266700"/>
          </a:xfrm>
          <a:prstGeom prst="rect">
            <a:avLst/>
          </a:prstGeom>
        </p:spPr>
        <p:txBody>
          <a:bodyPr wrap="square" lIns="0" tIns="18415" rIns="0" bIns="0" rtlCol="0" vert="horz">
            <a:spAutoFit/>
          </a:bodyPr>
          <a:lstStyle/>
          <a:p>
            <a:pPr marL="12700" marR="5080" indent="-635">
              <a:lnSpc>
                <a:spcPts val="940"/>
              </a:lnSpc>
              <a:spcBef>
                <a:spcPts val="145"/>
              </a:spcBef>
            </a:pPr>
            <a:r>
              <a:rPr dirty="0" sz="800" spc="-5">
                <a:solidFill>
                  <a:srgbClr val="1D1D1D"/>
                </a:solidFill>
                <a:latin typeface="Arial"/>
                <a:cs typeface="Arial"/>
              </a:rPr>
              <a:t>S=Schriftelijk  </a:t>
            </a:r>
            <a:r>
              <a:rPr dirty="0" sz="800" spc="-15">
                <a:solidFill>
                  <a:srgbClr val="1D1D1D"/>
                </a:solidFill>
                <a:latin typeface="Arial"/>
                <a:cs typeface="Arial"/>
              </a:rPr>
              <a:t>M=Mondeling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6" y="817796"/>
            <a:ext cx="0" cy="817880"/>
          </a:xfrm>
          <a:custGeom>
            <a:avLst/>
            <a:gdLst/>
            <a:ahLst/>
            <a:cxnLst/>
            <a:rect l="l" t="t" r="r" b="b"/>
            <a:pathLst>
              <a:path w="0" h="817880">
                <a:moveTo>
                  <a:pt x="0" y="81779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80868" y="524397"/>
          <a:ext cx="7115809" cy="29762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0100"/>
                <a:gridCol w="1524635"/>
                <a:gridCol w="1633219"/>
                <a:gridCol w="1057910"/>
                <a:gridCol w="831850"/>
              </a:tblGrid>
              <a:tr h="263194">
                <a:tc>
                  <a:txBody>
                    <a:bodyPr/>
                    <a:lstStyle/>
                    <a:p>
                      <a:pPr marL="85725">
                        <a:lnSpc>
                          <a:spcPts val="1385"/>
                        </a:lnSpc>
                      </a:pPr>
                      <a:r>
                        <a:rPr dirty="0" sz="1250" spc="75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Studie:</a:t>
                      </a:r>
                      <a:r>
                        <a:rPr dirty="0" sz="1250" spc="-204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20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CK3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1115">
                        <a:lnSpc>
                          <a:spcPts val="1385"/>
                        </a:lnSpc>
                      </a:pPr>
                      <a:r>
                        <a:rPr dirty="0" sz="1250" spc="75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Vak:</a:t>
                      </a:r>
                      <a:r>
                        <a:rPr dirty="0" sz="1250" spc="-165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60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keukenspec.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gridSpan="2"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rowSpan="4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1951"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950" spc="70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Inleiding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77684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950" spc="40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Schoolexamens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96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28338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950" spc="50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Toetsen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96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9878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95"/>
                        </a:spcBef>
                        <a:tabLst>
                          <a:tab pos="546100" algn="l"/>
                        </a:tabLst>
                      </a:pPr>
                      <a:r>
                        <a:rPr dirty="0" sz="800" spc="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SE	</a:t>
                      </a:r>
                      <a:r>
                        <a:rPr dirty="0" sz="800" spc="4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800" spc="3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Herkansing </a:t>
                      </a:r>
                      <a:r>
                        <a:rPr dirty="0" sz="800" spc="6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type</a:t>
                      </a:r>
                      <a:r>
                        <a:rPr dirty="0" sz="800" spc="2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80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00" spc="254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800" spc="4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</a:tr>
              <a:tr h="138310">
                <a:tc>
                  <a:txBody>
                    <a:bodyPr/>
                    <a:lstStyle/>
                    <a:p>
                      <a:pPr marL="99060">
                        <a:lnSpc>
                          <a:spcPts val="900"/>
                        </a:lnSpc>
                        <a:spcBef>
                          <a:spcPts val="90"/>
                        </a:spcBef>
                        <a:tabLst>
                          <a:tab pos="544195" algn="l"/>
                        </a:tabLst>
                      </a:pPr>
                      <a:r>
                        <a:rPr dirty="0" sz="800" spc="5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S01	</a:t>
                      </a:r>
                      <a:r>
                        <a:rPr dirty="0" sz="800" spc="4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8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7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47395">
                        <a:lnSpc>
                          <a:spcPts val="990"/>
                        </a:lnSpc>
                      </a:pPr>
                      <a:r>
                        <a:rPr dirty="0" baseline="-11784" sz="2475" spc="-6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□</a:t>
                      </a:r>
                      <a:r>
                        <a:rPr dirty="0" baseline="-11784" sz="247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3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32740">
                        <a:lnSpc>
                          <a:spcPts val="950"/>
                        </a:lnSpc>
                        <a:spcBef>
                          <a:spcPts val="40"/>
                        </a:spcBef>
                      </a:pPr>
                      <a:r>
                        <a:rPr dirty="0" sz="850">
                          <a:solidFill>
                            <a:srgbClr val="2D2D2D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dirty="0" sz="800" spc="3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175</a:t>
                      </a:r>
                      <a:r>
                        <a:rPr dirty="0" sz="800" spc="7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</a:tr>
              <a:tr h="190800"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295"/>
                        </a:spcBef>
                        <a:tabLst>
                          <a:tab pos="541020" algn="l"/>
                        </a:tabLst>
                      </a:pPr>
                      <a:r>
                        <a:rPr dirty="0" sz="800" spc="7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S02	</a:t>
                      </a:r>
                      <a:r>
                        <a:rPr dirty="0" sz="800" spc="4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13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74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1360">
                        <a:lnSpc>
                          <a:spcPts val="1400"/>
                        </a:lnSpc>
                        <a:tabLst>
                          <a:tab pos="976630" algn="l"/>
                          <a:tab pos="1300480" algn="l"/>
                        </a:tabLst>
                      </a:pPr>
                      <a:r>
                        <a:rPr dirty="0" sz="1000" spc="3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0	</a:t>
                      </a:r>
                      <a:r>
                        <a:rPr dirty="0" baseline="3472" sz="1200" spc="37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	</a:t>
                      </a:r>
                      <a:r>
                        <a:rPr dirty="0" baseline="2222" sz="1875" spc="44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baseline="2222" sz="18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2575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>
                          <a:solidFill>
                            <a:srgbClr val="2D2D2D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115"/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800" spc="4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25</a:t>
                      </a:r>
                      <a:r>
                        <a:rPr dirty="0" sz="800" spc="3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7465"/>
                </a:tc>
              </a:tr>
              <a:tr h="145478"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545465" algn="l"/>
                        </a:tabLst>
                      </a:pPr>
                      <a:r>
                        <a:rPr dirty="0" sz="800" spc="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S03	praktijktoets</a:t>
                      </a:r>
                      <a:r>
                        <a:rPr dirty="0" sz="800" spc="14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44220">
                        <a:lnSpc>
                          <a:spcPts val="1045"/>
                        </a:lnSpc>
                      </a:pPr>
                      <a:r>
                        <a:rPr dirty="0" baseline="-13468" sz="2475" spc="-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□</a:t>
                      </a:r>
                      <a:r>
                        <a:rPr dirty="0" baseline="-13468" sz="2475" spc="622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2956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850">
                          <a:solidFill>
                            <a:srgbClr val="2D2D2D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00" spc="-3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175</a:t>
                      </a:r>
                      <a:r>
                        <a:rPr dirty="0" sz="800" spc="8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255"/>
                </a:tc>
              </a:tr>
              <a:tr h="180098"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195"/>
                        </a:spcBef>
                        <a:tabLst>
                          <a:tab pos="541020" algn="l"/>
                        </a:tabLst>
                      </a:pPr>
                      <a:r>
                        <a:rPr dirty="0" sz="80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S04	</a:t>
                      </a:r>
                      <a:r>
                        <a:rPr dirty="0" sz="800" spc="4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14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47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08025">
                        <a:lnSpc>
                          <a:spcPts val="1275"/>
                        </a:lnSpc>
                        <a:spcBef>
                          <a:spcPts val="40"/>
                        </a:spcBef>
                        <a:tabLst>
                          <a:tab pos="979805" algn="l"/>
                          <a:tab pos="1301115" algn="l"/>
                        </a:tabLst>
                      </a:pPr>
                      <a:r>
                        <a:rPr dirty="0" sz="1100" spc="3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dirty="0" baseline="6944" sz="1200" spc="37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T	</a:t>
                      </a:r>
                      <a:r>
                        <a:rPr dirty="0" baseline="5291" sz="1575" spc="67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baseline="5291" sz="1575">
                        <a:latin typeface="Arial"/>
                        <a:cs typeface="Arial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80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800" spc="4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25</a:t>
                      </a:r>
                      <a:r>
                        <a:rPr dirty="0" sz="800" spc="3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4765"/>
                </a:tc>
              </a:tr>
              <a:tr h="135113">
                <a:tc>
                  <a:txBody>
                    <a:bodyPr/>
                    <a:lstStyle/>
                    <a:p>
                      <a:pPr marL="95885">
                        <a:lnSpc>
                          <a:spcPts val="890"/>
                        </a:lnSpc>
                        <a:spcBef>
                          <a:spcPts val="75"/>
                        </a:spcBef>
                        <a:tabLst>
                          <a:tab pos="544195" algn="l"/>
                        </a:tabLst>
                      </a:pPr>
                      <a:r>
                        <a:rPr dirty="0" sz="800" spc="-4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SOS	</a:t>
                      </a:r>
                      <a:r>
                        <a:rPr dirty="0" sz="800" spc="4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12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44220">
                        <a:lnSpc>
                          <a:spcPts val="965"/>
                        </a:lnSpc>
                      </a:pPr>
                      <a:r>
                        <a:rPr dirty="0" baseline="-13468" sz="2475" spc="-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□</a:t>
                      </a:r>
                      <a:r>
                        <a:rPr dirty="0" baseline="-13468" sz="2475" spc="58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3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28930">
                        <a:lnSpc>
                          <a:spcPts val="890"/>
                        </a:lnSpc>
                        <a:spcBef>
                          <a:spcPts val="75"/>
                        </a:spcBef>
                      </a:pPr>
                      <a:r>
                        <a:rPr dirty="0" sz="80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890"/>
                        </a:lnSpc>
                        <a:spcBef>
                          <a:spcPts val="75"/>
                        </a:spcBef>
                      </a:pPr>
                      <a:r>
                        <a:rPr dirty="0" sz="800" spc="1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300</a:t>
                      </a:r>
                      <a:r>
                        <a:rPr dirty="0" sz="800" spc="114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</a:tr>
              <a:tr h="198877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85"/>
                        </a:spcBef>
                        <a:tabLst>
                          <a:tab pos="537845" algn="l"/>
                        </a:tabLst>
                      </a:pPr>
                      <a:r>
                        <a:rPr dirty="0" sz="800" spc="3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S06	</a:t>
                      </a:r>
                      <a:r>
                        <a:rPr dirty="0" sz="800" spc="4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13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619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8025">
                        <a:lnSpc>
                          <a:spcPts val="1455"/>
                        </a:lnSpc>
                        <a:tabLst>
                          <a:tab pos="979805" algn="l"/>
                          <a:tab pos="1297940" algn="l"/>
                        </a:tabLst>
                      </a:pPr>
                      <a:r>
                        <a:rPr dirty="0" sz="1100" spc="3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dirty="0" baseline="6944" sz="1200" spc="37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T	</a:t>
                      </a:r>
                      <a:r>
                        <a:rPr dirty="0" baseline="2222" sz="1875" spc="44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baseline="2222" sz="18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dirty="0" sz="80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9369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dirty="0" sz="800" spc="4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25</a:t>
                      </a:r>
                      <a:r>
                        <a:rPr dirty="0" sz="800" spc="3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9369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8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950" spc="50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98088">
                <a:tc>
                  <a:txBody>
                    <a:bodyPr/>
                    <a:lstStyle/>
                    <a:p>
                      <a:pPr marL="97790" marR="876935">
                        <a:lnSpc>
                          <a:spcPct val="93900"/>
                        </a:lnSpc>
                        <a:spcBef>
                          <a:spcPts val="420"/>
                        </a:spcBef>
                      </a:pPr>
                      <a:r>
                        <a:rPr dirty="0" sz="800" spc="-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PO=Praktischeopdracht  HD=Handelingsdeel  TO=Toetsopdracht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3340"/>
                </a:tc>
                <a:tc>
                  <a:txBody>
                    <a:bodyPr/>
                    <a:lstStyle/>
                    <a:p>
                      <a:pPr marL="776605" marR="131445" indent="-635">
                        <a:lnSpc>
                          <a:spcPts val="910"/>
                        </a:lnSpc>
                        <a:spcBef>
                          <a:spcPts val="455"/>
                        </a:spcBef>
                      </a:pPr>
                      <a:r>
                        <a:rPr dirty="0" sz="80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S=Schriftelijk  </a:t>
                      </a:r>
                      <a:r>
                        <a:rPr dirty="0" sz="80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M=Mondeling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733523" y="10276047"/>
            <a:ext cx="202565" cy="226695"/>
          </a:xfrm>
          <a:prstGeom prst="rect">
            <a:avLst/>
          </a:prstGeom>
        </p:spPr>
        <p:txBody>
          <a:bodyPr wrap="square" lIns="0" tIns="666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25"/>
              </a:spcBef>
            </a:pPr>
            <a:r>
              <a:rPr dirty="0" sz="950" spc="-5">
                <a:solidFill>
                  <a:srgbClr val="1A1A1A"/>
                </a:solidFill>
                <a:latin typeface="Times New Roman"/>
                <a:cs typeface="Times New Roman"/>
              </a:rPr>
              <a:t>36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8502" y="239300"/>
            <a:ext cx="3788410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50" spc="100" b="1">
                <a:solidFill>
                  <a:srgbClr val="1A1A1A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1A1A1A"/>
                </a:solidFill>
                <a:latin typeface="Arial"/>
                <a:cs typeface="Arial"/>
              </a:rPr>
              <a:t>van </a:t>
            </a:r>
            <a:r>
              <a:rPr dirty="0" sz="1450" spc="90" b="1">
                <a:solidFill>
                  <a:srgbClr val="1A1A1A"/>
                </a:solidFill>
                <a:latin typeface="Arial"/>
                <a:cs typeface="Arial"/>
              </a:rPr>
              <a:t>toetsing </a:t>
            </a:r>
            <a:r>
              <a:rPr dirty="0" sz="1450" spc="105" b="1">
                <a:solidFill>
                  <a:srgbClr val="1A1A1A"/>
                </a:solidFill>
                <a:latin typeface="Arial"/>
                <a:cs typeface="Arial"/>
              </a:rPr>
              <a:t>en</a:t>
            </a:r>
            <a:r>
              <a:rPr dirty="0" sz="1450" spc="335" b="1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450" spc="75" b="1">
                <a:solidFill>
                  <a:srgbClr val="1A1A1A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1525738"/>
            <a:ext cx="0" cy="1892300"/>
          </a:xfrm>
          <a:custGeom>
            <a:avLst/>
            <a:gdLst/>
            <a:ahLst/>
            <a:cxnLst/>
            <a:rect l="l" t="t" r="r" b="b"/>
            <a:pathLst>
              <a:path w="0" h="1892300">
                <a:moveTo>
                  <a:pt x="0" y="1891916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93079" y="2319122"/>
            <a:ext cx="7107555" cy="0"/>
          </a:xfrm>
          <a:custGeom>
            <a:avLst/>
            <a:gdLst/>
            <a:ahLst/>
            <a:cxnLst/>
            <a:rect l="l" t="t" r="r" b="b"/>
            <a:pathLst>
              <a:path w="7107555" h="0">
                <a:moveTo>
                  <a:pt x="0" y="0"/>
                </a:moveTo>
                <a:lnTo>
                  <a:pt x="7107189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63749" y="105869"/>
            <a:ext cx="5220970" cy="819150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19050">
              <a:lnSpc>
                <a:spcPct val="100000"/>
              </a:lnSpc>
              <a:spcBef>
                <a:spcPts val="430"/>
              </a:spcBef>
            </a:pPr>
            <a:r>
              <a:rPr dirty="0" sz="1450" spc="100" b="1">
                <a:solidFill>
                  <a:srgbClr val="1D1D1D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1D1D1D"/>
                </a:solidFill>
                <a:latin typeface="Arial"/>
                <a:cs typeface="Arial"/>
              </a:rPr>
              <a:t>van </a:t>
            </a:r>
            <a:r>
              <a:rPr dirty="0" sz="1450" spc="90" b="1">
                <a:solidFill>
                  <a:srgbClr val="1D1D1D"/>
                </a:solidFill>
                <a:latin typeface="Arial"/>
                <a:cs typeface="Arial"/>
              </a:rPr>
              <a:t>toetsing </a:t>
            </a:r>
            <a:r>
              <a:rPr dirty="0" sz="1450" spc="105" b="1">
                <a:solidFill>
                  <a:srgbClr val="1D1D1D"/>
                </a:solidFill>
                <a:latin typeface="Arial"/>
                <a:cs typeface="Arial"/>
              </a:rPr>
              <a:t>en</a:t>
            </a:r>
            <a:r>
              <a:rPr dirty="0" sz="1450" spc="-165" b="1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1450" spc="75" b="1">
                <a:solidFill>
                  <a:srgbClr val="1D1D1D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20955">
              <a:lnSpc>
                <a:spcPct val="100000"/>
              </a:lnSpc>
              <a:spcBef>
                <a:spcPts val="285"/>
              </a:spcBef>
              <a:tabLst>
                <a:tab pos="3669029" algn="l"/>
              </a:tabLst>
            </a:pPr>
            <a:r>
              <a:rPr dirty="0" sz="1250" spc="55" b="1">
                <a:solidFill>
                  <a:srgbClr val="1D1D1D"/>
                </a:solidFill>
                <a:latin typeface="Arial"/>
                <a:cs typeface="Arial"/>
              </a:rPr>
              <a:t>Studie:CK3	</a:t>
            </a:r>
            <a:r>
              <a:rPr dirty="0" sz="1250" spc="75" b="1">
                <a:solidFill>
                  <a:srgbClr val="1D1D1D"/>
                </a:solidFill>
                <a:latin typeface="Arial"/>
                <a:cs typeface="Arial"/>
              </a:rPr>
              <a:t>Vak:</a:t>
            </a:r>
            <a:r>
              <a:rPr dirty="0" sz="1250" spc="-185" b="1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1250" spc="70" b="1">
                <a:solidFill>
                  <a:srgbClr val="1D1D1D"/>
                </a:solidFill>
                <a:latin typeface="Arial"/>
                <a:cs typeface="Arial"/>
              </a:rPr>
              <a:t>Evenementen</a:t>
            </a:r>
            <a:endParaRPr sz="1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dirty="0" sz="950" spc="70" b="1">
                <a:solidFill>
                  <a:srgbClr val="1D1D1D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68107" y="10255680"/>
            <a:ext cx="151765" cy="153670"/>
          </a:xfrm>
          <a:prstGeom prst="rect">
            <a:avLst/>
          </a:prstGeom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900" spc="-10">
                <a:solidFill>
                  <a:srgbClr val="1D1D1D"/>
                </a:solidFill>
                <a:latin typeface="Arial"/>
                <a:cs typeface="Arial"/>
              </a:rPr>
              <a:t>37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81246" y="283039"/>
            <a:ext cx="150495" cy="3994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50" spc="-245">
                <a:solidFill>
                  <a:srgbClr val="CDCDCD"/>
                </a:solidFill>
                <a:latin typeface="Arial"/>
                <a:cs typeface="Arial"/>
              </a:rPr>
              <a:t>J</a:t>
            </a:r>
            <a:endParaRPr sz="24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4684" y="1035228"/>
            <a:ext cx="1008380" cy="4451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30" b="1">
                <a:solidFill>
                  <a:srgbClr val="1D1D1D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5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</a:pPr>
            <a:r>
              <a:rPr dirty="0" sz="950" spc="45" b="1">
                <a:solidFill>
                  <a:srgbClr val="1D1D1D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1609" y="1775719"/>
            <a:ext cx="231775" cy="51371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>
              <a:lnSpc>
                <a:spcPct val="126000"/>
              </a:lnSpc>
              <a:spcBef>
                <a:spcPts val="85"/>
              </a:spcBef>
            </a:pPr>
            <a:r>
              <a:rPr dirty="0" sz="850" spc="5" b="1">
                <a:solidFill>
                  <a:srgbClr val="1D1D1D"/>
                </a:solidFill>
                <a:latin typeface="Times New Roman"/>
                <a:cs typeface="Times New Roman"/>
              </a:rPr>
              <a:t>S02  </a:t>
            </a:r>
            <a:r>
              <a:rPr dirty="0" sz="850" spc="20">
                <a:solidFill>
                  <a:srgbClr val="1D1D1D"/>
                </a:solidFill>
                <a:latin typeface="Arial"/>
                <a:cs typeface="Arial"/>
              </a:rPr>
              <a:t>S03  </a:t>
            </a:r>
            <a:r>
              <a:rPr dirty="0" sz="850" spc="-10" b="1">
                <a:solidFill>
                  <a:srgbClr val="1D1D1D"/>
                </a:solidFill>
                <a:latin typeface="Times New Roman"/>
                <a:cs typeface="Times New Roman"/>
              </a:rPr>
              <a:t>S04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27417" y="1775719"/>
            <a:ext cx="775335" cy="513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3175">
              <a:lnSpc>
                <a:spcPct val="124800"/>
              </a:lnSpc>
              <a:spcBef>
                <a:spcPts val="100"/>
              </a:spcBef>
            </a:pPr>
            <a:r>
              <a:rPr dirty="0" sz="850" spc="-65">
                <a:solidFill>
                  <a:srgbClr val="1D1D1D"/>
                </a:solidFill>
                <a:latin typeface="Arial"/>
                <a:cs typeface="Arial"/>
              </a:rPr>
              <a:t>Pra </a:t>
            </a:r>
            <a:r>
              <a:rPr dirty="0" sz="850" spc="40">
                <a:solidFill>
                  <a:srgbClr val="1D1D1D"/>
                </a:solidFill>
                <a:latin typeface="Arial"/>
                <a:cs typeface="Arial"/>
              </a:rPr>
              <a:t>kt</a:t>
            </a:r>
            <a:r>
              <a:rPr dirty="0" sz="850" spc="40">
                <a:solidFill>
                  <a:srgbClr val="363636"/>
                </a:solidFill>
                <a:latin typeface="Arial"/>
                <a:cs typeface="Arial"/>
              </a:rPr>
              <a:t>i</a:t>
            </a:r>
            <a:r>
              <a:rPr dirty="0" sz="850" spc="40">
                <a:solidFill>
                  <a:srgbClr val="1D1D1D"/>
                </a:solidFill>
                <a:latin typeface="Arial"/>
                <a:cs typeface="Arial"/>
              </a:rPr>
              <a:t>j</a:t>
            </a:r>
            <a:r>
              <a:rPr dirty="0" sz="850" spc="40">
                <a:solidFill>
                  <a:srgbClr val="363636"/>
                </a:solidFill>
                <a:latin typeface="Arial"/>
                <a:cs typeface="Arial"/>
              </a:rPr>
              <a:t>k</a:t>
            </a:r>
            <a:r>
              <a:rPr dirty="0" sz="850" spc="40">
                <a:solidFill>
                  <a:srgbClr val="1D1D1D"/>
                </a:solidFill>
                <a:latin typeface="Arial"/>
                <a:cs typeface="Arial"/>
              </a:rPr>
              <a:t>toet</a:t>
            </a:r>
            <a:r>
              <a:rPr dirty="0" sz="850" spc="40">
                <a:solidFill>
                  <a:srgbClr val="363636"/>
                </a:solidFill>
                <a:latin typeface="Arial"/>
                <a:cs typeface="Arial"/>
              </a:rPr>
              <a:t>s</a:t>
            </a:r>
            <a:r>
              <a:rPr dirty="0" sz="850" spc="-15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850" spc="40">
                <a:solidFill>
                  <a:srgbClr val="363636"/>
                </a:solidFill>
                <a:latin typeface="Arial"/>
                <a:cs typeface="Arial"/>
              </a:rPr>
              <a:t>1  </a:t>
            </a:r>
            <a:r>
              <a:rPr dirty="0" sz="850" spc="20">
                <a:solidFill>
                  <a:srgbClr val="363636"/>
                </a:solidFill>
                <a:latin typeface="Arial"/>
                <a:cs typeface="Arial"/>
              </a:rPr>
              <a:t>T</a:t>
            </a:r>
            <a:r>
              <a:rPr dirty="0" sz="850" spc="20">
                <a:solidFill>
                  <a:srgbClr val="1D1D1D"/>
                </a:solidFill>
                <a:latin typeface="Arial"/>
                <a:cs typeface="Arial"/>
              </a:rPr>
              <a:t>h</a:t>
            </a:r>
            <a:r>
              <a:rPr dirty="0" sz="850" spc="20">
                <a:solidFill>
                  <a:srgbClr val="363636"/>
                </a:solidFill>
                <a:latin typeface="Arial"/>
                <a:cs typeface="Arial"/>
              </a:rPr>
              <a:t>e</a:t>
            </a:r>
            <a:r>
              <a:rPr dirty="0" sz="850" spc="20">
                <a:solidFill>
                  <a:srgbClr val="1D1D1D"/>
                </a:solidFill>
                <a:latin typeface="Arial"/>
                <a:cs typeface="Arial"/>
              </a:rPr>
              <a:t>o</a:t>
            </a:r>
            <a:r>
              <a:rPr dirty="0" sz="850" spc="20">
                <a:solidFill>
                  <a:srgbClr val="363636"/>
                </a:solidFill>
                <a:latin typeface="Arial"/>
                <a:cs typeface="Arial"/>
              </a:rPr>
              <a:t>riet</a:t>
            </a:r>
            <a:r>
              <a:rPr dirty="0" sz="850" spc="20">
                <a:solidFill>
                  <a:srgbClr val="1D1D1D"/>
                </a:solidFill>
                <a:latin typeface="Arial"/>
                <a:cs typeface="Arial"/>
              </a:rPr>
              <a:t>o</a:t>
            </a:r>
            <a:r>
              <a:rPr dirty="0" sz="850" spc="20">
                <a:solidFill>
                  <a:srgbClr val="363636"/>
                </a:solidFill>
                <a:latin typeface="Arial"/>
                <a:cs typeface="Arial"/>
              </a:rPr>
              <a:t>et</a:t>
            </a:r>
            <a:r>
              <a:rPr dirty="0" sz="850" spc="20">
                <a:solidFill>
                  <a:srgbClr val="1D1D1D"/>
                </a:solidFill>
                <a:latin typeface="Arial"/>
                <a:cs typeface="Arial"/>
              </a:rPr>
              <a:t>s</a:t>
            </a:r>
            <a:r>
              <a:rPr dirty="0" sz="85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50" spc="-5">
                <a:solidFill>
                  <a:srgbClr val="1D1D1D"/>
                </a:solidFill>
                <a:latin typeface="Arial"/>
                <a:cs typeface="Arial"/>
              </a:rPr>
              <a:t>2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850" spc="25">
                <a:solidFill>
                  <a:srgbClr val="363636"/>
                </a:solidFill>
                <a:latin typeface="Arial"/>
                <a:cs typeface="Arial"/>
              </a:rPr>
              <a:t>Pr</a:t>
            </a:r>
            <a:r>
              <a:rPr dirty="0" sz="850" spc="25">
                <a:solidFill>
                  <a:srgbClr val="1D1D1D"/>
                </a:solidFill>
                <a:latin typeface="Arial"/>
                <a:cs typeface="Arial"/>
              </a:rPr>
              <a:t>a</a:t>
            </a:r>
            <a:r>
              <a:rPr dirty="0" sz="850" spc="25">
                <a:solidFill>
                  <a:srgbClr val="363636"/>
                </a:solidFill>
                <a:latin typeface="Arial"/>
                <a:cs typeface="Arial"/>
              </a:rPr>
              <a:t>kt</a:t>
            </a:r>
            <a:r>
              <a:rPr dirty="0" sz="850" spc="25">
                <a:solidFill>
                  <a:srgbClr val="505050"/>
                </a:solidFill>
                <a:latin typeface="Arial"/>
                <a:cs typeface="Arial"/>
              </a:rPr>
              <a:t>i</a:t>
            </a:r>
            <a:r>
              <a:rPr dirty="0" sz="850" spc="25">
                <a:solidFill>
                  <a:srgbClr val="1D1D1D"/>
                </a:solidFill>
                <a:latin typeface="Arial"/>
                <a:cs typeface="Arial"/>
              </a:rPr>
              <a:t>jktoets</a:t>
            </a:r>
            <a:r>
              <a:rPr dirty="0" sz="850" spc="3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50" spc="-5">
                <a:solidFill>
                  <a:srgbClr val="1D1D1D"/>
                </a:solidFill>
                <a:latin typeface="Arial"/>
                <a:cs typeface="Arial"/>
              </a:rPr>
              <a:t>2</a:t>
            </a:r>
            <a:endParaRPr sz="850">
              <a:latin typeface="Arial"/>
              <a:cs typeface="Arial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293079" y="1510292"/>
          <a:ext cx="7078980" cy="286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8625"/>
                <a:gridCol w="2183765"/>
                <a:gridCol w="1924685"/>
                <a:gridCol w="314325"/>
                <a:gridCol w="361314"/>
                <a:gridCol w="1069339"/>
                <a:gridCol w="795020"/>
              </a:tblGrid>
              <a:tr h="143608">
                <a:tc>
                  <a:txBody>
                    <a:bodyPr/>
                    <a:lstStyle/>
                    <a:p>
                      <a:pPr algn="ctr" marR="72390">
                        <a:lnSpc>
                          <a:spcPts val="940"/>
                        </a:lnSpc>
                      </a:pPr>
                      <a:r>
                        <a:rPr dirty="0" sz="850" spc="-3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940"/>
                        </a:lnSpc>
                      </a:pPr>
                      <a:r>
                        <a:rPr dirty="0" sz="850" spc="2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ts val="940"/>
                        </a:lnSpc>
                      </a:pPr>
                      <a:r>
                        <a:rPr dirty="0" sz="850" spc="-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ts val="940"/>
                        </a:lnSpc>
                      </a:pPr>
                      <a:r>
                        <a:rPr dirty="0" sz="850" spc="3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965"/>
                        </a:lnSpc>
                      </a:pPr>
                      <a:r>
                        <a:rPr dirty="0" sz="850" spc="3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965"/>
                        </a:lnSpc>
                      </a:pPr>
                      <a:r>
                        <a:rPr dirty="0" sz="8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50" spc="22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965"/>
                        </a:lnSpc>
                      </a:pPr>
                      <a:r>
                        <a:rPr dirty="0" sz="850" spc="2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2384">
                <a:tc>
                  <a:txBody>
                    <a:bodyPr/>
                    <a:lstStyle/>
                    <a:p>
                      <a:pPr algn="ctr" marR="5715">
                        <a:lnSpc>
                          <a:spcPts val="980"/>
                        </a:lnSpc>
                        <a:spcBef>
                          <a:spcPts val="40"/>
                        </a:spcBef>
                      </a:pPr>
                      <a:r>
                        <a:rPr dirty="0" sz="850" spc="3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980"/>
                        </a:lnSpc>
                        <a:spcBef>
                          <a:spcPts val="40"/>
                        </a:spcBef>
                      </a:pPr>
                      <a:r>
                        <a:rPr dirty="0" sz="850" spc="1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50" spc="1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850" spc="1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50" spc="1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850" spc="1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rie</a:t>
                      </a:r>
                      <a:r>
                        <a:rPr dirty="0" sz="850" spc="1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85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ts</a:t>
                      </a:r>
                      <a:r>
                        <a:rPr dirty="0" sz="850" spc="-2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66040">
                        <a:lnSpc>
                          <a:spcPts val="1019"/>
                        </a:lnSpc>
                      </a:pPr>
                      <a:r>
                        <a:rPr dirty="0" sz="160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980"/>
                        </a:lnSpc>
                        <a:spcBef>
                          <a:spcPts val="40"/>
                        </a:spcBef>
                      </a:pPr>
                      <a:r>
                        <a:rPr dirty="0" sz="85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019"/>
                        </a:lnSpc>
                      </a:pPr>
                      <a:r>
                        <a:rPr dirty="0" sz="1300">
                          <a:solidFill>
                            <a:srgbClr val="1D1D1D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5915">
                        <a:lnSpc>
                          <a:spcPts val="935"/>
                        </a:lnSpc>
                        <a:spcBef>
                          <a:spcPts val="85"/>
                        </a:spcBef>
                      </a:pPr>
                      <a:r>
                        <a:rPr dirty="0" sz="850">
                          <a:solidFill>
                            <a:srgbClr val="50505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ts val="935"/>
                        </a:lnSpc>
                        <a:spcBef>
                          <a:spcPts val="85"/>
                        </a:spcBef>
                      </a:pPr>
                      <a:r>
                        <a:rPr dirty="0" sz="850" spc="2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850" spc="-1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4582967" y="1791231"/>
            <a:ext cx="181610" cy="5200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100"/>
              </a:spcBef>
            </a:pPr>
            <a:r>
              <a:rPr dirty="0" sz="1100" spc="15">
                <a:solidFill>
                  <a:srgbClr val="1D1D1D"/>
                </a:solidFill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  <a:p>
            <a:pPr marL="64135">
              <a:lnSpc>
                <a:spcPts val="1240"/>
              </a:lnSpc>
              <a:spcBef>
                <a:spcPts val="25"/>
              </a:spcBef>
            </a:pPr>
            <a:r>
              <a:rPr dirty="0" sz="1050" spc="60">
                <a:solidFill>
                  <a:srgbClr val="1D1D1D"/>
                </a:solidFill>
                <a:latin typeface="Times New Roman"/>
                <a:cs typeface="Times New Roman"/>
              </a:rPr>
              <a:t>D</a:t>
            </a: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ts val="1300"/>
              </a:lnSpc>
            </a:pPr>
            <a:r>
              <a:rPr dirty="0" sz="1100" spc="50">
                <a:solidFill>
                  <a:srgbClr val="1D1D1D"/>
                </a:solidFill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54214" y="1813863"/>
            <a:ext cx="422275" cy="4787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919"/>
              </a:lnSpc>
              <a:spcBef>
                <a:spcPts val="100"/>
              </a:spcBef>
            </a:pPr>
            <a:r>
              <a:rPr dirty="0" sz="850" spc="-45">
                <a:solidFill>
                  <a:srgbClr val="1D1D1D"/>
                </a:solidFill>
                <a:latin typeface="Arial"/>
                <a:cs typeface="Arial"/>
              </a:rPr>
              <a:t>PO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ts val="1460"/>
              </a:lnSpc>
              <a:tabLst>
                <a:tab pos="339725" algn="l"/>
              </a:tabLst>
            </a:pPr>
            <a:r>
              <a:rPr dirty="0" sz="850" spc="40">
                <a:solidFill>
                  <a:srgbClr val="1D1D1D"/>
                </a:solidFill>
                <a:latin typeface="Arial"/>
                <a:cs typeface="Arial"/>
              </a:rPr>
              <a:t>T</a:t>
            </a:r>
            <a:r>
              <a:rPr dirty="0" sz="850" spc="40">
                <a:solidFill>
                  <a:srgbClr val="1D1D1D"/>
                </a:solidFill>
                <a:latin typeface="Arial"/>
                <a:cs typeface="Arial"/>
              </a:rPr>
              <a:t>	</a:t>
            </a:r>
            <a:r>
              <a:rPr dirty="0" sz="1300" spc="40">
                <a:solidFill>
                  <a:srgbClr val="1D1D1D"/>
                </a:solidFill>
                <a:latin typeface="Times New Roman"/>
                <a:cs typeface="Times New Roman"/>
              </a:rPr>
              <a:t>s</a:t>
            </a:r>
            <a:endParaRPr sz="1300">
              <a:latin typeface="Times New Roman"/>
              <a:cs typeface="Times New Roman"/>
            </a:endParaRPr>
          </a:p>
          <a:p>
            <a:pPr marL="15875">
              <a:lnSpc>
                <a:spcPct val="100000"/>
              </a:lnSpc>
              <a:spcBef>
                <a:spcPts val="165"/>
              </a:spcBef>
            </a:pPr>
            <a:r>
              <a:rPr dirty="0" sz="850" spc="-70">
                <a:solidFill>
                  <a:srgbClr val="1D1D1D"/>
                </a:solidFill>
                <a:latin typeface="Arial"/>
                <a:cs typeface="Arial"/>
              </a:rPr>
              <a:t>PO</a:t>
            </a:r>
            <a:endParaRPr sz="8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29513" y="1786146"/>
            <a:ext cx="92075" cy="513715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290"/>
              </a:spcBef>
            </a:pPr>
            <a:r>
              <a:rPr dirty="0" sz="900" spc="-30">
                <a:solidFill>
                  <a:srgbClr val="505050"/>
                </a:solidFill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dirty="0" sz="900" spc="35">
                <a:solidFill>
                  <a:srgbClr val="505050"/>
                </a:solidFill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  <a:p>
            <a:pPr marL="17145">
              <a:lnSpc>
                <a:spcPct val="100000"/>
              </a:lnSpc>
              <a:spcBef>
                <a:spcPts val="219"/>
              </a:spcBef>
            </a:pPr>
            <a:r>
              <a:rPr dirty="0" sz="900" spc="35">
                <a:solidFill>
                  <a:srgbClr val="505050"/>
                </a:solidFill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54126" y="1787926"/>
            <a:ext cx="662940" cy="508000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dirty="0" sz="850" spc="30">
                <a:solidFill>
                  <a:srgbClr val="1D1D1D"/>
                </a:solidFill>
                <a:latin typeface="Arial"/>
                <a:cs typeface="Arial"/>
              </a:rPr>
              <a:t>300</a:t>
            </a:r>
            <a:r>
              <a:rPr dirty="0" sz="850" spc="-2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1D1D1D"/>
                </a:solidFill>
                <a:latin typeface="Arial"/>
                <a:cs typeface="Arial"/>
              </a:rPr>
              <a:t>minuten</a:t>
            </a:r>
            <a:endParaRPr sz="8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225"/>
              </a:spcBef>
            </a:pPr>
            <a:r>
              <a:rPr dirty="0" sz="850" spc="25">
                <a:solidFill>
                  <a:srgbClr val="1D1D1D"/>
                </a:solidFill>
                <a:latin typeface="Arial"/>
                <a:cs typeface="Arial"/>
              </a:rPr>
              <a:t>50</a:t>
            </a:r>
            <a:r>
              <a:rPr dirty="0" sz="850" spc="3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1D1D1D"/>
                </a:solidFill>
                <a:latin typeface="Arial"/>
                <a:cs typeface="Arial"/>
              </a:rPr>
              <a:t>minuten</a:t>
            </a:r>
            <a:endParaRPr sz="8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280"/>
              </a:spcBef>
            </a:pPr>
            <a:r>
              <a:rPr dirty="0" sz="850" spc="30">
                <a:solidFill>
                  <a:srgbClr val="1D1D1D"/>
                </a:solidFill>
                <a:latin typeface="Arial"/>
                <a:cs typeface="Arial"/>
              </a:rPr>
              <a:t>500</a:t>
            </a:r>
            <a:r>
              <a:rPr dirty="0" sz="85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50" spc="15">
                <a:solidFill>
                  <a:srgbClr val="1D1D1D"/>
                </a:solidFill>
                <a:latin typeface="Arial"/>
                <a:cs typeface="Arial"/>
              </a:rPr>
              <a:t>minuteri</a:t>
            </a:r>
            <a:endParaRPr sz="8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7039" y="2469423"/>
            <a:ext cx="756285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50" b="1">
                <a:solidFill>
                  <a:srgbClr val="1D1D1D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5502" y="2717355"/>
            <a:ext cx="1116965" cy="37655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4604" marR="5080" indent="-2540">
              <a:lnSpc>
                <a:spcPct val="93900"/>
              </a:lnSpc>
              <a:spcBef>
                <a:spcPts val="160"/>
              </a:spcBef>
            </a:pPr>
            <a:r>
              <a:rPr dirty="0" sz="800">
                <a:solidFill>
                  <a:srgbClr val="1D1D1D"/>
                </a:solidFill>
                <a:latin typeface="Arial"/>
                <a:cs typeface="Arial"/>
              </a:rPr>
              <a:t>PO=Praklischeopdracht  </a:t>
            </a:r>
            <a:r>
              <a:rPr dirty="0" sz="800" spc="-5">
                <a:solidFill>
                  <a:srgbClr val="1D1D1D"/>
                </a:solidFill>
                <a:latin typeface="Arial"/>
                <a:cs typeface="Arial"/>
              </a:rPr>
              <a:t>HD=Handelingsdeel  </a:t>
            </a:r>
            <a:r>
              <a:rPr dirty="0" sz="800">
                <a:solidFill>
                  <a:srgbClr val="1D1D1D"/>
                </a:solidFill>
                <a:latin typeface="Arial"/>
                <a:cs typeface="Arial"/>
              </a:rPr>
              <a:t>TO=Toetsopdrachl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30175" y="2720407"/>
            <a:ext cx="633730" cy="26352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 indent="-635">
              <a:lnSpc>
                <a:spcPts val="910"/>
              </a:lnSpc>
              <a:spcBef>
                <a:spcPts val="170"/>
              </a:spcBef>
            </a:pPr>
            <a:r>
              <a:rPr dirty="0" sz="800">
                <a:solidFill>
                  <a:srgbClr val="1D1D1D"/>
                </a:solidFill>
                <a:latin typeface="Arial"/>
                <a:cs typeface="Arial"/>
              </a:rPr>
              <a:t>S=Schriftelijk  </a:t>
            </a:r>
            <a:r>
              <a:rPr dirty="0" sz="800" spc="-5">
                <a:solidFill>
                  <a:srgbClr val="1D1D1D"/>
                </a:solidFill>
                <a:latin typeface="Arial"/>
                <a:cs typeface="Arial"/>
              </a:rPr>
              <a:t>M=Mondeling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5279"/>
            <a:ext cx="0" cy="2065655"/>
          </a:xfrm>
          <a:custGeom>
            <a:avLst/>
            <a:gdLst/>
            <a:ahLst/>
            <a:cxnLst/>
            <a:rect l="l" t="t" r="r" b="b"/>
            <a:pathLst>
              <a:path w="0" h="2065654">
                <a:moveTo>
                  <a:pt x="0" y="2065149"/>
                </a:moveTo>
                <a:lnTo>
                  <a:pt x="0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8346" y="421583"/>
            <a:ext cx="0" cy="739775"/>
          </a:xfrm>
          <a:custGeom>
            <a:avLst/>
            <a:gdLst/>
            <a:ahLst/>
            <a:cxnLst/>
            <a:rect l="l" t="t" r="r" b="b"/>
            <a:pathLst>
              <a:path w="0" h="739775">
                <a:moveTo>
                  <a:pt x="0" y="739299"/>
                </a:moveTo>
                <a:lnTo>
                  <a:pt x="0" y="0"/>
                </a:lnTo>
              </a:path>
            </a:pathLst>
          </a:custGeom>
          <a:ln w="61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97792" y="2761453"/>
            <a:ext cx="5595620" cy="1092200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 marR="5080" indent="1496060">
              <a:lnSpc>
                <a:spcPts val="2790"/>
              </a:lnSpc>
              <a:spcBef>
                <a:spcPts val="220"/>
              </a:spcBef>
            </a:pPr>
            <a:r>
              <a:rPr dirty="0" sz="2350" spc="110">
                <a:solidFill>
                  <a:srgbClr val="1A1A1A"/>
                </a:solidFill>
                <a:latin typeface="Arial"/>
                <a:cs typeface="Arial"/>
              </a:rPr>
              <a:t>Toelichting </a:t>
            </a:r>
            <a:r>
              <a:rPr dirty="0" sz="2350" spc="145">
                <a:solidFill>
                  <a:srgbClr val="1A1A1A"/>
                </a:solidFill>
                <a:latin typeface="Arial"/>
                <a:cs typeface="Arial"/>
              </a:rPr>
              <a:t>op </a:t>
            </a:r>
            <a:r>
              <a:rPr dirty="0" sz="2350" spc="114">
                <a:solidFill>
                  <a:srgbClr val="1A1A1A"/>
                </a:solidFill>
                <a:latin typeface="Arial"/>
                <a:cs typeface="Arial"/>
              </a:rPr>
              <a:t>het  </a:t>
            </a:r>
            <a:r>
              <a:rPr dirty="0" sz="2350" spc="105">
                <a:solidFill>
                  <a:srgbClr val="1A1A1A"/>
                </a:solidFill>
                <a:latin typeface="Arial"/>
                <a:cs typeface="Arial"/>
              </a:rPr>
              <a:t>Programma </a:t>
            </a:r>
            <a:r>
              <a:rPr dirty="0" sz="2350" spc="114">
                <a:solidFill>
                  <a:srgbClr val="1A1A1A"/>
                </a:solidFill>
                <a:latin typeface="Arial"/>
                <a:cs typeface="Arial"/>
              </a:rPr>
              <a:t>van </a:t>
            </a:r>
            <a:r>
              <a:rPr dirty="0" sz="2350" spc="100">
                <a:solidFill>
                  <a:srgbClr val="1A1A1A"/>
                </a:solidFill>
                <a:latin typeface="Arial"/>
                <a:cs typeface="Arial"/>
              </a:rPr>
              <a:t>Toetsing </a:t>
            </a:r>
            <a:r>
              <a:rPr dirty="0" sz="2350" spc="114">
                <a:solidFill>
                  <a:srgbClr val="1A1A1A"/>
                </a:solidFill>
                <a:latin typeface="Arial"/>
                <a:cs typeface="Arial"/>
              </a:rPr>
              <a:t>en</a:t>
            </a:r>
            <a:r>
              <a:rPr dirty="0" sz="2350" spc="-10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2350" spc="130">
                <a:solidFill>
                  <a:srgbClr val="1A1A1A"/>
                </a:solidFill>
                <a:latin typeface="Arial"/>
                <a:cs typeface="Arial"/>
              </a:rPr>
              <a:t>Afsluiting</a:t>
            </a:r>
            <a:endParaRPr sz="2350">
              <a:latin typeface="Arial"/>
              <a:cs typeface="Arial"/>
            </a:endParaRPr>
          </a:p>
          <a:p>
            <a:pPr algn="ctr" marL="15240">
              <a:lnSpc>
                <a:spcPts val="2695"/>
              </a:lnSpc>
            </a:pPr>
            <a:r>
              <a:rPr dirty="0" sz="2300" spc="50" b="1">
                <a:solidFill>
                  <a:srgbClr val="1A1A1A"/>
                </a:solidFill>
                <a:latin typeface="Arial"/>
                <a:cs typeface="Arial"/>
              </a:rPr>
              <a:t>(PTA)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3079" y="1754599"/>
            <a:ext cx="4335145" cy="0"/>
          </a:xfrm>
          <a:custGeom>
            <a:avLst/>
            <a:gdLst/>
            <a:ahLst/>
            <a:cxnLst/>
            <a:rect l="l" t="t" r="r" b="b"/>
            <a:pathLst>
              <a:path w="4335145" h="0">
                <a:moveTo>
                  <a:pt x="0" y="0"/>
                </a:moveTo>
                <a:lnTo>
                  <a:pt x="4335141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93079" y="1607939"/>
          <a:ext cx="7095490" cy="114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4020"/>
                <a:gridCol w="3512185"/>
                <a:gridCol w="603885"/>
                <a:gridCol w="307975"/>
                <a:gridCol w="363854"/>
                <a:gridCol w="1072514"/>
                <a:gridCol w="820419"/>
              </a:tblGrid>
              <a:tr h="121083">
                <a:tc>
                  <a:txBody>
                    <a:bodyPr/>
                    <a:lstStyle/>
                    <a:p>
                      <a:pPr marL="101600">
                        <a:lnSpc>
                          <a:spcPts val="855"/>
                        </a:lnSpc>
                      </a:pPr>
                      <a:r>
                        <a:rPr dirty="0" sz="850" spc="-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855"/>
                        </a:lnSpc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855"/>
                        </a:lnSpc>
                      </a:pP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ts val="855"/>
                        </a:lnSpc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ts val="855"/>
                        </a:lnSpc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855"/>
                        </a:lnSpc>
                      </a:pP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50" spc="204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855"/>
                        </a:lnSpc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87414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850" spc="1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Eindpresentatie</a:t>
                      </a:r>
                      <a:r>
                        <a:rPr dirty="0" sz="850" spc="4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portfolio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367030">
                        <a:lnSpc>
                          <a:spcPts val="1265"/>
                        </a:lnSpc>
                        <a:spcBef>
                          <a:spcPts val="110"/>
                        </a:spcBef>
                      </a:pPr>
                      <a:r>
                        <a:rPr dirty="0" sz="1100">
                          <a:solidFill>
                            <a:srgbClr val="797979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970"/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85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1375"/>
                        </a:lnSpc>
                      </a:pPr>
                      <a:r>
                        <a:rPr dirty="0" sz="13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6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80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6830"/>
                </a:tc>
                <a:tc>
                  <a:txBody>
                    <a:bodyPr/>
                    <a:lstStyle/>
                    <a:p>
                      <a:pPr marL="19748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50" spc="1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0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</a:t>
                      </a:r>
                      <a:r>
                        <a:rPr dirty="0" sz="850" spc="3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ut</a:t>
                      </a:r>
                      <a:r>
                        <a:rPr dirty="0" sz="850" spc="-17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1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50" spc="-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7305"/>
                </a:tc>
              </a:tr>
              <a:tr h="145820">
                <a:tc>
                  <a:txBody>
                    <a:bodyPr/>
                    <a:lstStyle/>
                    <a:p>
                      <a:pPr marL="95250">
                        <a:lnSpc>
                          <a:spcPts val="985"/>
                        </a:lnSpc>
                        <a:spcBef>
                          <a:spcPts val="60"/>
                        </a:spcBef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985"/>
                        </a:lnSpc>
                        <a:spcBef>
                          <a:spcPts val="60"/>
                        </a:spcBef>
                      </a:pPr>
                      <a:r>
                        <a:rPr dirty="0" sz="850" spc="2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Oriëntatie </a:t>
                      </a:r>
                      <a:r>
                        <a:rPr dirty="0" sz="850" spc="1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op </a:t>
                      </a:r>
                      <a:r>
                        <a:rPr dirty="0" sz="850" spc="3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moderne </a:t>
                      </a:r>
                      <a:r>
                        <a:rPr dirty="0" sz="850" spc="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technische</a:t>
                      </a:r>
                      <a:r>
                        <a:rPr dirty="0" sz="850" spc="-4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toepassingen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367030">
                        <a:lnSpc>
                          <a:spcPts val="1050"/>
                        </a:lnSpc>
                      </a:pPr>
                      <a:r>
                        <a:rPr dirty="0" sz="1100">
                          <a:solidFill>
                            <a:srgbClr val="797979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ts val="960"/>
                        </a:lnSpc>
                        <a:spcBef>
                          <a:spcPts val="85"/>
                        </a:spcBef>
                      </a:pPr>
                      <a:r>
                        <a:rPr dirty="0" sz="85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010"/>
                        </a:lnSpc>
                        <a:spcBef>
                          <a:spcPts val="35"/>
                        </a:spcBef>
                      </a:pPr>
                      <a:r>
                        <a:rPr dirty="0" sz="9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marL="343535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dirty="0" sz="800">
                          <a:solidFill>
                            <a:srgbClr val="54545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/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850" spc="-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</a:tr>
              <a:tr h="163254">
                <a:tc>
                  <a:txBody>
                    <a:bodyPr/>
                    <a:lstStyle/>
                    <a:p>
                      <a:pPr marL="99060">
                        <a:lnSpc>
                          <a:spcPts val="1000"/>
                        </a:lnSpc>
                        <a:spcBef>
                          <a:spcPts val="185"/>
                        </a:spcBef>
                      </a:pP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3495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000"/>
                        </a:lnSpc>
                        <a:spcBef>
                          <a:spcPts val="185"/>
                        </a:spcBef>
                      </a:pPr>
                      <a:r>
                        <a:rPr dirty="0" sz="85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Eenvoudige </a:t>
                      </a:r>
                      <a:r>
                        <a:rPr dirty="0" sz="850" spc="1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schakelingen</a:t>
                      </a:r>
                      <a:r>
                        <a:rPr dirty="0" sz="850" spc="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bouwen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3495"/>
                </a:tc>
                <a:tc>
                  <a:txBody>
                    <a:bodyPr/>
                    <a:lstStyle/>
                    <a:p>
                      <a:pPr marL="367030">
                        <a:lnSpc>
                          <a:spcPts val="1150"/>
                        </a:lnSpc>
                        <a:spcBef>
                          <a:spcPts val="30"/>
                        </a:spcBef>
                      </a:pPr>
                      <a:r>
                        <a:rPr dirty="0" sz="1100">
                          <a:solidFill>
                            <a:srgbClr val="797979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ts val="975"/>
                        </a:lnSpc>
                        <a:spcBef>
                          <a:spcPts val="210"/>
                        </a:spcBef>
                      </a:pPr>
                      <a:r>
                        <a:rPr dirty="0" sz="85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1185"/>
                        </a:lnSpc>
                      </a:pPr>
                      <a:r>
                        <a:rPr dirty="0" sz="13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6075">
                        <a:lnSpc>
                          <a:spcPts val="950"/>
                        </a:lnSpc>
                        <a:spcBef>
                          <a:spcPts val="235"/>
                        </a:spcBef>
                      </a:pPr>
                      <a:r>
                        <a:rPr dirty="0" sz="800">
                          <a:solidFill>
                            <a:srgbClr val="54545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50" spc="3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850" spc="-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</a:t>
                      </a:r>
                      <a:r>
                        <a:rPr dirty="0" sz="850" spc="3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ut</a:t>
                      </a:r>
                      <a:r>
                        <a:rPr dirty="0" sz="850" spc="3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0320"/>
                </a:tc>
              </a:tr>
              <a:tr h="179160"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85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Toepassen </a:t>
                      </a:r>
                      <a:r>
                        <a:rPr dirty="0" sz="850" spc="2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50" spc="3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materialen </a:t>
                      </a:r>
                      <a:r>
                        <a:rPr dirty="0" sz="850" spc="2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50" spc="-2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componenten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ts val="220"/>
                        </a:lnSpc>
                      </a:pPr>
                      <a:r>
                        <a:rPr dirty="0" sz="450" spc="-5">
                          <a:solidFill>
                            <a:srgbClr val="797979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450" spc="75">
                          <a:solidFill>
                            <a:srgbClr val="79797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" spc="-5">
                          <a:solidFill>
                            <a:srgbClr val="797979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300">
                        <a:latin typeface="Times New Roman"/>
                        <a:cs typeface="Times New Roman"/>
                      </a:endParaRPr>
                    </a:p>
                    <a:p>
                      <a:pPr marL="367030">
                        <a:lnSpc>
                          <a:spcPts val="1090"/>
                        </a:lnSpc>
                      </a:pPr>
                      <a:r>
                        <a:rPr dirty="0" sz="1100">
                          <a:solidFill>
                            <a:srgbClr val="797979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85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0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310"/>
                        </a:lnSpc>
                      </a:pPr>
                      <a:r>
                        <a:rPr dirty="0" sz="1300">
                          <a:solidFill>
                            <a:srgbClr val="545454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353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00">
                          <a:solidFill>
                            <a:srgbClr val="54545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850" spc="-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850" spc="2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0"/>
                </a:tc>
              </a:tr>
              <a:tr h="161728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505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Basiskennis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visueel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programmeren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met</a:t>
                      </a:r>
                      <a:r>
                        <a:rPr dirty="0" sz="85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programmeerblokken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370205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797979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900">
                          <a:solidFill>
                            <a:srgbClr val="545454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marL="34607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>
                          <a:solidFill>
                            <a:srgbClr val="54545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/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50" spc="1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850" spc="-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</a:t>
                      </a:r>
                      <a:r>
                        <a:rPr dirty="0" sz="850" spc="3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</a:tr>
              <a:tr h="176877"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506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5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Visueel</a:t>
                      </a:r>
                      <a:r>
                        <a:rPr dirty="0" sz="850" spc="6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programmeren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7030">
                        <a:lnSpc>
                          <a:spcPts val="1230"/>
                        </a:lnSpc>
                      </a:pPr>
                      <a:r>
                        <a:rPr dirty="0" sz="1100">
                          <a:solidFill>
                            <a:srgbClr val="797979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>
                          <a:solidFill>
                            <a:srgbClr val="545454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2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607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>
                          <a:solidFill>
                            <a:srgbClr val="54545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850" spc="-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3771135" y="10352335"/>
            <a:ext cx="137160" cy="1593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0"/>
              </a:lnSpc>
            </a:pPr>
            <a:r>
              <a:rPr dirty="0" sz="950" spc="-40">
                <a:solidFill>
                  <a:srgbClr val="1C1C1C"/>
                </a:solidFill>
                <a:latin typeface="Times New Roman"/>
                <a:cs typeface="Times New Roman"/>
              </a:rPr>
              <a:t>38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9819" y="199977"/>
            <a:ext cx="4885055" cy="82867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dirty="0" sz="1450" spc="-330" i="1">
                <a:solidFill>
                  <a:srgbClr val="CDCDCD"/>
                </a:solidFill>
                <a:latin typeface="Arial"/>
                <a:cs typeface="Arial"/>
              </a:rPr>
              <a:t>( </a:t>
            </a:r>
            <a:r>
              <a:rPr dirty="0" sz="1450" spc="95" b="1">
                <a:solidFill>
                  <a:srgbClr val="1C1C1C"/>
                </a:solidFill>
                <a:latin typeface="Arial"/>
                <a:cs typeface="Arial"/>
              </a:rPr>
              <a:t>Programma </a:t>
            </a:r>
            <a:r>
              <a:rPr dirty="0" sz="1450" spc="85" b="1">
                <a:solidFill>
                  <a:srgbClr val="1C1C1C"/>
                </a:solidFill>
                <a:latin typeface="Arial"/>
                <a:cs typeface="Arial"/>
              </a:rPr>
              <a:t>van toetsing </a:t>
            </a:r>
            <a:r>
              <a:rPr dirty="0" sz="1450" spc="100" b="1">
                <a:solidFill>
                  <a:srgbClr val="1C1C1C"/>
                </a:solidFill>
                <a:latin typeface="Arial"/>
                <a:cs typeface="Arial"/>
              </a:rPr>
              <a:t>en</a:t>
            </a:r>
            <a:r>
              <a:rPr dirty="0" sz="1450" spc="-5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450" spc="70" b="1">
                <a:solidFill>
                  <a:srgbClr val="1C1C1C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139065">
              <a:lnSpc>
                <a:spcPct val="100000"/>
              </a:lnSpc>
              <a:spcBef>
                <a:spcPts val="309"/>
              </a:spcBef>
              <a:tabLst>
                <a:tab pos="3777615" algn="l"/>
              </a:tabLst>
            </a:pPr>
            <a:r>
              <a:rPr dirty="0" sz="1200" spc="85" b="1">
                <a:solidFill>
                  <a:srgbClr val="1C1C1C"/>
                </a:solidFill>
                <a:latin typeface="Arial"/>
                <a:cs typeface="Arial"/>
              </a:rPr>
              <a:t>Studie:CK3	</a:t>
            </a:r>
            <a:r>
              <a:rPr dirty="0" sz="1250" spc="80" b="1">
                <a:solidFill>
                  <a:srgbClr val="1C1C1C"/>
                </a:solidFill>
                <a:latin typeface="Arial"/>
                <a:cs typeface="Arial"/>
              </a:rPr>
              <a:t>Vak:</a:t>
            </a:r>
            <a:r>
              <a:rPr dirty="0" sz="1250" spc="-185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55" b="1">
                <a:solidFill>
                  <a:srgbClr val="1C1C1C"/>
                </a:solidFill>
                <a:latin typeface="Arial"/>
                <a:cs typeface="Arial"/>
              </a:rPr>
              <a:t>robotica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Arial"/>
              <a:cs typeface="Arial"/>
            </a:endParaRPr>
          </a:p>
          <a:p>
            <a:pPr marL="133350">
              <a:lnSpc>
                <a:spcPct val="100000"/>
              </a:lnSpc>
              <a:spcBef>
                <a:spcPts val="5"/>
              </a:spcBef>
            </a:pPr>
            <a:r>
              <a:rPr dirty="0" sz="950" spc="65" b="1">
                <a:solidFill>
                  <a:srgbClr val="1C1C1C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19786" y="92067"/>
            <a:ext cx="17462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120">
                <a:solidFill>
                  <a:srgbClr val="CDCDCD"/>
                </a:solidFill>
                <a:latin typeface="Times New Roman"/>
                <a:cs typeface="Times New Roman"/>
              </a:rPr>
              <a:t>........,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33791" y="501982"/>
            <a:ext cx="749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315">
                <a:solidFill>
                  <a:srgbClr val="CDCDCD"/>
                </a:solidFill>
                <a:latin typeface="Arial"/>
                <a:cs typeface="Arial"/>
              </a:rPr>
              <a:t>J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0150" y="1135927"/>
            <a:ext cx="1010285" cy="4483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z="950" spc="30" b="1">
                <a:solidFill>
                  <a:srgbClr val="1C1C1C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3986" y="2896629"/>
            <a:ext cx="1139190" cy="6261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40005" marR="5080">
              <a:lnSpc>
                <a:spcPct val="88300"/>
              </a:lnSpc>
              <a:spcBef>
                <a:spcPts val="880"/>
              </a:spcBef>
            </a:pPr>
            <a:r>
              <a:rPr dirty="0" sz="850" spc="-30">
                <a:solidFill>
                  <a:srgbClr val="1C1C1C"/>
                </a:solidFill>
                <a:latin typeface="Arial"/>
                <a:cs typeface="Arial"/>
              </a:rPr>
              <a:t>PO=Praktischeopdracht  </a:t>
            </a:r>
            <a:r>
              <a:rPr dirty="0" sz="850" spc="-35">
                <a:solidFill>
                  <a:srgbClr val="1C1C1C"/>
                </a:solidFill>
                <a:latin typeface="Arial"/>
                <a:cs typeface="Arial"/>
              </a:rPr>
              <a:t>HD=Handelingsdeel  </a:t>
            </a:r>
            <a:r>
              <a:rPr dirty="0" sz="850" spc="-40">
                <a:solidFill>
                  <a:srgbClr val="1C1C1C"/>
                </a:solidFill>
                <a:latin typeface="Arial"/>
                <a:cs typeface="Arial"/>
              </a:rPr>
              <a:t>TO=Toetsopdracht</a:t>
            </a:r>
            <a:endParaRPr sz="8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23694" y="3141256"/>
            <a:ext cx="625475" cy="271145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 marR="5080">
              <a:lnSpc>
                <a:spcPts val="910"/>
              </a:lnSpc>
              <a:spcBef>
                <a:spcPts val="220"/>
              </a:spcBef>
            </a:pPr>
            <a:r>
              <a:rPr dirty="0" sz="850" spc="-25">
                <a:solidFill>
                  <a:srgbClr val="1C1C1C"/>
                </a:solidFill>
                <a:latin typeface="Arial"/>
                <a:cs typeface="Arial"/>
              </a:rPr>
              <a:t>S=Schriftelijk  </a:t>
            </a:r>
            <a:r>
              <a:rPr dirty="0" sz="850" spc="-40">
                <a:solidFill>
                  <a:srgbClr val="1C1C1C"/>
                </a:solidFill>
                <a:latin typeface="Arial"/>
                <a:cs typeface="Arial"/>
              </a:rPr>
              <a:t>M=Mondeling</a:t>
            </a:r>
            <a:endParaRPr sz="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58" y="48823"/>
            <a:ext cx="0" cy="2612390"/>
          </a:xfrm>
          <a:custGeom>
            <a:avLst/>
            <a:gdLst/>
            <a:ahLst/>
            <a:cxnLst/>
            <a:rect l="l" t="t" r="r" b="b"/>
            <a:pathLst>
              <a:path w="0" h="2612390">
                <a:moveTo>
                  <a:pt x="0" y="2612064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471361" y="2854163"/>
            <a:ext cx="4709795" cy="437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700" spc="50">
                <a:solidFill>
                  <a:srgbClr val="1A1A1A"/>
                </a:solidFill>
                <a:latin typeface="Arial"/>
                <a:cs typeface="Arial"/>
              </a:rPr>
              <a:t>Eindexamenreglement</a:t>
            </a:r>
            <a:r>
              <a:rPr dirty="0" sz="2700" spc="-8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2650" spc="35" b="1">
                <a:solidFill>
                  <a:srgbClr val="1A1A1A"/>
                </a:solidFill>
                <a:latin typeface="Arial"/>
                <a:cs typeface="Arial"/>
              </a:rPr>
              <a:t>VMBO</a:t>
            </a:r>
            <a:endParaRPr sz="2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218176" cy="58033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35684" y="7335751"/>
            <a:ext cx="2588872" cy="7811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9" y="195294"/>
            <a:ext cx="0" cy="1586865"/>
          </a:xfrm>
          <a:custGeom>
            <a:avLst/>
            <a:gdLst/>
            <a:ahLst/>
            <a:cxnLst/>
            <a:rect l="l" t="t" r="r" b="b"/>
            <a:pathLst>
              <a:path w="0" h="1586864">
                <a:moveTo>
                  <a:pt x="0" y="1586768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704177" y="1546350"/>
            <a:ext cx="4645660" cy="307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50" spc="5" b="1">
                <a:solidFill>
                  <a:srgbClr val="131313"/>
                </a:solidFill>
                <a:latin typeface="Arial"/>
                <a:cs typeface="Arial"/>
              </a:rPr>
              <a:t>Eindexamenreglement </a:t>
            </a:r>
            <a:r>
              <a:rPr dirty="0" sz="1850" spc="50" b="1">
                <a:solidFill>
                  <a:srgbClr val="131313"/>
                </a:solidFill>
                <a:latin typeface="Arial"/>
                <a:cs typeface="Arial"/>
              </a:rPr>
              <a:t>VMBO</a:t>
            </a:r>
            <a:r>
              <a:rPr dirty="0" sz="1850" spc="210" b="1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1850" spc="55" b="1">
                <a:solidFill>
                  <a:srgbClr val="131313"/>
                </a:solidFill>
                <a:latin typeface="Arial"/>
                <a:cs typeface="Arial"/>
              </a:rPr>
              <a:t>2020-2021</a:t>
            </a:r>
            <a:endParaRPr sz="18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80922" y="8397426"/>
            <a:ext cx="443865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83945" algn="l"/>
              </a:tabLst>
            </a:pPr>
            <a:r>
              <a:rPr dirty="0" sz="1100" spc="50">
                <a:solidFill>
                  <a:srgbClr val="C6C6C6"/>
                </a:solidFill>
                <a:latin typeface="Arial"/>
                <a:cs typeface="Arial"/>
              </a:rPr>
              <a:t>OPl:.</a:t>
            </a:r>
            <a:r>
              <a:rPr dirty="0" sz="1100" spc="-170">
                <a:solidFill>
                  <a:srgbClr val="C6C6C6"/>
                </a:solidFill>
                <a:latin typeface="Arial"/>
                <a:cs typeface="Arial"/>
              </a:rPr>
              <a:t> </a:t>
            </a:r>
            <a:r>
              <a:rPr dirty="0" sz="1100" spc="80">
                <a:solidFill>
                  <a:srgbClr val="C6C6C6"/>
                </a:solidFill>
                <a:latin typeface="Arial"/>
                <a:cs typeface="Arial"/>
              </a:rPr>
              <a:t>N</a:t>
            </a:r>
            <a:r>
              <a:rPr dirty="0" sz="1100" spc="-150">
                <a:solidFill>
                  <a:srgbClr val="C6C6C6"/>
                </a:solidFill>
                <a:latin typeface="Arial"/>
                <a:cs typeface="Arial"/>
              </a:rPr>
              <a:t> </a:t>
            </a:r>
            <a:r>
              <a:rPr dirty="0" sz="1100" spc="70">
                <a:solidFill>
                  <a:srgbClr val="C6C6C6"/>
                </a:solidFill>
                <a:latin typeface="Arial"/>
                <a:cs typeface="Arial"/>
              </a:rPr>
              <a:t>PA</a:t>
            </a:r>
            <a:r>
              <a:rPr dirty="0" sz="1100" spc="114">
                <a:solidFill>
                  <a:srgbClr val="C6C6C6"/>
                </a:solidFill>
                <a:latin typeface="Arial"/>
                <a:cs typeface="Arial"/>
              </a:rPr>
              <a:t> </a:t>
            </a:r>
            <a:r>
              <a:rPr dirty="0" sz="1100" spc="65">
                <a:solidFill>
                  <a:srgbClr val="C6C6C6"/>
                </a:solidFill>
                <a:latin typeface="Arial"/>
                <a:cs typeface="Arial"/>
              </a:rPr>
              <a:t>Ah	</a:t>
            </a:r>
            <a:r>
              <a:rPr dirty="0" sz="1150" spc="90">
                <a:solidFill>
                  <a:srgbClr val="C6C6C6"/>
                </a:solidFill>
                <a:latin typeface="Arial"/>
                <a:cs typeface="Arial"/>
              </a:rPr>
              <a:t>VOOR </a:t>
            </a:r>
            <a:r>
              <a:rPr dirty="0" sz="1100" spc="65">
                <a:solidFill>
                  <a:srgbClr val="C6C6C6"/>
                </a:solidFill>
                <a:latin typeface="Arial"/>
                <a:cs typeface="Arial"/>
              </a:rPr>
              <a:t>rG </a:t>
            </a:r>
            <a:r>
              <a:rPr dirty="0" sz="1100" spc="30">
                <a:solidFill>
                  <a:srgbClr val="C6C6C6"/>
                </a:solidFill>
                <a:latin typeface="Arial"/>
                <a:cs typeface="Arial"/>
              </a:rPr>
              <a:t>E:/E-T </a:t>
            </a:r>
            <a:r>
              <a:rPr dirty="0" sz="1100" spc="15">
                <a:solidFill>
                  <a:srgbClr val="C6C6C6"/>
                </a:solidFill>
                <a:latin typeface="Arial"/>
                <a:cs typeface="Arial"/>
              </a:rPr>
              <a:t>Ol'JD </a:t>
            </a:r>
            <a:r>
              <a:rPr dirty="0" sz="1150" spc="-409">
                <a:solidFill>
                  <a:srgbClr val="C6C6C6"/>
                </a:solidFill>
                <a:latin typeface="Arial"/>
                <a:cs typeface="Arial"/>
              </a:rPr>
              <a:t>E</a:t>
            </a:r>
            <a:r>
              <a:rPr dirty="0" sz="1150" spc="280">
                <a:solidFill>
                  <a:srgbClr val="C6C6C6"/>
                </a:solidFill>
                <a:latin typeface="Arial"/>
                <a:cs typeface="Arial"/>
              </a:rPr>
              <a:t> </a:t>
            </a:r>
            <a:r>
              <a:rPr dirty="0" sz="1100" spc="-425">
                <a:solidFill>
                  <a:srgbClr val="C6C6C6"/>
                </a:solidFill>
                <a:latin typeface="Arial"/>
                <a:cs typeface="Arial"/>
              </a:rPr>
              <a:t>H</a:t>
            </a:r>
            <a:r>
              <a:rPr dirty="0" sz="1100" spc="380">
                <a:solidFill>
                  <a:srgbClr val="C6C6C6"/>
                </a:solidFill>
                <a:latin typeface="Arial"/>
                <a:cs typeface="Arial"/>
              </a:rPr>
              <a:t> </a:t>
            </a:r>
            <a:r>
              <a:rPr dirty="0" sz="1100" spc="20">
                <a:solidFill>
                  <a:srgbClr val="C6C6C6"/>
                </a:solidFill>
                <a:latin typeface="Arial"/>
                <a:cs typeface="Arial"/>
              </a:rPr>
              <a:t>W </a:t>
            </a:r>
            <a:r>
              <a:rPr dirty="0" sz="1100" spc="-150">
                <a:solidFill>
                  <a:srgbClr val="C6C6C6"/>
                </a:solidFill>
                <a:latin typeface="Arial"/>
                <a:cs typeface="Arial"/>
              </a:rPr>
              <a:t>1,1 </a:t>
            </a:r>
            <a:r>
              <a:rPr dirty="0" sz="1100" spc="-120">
                <a:solidFill>
                  <a:srgbClr val="C6C6C6"/>
                </a:solidFill>
                <a:latin typeface="Arial"/>
                <a:cs typeface="Arial"/>
              </a:rPr>
              <a:t>,...</a:t>
            </a:r>
            <a:r>
              <a:rPr dirty="0" sz="1100" spc="55">
                <a:solidFill>
                  <a:srgbClr val="C6C6C6"/>
                </a:solidFill>
                <a:latin typeface="Arial"/>
                <a:cs typeface="Arial"/>
              </a:rPr>
              <a:t> </a:t>
            </a:r>
            <a:r>
              <a:rPr dirty="0" sz="1100" spc="175">
                <a:solidFill>
                  <a:srgbClr val="E15B1A"/>
                </a:solidFill>
                <a:latin typeface="Arial"/>
                <a:cs typeface="Arial"/>
              </a:rPr>
              <a:t>ZAANSTAD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1591" y="8762586"/>
            <a:ext cx="993775" cy="5473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635">
              <a:lnSpc>
                <a:spcPct val="108700"/>
              </a:lnSpc>
              <a:spcBef>
                <a:spcPts val="100"/>
              </a:spcBef>
            </a:pPr>
            <a:r>
              <a:rPr dirty="0" sz="1050" spc="15">
                <a:solidFill>
                  <a:srgbClr val="131313"/>
                </a:solidFill>
                <a:latin typeface="Arial"/>
                <a:cs typeface="Arial"/>
              </a:rPr>
              <a:t>Opsteller:  Expertise:  </a:t>
            </a:r>
            <a:r>
              <a:rPr dirty="0" sz="1050" spc="20">
                <a:solidFill>
                  <a:srgbClr val="131313"/>
                </a:solidFill>
                <a:latin typeface="Arial"/>
                <a:cs typeface="Arial"/>
              </a:rPr>
              <a:t>Besluitvormin</a:t>
            </a:r>
            <a:r>
              <a:rPr dirty="0" sz="1050" spc="114">
                <a:solidFill>
                  <a:srgbClr val="131313"/>
                </a:solidFill>
                <a:latin typeface="Arial"/>
                <a:cs typeface="Arial"/>
              </a:rPr>
              <a:t>g</a:t>
            </a:r>
            <a:r>
              <a:rPr dirty="0" sz="1050" spc="5">
                <a:solidFill>
                  <a:srgbClr val="3B3B3B"/>
                </a:solidFill>
                <a:latin typeface="Arial"/>
                <a:cs typeface="Arial"/>
              </a:rPr>
              <a:t>:</a:t>
            </a:r>
            <a:endParaRPr sz="10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18538" y="9642937"/>
            <a:ext cx="928369" cy="186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10">
                <a:solidFill>
                  <a:srgbClr val="131313"/>
                </a:solidFill>
                <a:latin typeface="Arial"/>
                <a:cs typeface="Arial"/>
              </a:rPr>
              <a:t>Revisiedatum</a:t>
            </a:r>
            <a:r>
              <a:rPr dirty="0" sz="1050" spc="-11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3B3B3B"/>
                </a:solidFill>
                <a:latin typeface="Arial"/>
                <a:cs typeface="Arial"/>
              </a:rPr>
              <a:t>:</a:t>
            </a:r>
            <a:endParaRPr sz="10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80674" y="8755224"/>
            <a:ext cx="3372485" cy="1070610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dirty="0" sz="1050" spc="30">
                <a:solidFill>
                  <a:srgbClr val="131313"/>
                </a:solidFill>
                <a:latin typeface="Arial"/>
                <a:cs typeface="Arial"/>
              </a:rPr>
              <a:t>Mariken</a:t>
            </a:r>
            <a:r>
              <a:rPr dirty="0" sz="1050" spc="15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31313"/>
                </a:solidFill>
                <a:latin typeface="Arial"/>
                <a:cs typeface="Arial"/>
              </a:rPr>
              <a:t>Kooiman</a:t>
            </a:r>
            <a:endParaRPr sz="105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160"/>
              </a:spcBef>
            </a:pPr>
            <a:r>
              <a:rPr dirty="0" sz="1000" spc="30" b="1">
                <a:solidFill>
                  <a:srgbClr val="131313"/>
                </a:solidFill>
                <a:latin typeface="Arial"/>
                <a:cs typeface="Arial"/>
              </a:rPr>
              <a:t>O&amp;K</a:t>
            </a:r>
            <a:endParaRPr sz="1000">
              <a:latin typeface="Arial"/>
              <a:cs typeface="Arial"/>
            </a:endParaRPr>
          </a:p>
          <a:p>
            <a:pPr marL="18415" marR="1069975" indent="-1905">
              <a:lnSpc>
                <a:spcPct val="106800"/>
              </a:lnSpc>
              <a:spcBef>
                <a:spcPts val="35"/>
              </a:spcBef>
            </a:pPr>
            <a:r>
              <a:rPr dirty="0" sz="1050" spc="35">
                <a:solidFill>
                  <a:srgbClr val="131313"/>
                </a:solidFill>
                <a:latin typeface="Arial"/>
                <a:cs typeface="Arial"/>
              </a:rPr>
              <a:t>AMO </a:t>
            </a:r>
            <a:r>
              <a:rPr dirty="0" sz="1050" spc="20">
                <a:solidFill>
                  <a:srgbClr val="131313"/>
                </a:solidFill>
                <a:latin typeface="Arial"/>
                <a:cs typeface="Arial"/>
              </a:rPr>
              <a:t>ter </a:t>
            </a:r>
            <a:r>
              <a:rPr dirty="0" sz="1050" spc="5">
                <a:solidFill>
                  <a:srgbClr val="131313"/>
                </a:solidFill>
                <a:latin typeface="Arial"/>
                <a:cs typeface="Arial"/>
              </a:rPr>
              <a:t>advisering </a:t>
            </a:r>
            <a:r>
              <a:rPr dirty="0" sz="1050" spc="45">
                <a:solidFill>
                  <a:srgbClr val="131313"/>
                </a:solidFill>
                <a:latin typeface="Arial"/>
                <a:cs typeface="Arial"/>
              </a:rPr>
              <a:t>op </a:t>
            </a:r>
            <a:r>
              <a:rPr dirty="0" sz="1050" spc="50">
                <a:solidFill>
                  <a:srgbClr val="131313"/>
                </a:solidFill>
                <a:latin typeface="Arial"/>
                <a:cs typeface="Arial"/>
              </a:rPr>
              <a:t>4 </a:t>
            </a:r>
            <a:r>
              <a:rPr dirty="0" sz="1050" spc="25">
                <a:solidFill>
                  <a:srgbClr val="131313"/>
                </a:solidFill>
                <a:latin typeface="Arial"/>
                <a:cs typeface="Arial"/>
              </a:rPr>
              <a:t>juni </a:t>
            </a:r>
            <a:r>
              <a:rPr dirty="0" sz="1050" spc="10">
                <a:solidFill>
                  <a:srgbClr val="131313"/>
                </a:solidFill>
                <a:latin typeface="Arial"/>
                <a:cs typeface="Arial"/>
              </a:rPr>
              <a:t>2020  </a:t>
            </a:r>
            <a:r>
              <a:rPr dirty="0" sz="1050" spc="30">
                <a:solidFill>
                  <a:srgbClr val="131313"/>
                </a:solidFill>
                <a:latin typeface="Arial"/>
                <a:cs typeface="Arial"/>
              </a:rPr>
              <a:t>GMR </a:t>
            </a:r>
            <a:r>
              <a:rPr dirty="0" sz="1050" spc="10">
                <a:solidFill>
                  <a:srgbClr val="282828"/>
                </a:solidFill>
                <a:latin typeface="Arial"/>
                <a:cs typeface="Arial"/>
              </a:rPr>
              <a:t>ter </a:t>
            </a:r>
            <a:r>
              <a:rPr dirty="0" sz="1050" spc="15">
                <a:solidFill>
                  <a:srgbClr val="3B3B3B"/>
                </a:solidFill>
                <a:latin typeface="Arial"/>
                <a:cs typeface="Arial"/>
              </a:rPr>
              <a:t>i</a:t>
            </a:r>
            <a:r>
              <a:rPr dirty="0" sz="1050" spc="15">
                <a:solidFill>
                  <a:srgbClr val="131313"/>
                </a:solidFill>
                <a:latin typeface="Arial"/>
                <a:cs typeface="Arial"/>
              </a:rPr>
              <a:t>nstemming </a:t>
            </a:r>
            <a:r>
              <a:rPr dirty="0" sz="1050" spc="45">
                <a:solidFill>
                  <a:srgbClr val="131313"/>
                </a:solidFill>
                <a:latin typeface="Arial"/>
                <a:cs typeface="Arial"/>
              </a:rPr>
              <a:t>op </a:t>
            </a:r>
            <a:r>
              <a:rPr dirty="0" sz="1050" spc="50">
                <a:solidFill>
                  <a:srgbClr val="131313"/>
                </a:solidFill>
                <a:latin typeface="Arial"/>
                <a:cs typeface="Arial"/>
              </a:rPr>
              <a:t>15 </a:t>
            </a:r>
            <a:r>
              <a:rPr dirty="0" sz="1050" spc="10">
                <a:solidFill>
                  <a:srgbClr val="131313"/>
                </a:solidFill>
                <a:latin typeface="Arial"/>
                <a:cs typeface="Arial"/>
              </a:rPr>
              <a:t>juni</a:t>
            </a:r>
            <a:r>
              <a:rPr dirty="0" sz="1050" spc="-11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31313"/>
                </a:solidFill>
                <a:latin typeface="Arial"/>
                <a:cs typeface="Arial"/>
              </a:rPr>
              <a:t>2020</a:t>
            </a:r>
            <a:endParaRPr sz="1050">
              <a:latin typeface="Arial"/>
              <a:cs typeface="Arial"/>
            </a:endParaRPr>
          </a:p>
          <a:p>
            <a:pPr marL="17145" marR="5080" indent="1270">
              <a:lnSpc>
                <a:spcPct val="106800"/>
              </a:lnSpc>
              <a:spcBef>
                <a:spcPts val="25"/>
              </a:spcBef>
            </a:pPr>
            <a:r>
              <a:rPr dirty="0" sz="1050" spc="15">
                <a:solidFill>
                  <a:srgbClr val="131313"/>
                </a:solidFill>
                <a:latin typeface="Arial"/>
                <a:cs typeface="Arial"/>
              </a:rPr>
              <a:t>Vastgesteld </a:t>
            </a:r>
            <a:r>
              <a:rPr dirty="0" sz="1050" spc="5">
                <a:solidFill>
                  <a:srgbClr val="131313"/>
                </a:solidFill>
                <a:latin typeface="Arial"/>
                <a:cs typeface="Arial"/>
              </a:rPr>
              <a:t>door </a:t>
            </a:r>
            <a:r>
              <a:rPr dirty="0" sz="1050" spc="15">
                <a:solidFill>
                  <a:srgbClr val="131313"/>
                </a:solidFill>
                <a:latin typeface="Arial"/>
                <a:cs typeface="Arial"/>
              </a:rPr>
              <a:t>College </a:t>
            </a:r>
            <a:r>
              <a:rPr dirty="0" sz="1050" spc="20">
                <a:solidFill>
                  <a:srgbClr val="131313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131313"/>
                </a:solidFill>
                <a:latin typeface="Arial"/>
                <a:cs typeface="Arial"/>
              </a:rPr>
              <a:t>Bestuur </a:t>
            </a:r>
            <a:r>
              <a:rPr dirty="0" sz="1050" spc="30">
                <a:solidFill>
                  <a:srgbClr val="131313"/>
                </a:solidFill>
                <a:latin typeface="Arial"/>
                <a:cs typeface="Arial"/>
              </a:rPr>
              <a:t>op 29 </a:t>
            </a:r>
            <a:r>
              <a:rPr dirty="0" sz="1050" spc="15">
                <a:solidFill>
                  <a:srgbClr val="131313"/>
                </a:solidFill>
                <a:latin typeface="Arial"/>
                <a:cs typeface="Arial"/>
              </a:rPr>
              <a:t>juni </a:t>
            </a:r>
            <a:r>
              <a:rPr dirty="0" sz="1050" spc="25">
                <a:solidFill>
                  <a:srgbClr val="131313"/>
                </a:solidFill>
                <a:latin typeface="Arial"/>
                <a:cs typeface="Arial"/>
              </a:rPr>
              <a:t>2020  </a:t>
            </a:r>
            <a:r>
              <a:rPr dirty="0" sz="1050" spc="80">
                <a:solidFill>
                  <a:srgbClr val="131313"/>
                </a:solidFill>
                <a:latin typeface="Arial"/>
                <a:cs typeface="Arial"/>
              </a:rPr>
              <a:t>19juni2020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73235"/>
            <a:ext cx="0" cy="1953260"/>
          </a:xfrm>
          <a:custGeom>
            <a:avLst/>
            <a:gdLst/>
            <a:ahLst/>
            <a:cxnLst/>
            <a:rect l="l" t="t" r="r" b="b"/>
            <a:pathLst>
              <a:path w="0" h="1953260">
                <a:moveTo>
                  <a:pt x="0" y="1952945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55562" y="979524"/>
            <a:ext cx="5815965" cy="0"/>
          </a:xfrm>
          <a:custGeom>
            <a:avLst/>
            <a:gdLst/>
            <a:ahLst/>
            <a:cxnLst/>
            <a:rect l="l" t="t" r="r" b="b"/>
            <a:pathLst>
              <a:path w="5815965" h="0">
                <a:moveTo>
                  <a:pt x="0" y="0"/>
                </a:moveTo>
                <a:lnTo>
                  <a:pt x="5815805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29188" y="522071"/>
            <a:ext cx="5888990" cy="6642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27305">
              <a:lnSpc>
                <a:spcPct val="100000"/>
              </a:lnSpc>
              <a:spcBef>
                <a:spcPts val="100"/>
              </a:spcBef>
            </a:pPr>
            <a:r>
              <a:rPr dirty="0" sz="1050" spc="90">
                <a:solidFill>
                  <a:srgbClr val="111111"/>
                </a:solidFill>
                <a:latin typeface="Times New Roman"/>
                <a:cs typeface="Times New Roman"/>
              </a:rPr>
              <a:t>1</a:t>
            </a: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280795" algn="l"/>
                <a:tab pos="5875655" algn="l"/>
              </a:tabLst>
            </a:pPr>
            <a:r>
              <a:rPr dirty="0" sz="1250" spc="-114">
                <a:solidFill>
                  <a:srgbClr val="363636"/>
                </a:solidFill>
                <a:latin typeface="Arial"/>
                <a:cs typeface="Arial"/>
              </a:rPr>
              <a:t>!</a:t>
            </a:r>
            <a:r>
              <a:rPr dirty="0" sz="1250" spc="3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1050" spc="10" b="1">
                <a:solidFill>
                  <a:srgbClr val="111111"/>
                </a:solidFill>
                <a:latin typeface="Arial"/>
                <a:cs typeface="Arial"/>
              </a:rPr>
              <a:t>Inhoudsopgave	</a:t>
            </a:r>
            <a:r>
              <a:rPr dirty="0" u="sng" sz="1050" spc="10" b="1">
                <a:solidFill>
                  <a:srgbClr val="111111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050" spc="10" b="1">
                <a:solidFill>
                  <a:srgbClr val="111111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10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256925" y="10228565"/>
            <a:ext cx="5257165" cy="16065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Examenreglement </a:t>
            </a:r>
            <a:r>
              <a:rPr dirty="0" sz="950" spc="30">
                <a:solidFill>
                  <a:srgbClr val="111111"/>
                </a:solidFill>
                <a:latin typeface="Arial"/>
                <a:cs typeface="Arial"/>
              </a:rPr>
              <a:t>VMBO </a:t>
            </a:r>
            <a:r>
              <a:rPr dirty="0" sz="950" spc="35">
                <a:solidFill>
                  <a:srgbClr val="111111"/>
                </a:solidFill>
                <a:latin typeface="Arial"/>
                <a:cs typeface="Arial"/>
              </a:rPr>
              <a:t>2020-2021-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Vastgesteld door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College </a:t>
            </a: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Bestuur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950" spc="20">
                <a:solidFill>
                  <a:srgbClr val="111111"/>
                </a:solidFill>
                <a:latin typeface="Arial"/>
                <a:cs typeface="Arial"/>
              </a:rPr>
              <a:t>29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juni</a:t>
            </a:r>
            <a:r>
              <a:rPr dirty="0" sz="950" spc="22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2020</a:t>
            </a:r>
            <a:endParaRPr sz="9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15541" y="1458874"/>
            <a:ext cx="796290" cy="186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5" b="1">
                <a:solidFill>
                  <a:srgbClr val="111111"/>
                </a:solidFill>
                <a:latin typeface="Arial"/>
                <a:cs typeface="Arial"/>
              </a:rPr>
              <a:t>Hoofdstuk</a:t>
            </a:r>
            <a:r>
              <a:rPr dirty="0" sz="1050" spc="40" b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-210" b="1">
                <a:solidFill>
                  <a:srgbClr val="111111"/>
                </a:solidFill>
                <a:latin typeface="Arial"/>
                <a:cs typeface="Arial"/>
              </a:rPr>
              <a:t>1</a:t>
            </a:r>
            <a:endParaRPr sz="10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61877" y="1458874"/>
            <a:ext cx="1461135" cy="506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3175">
              <a:lnSpc>
                <a:spcPct val="100099"/>
              </a:lnSpc>
              <a:spcBef>
                <a:spcPts val="100"/>
              </a:spcBef>
            </a:pPr>
            <a:r>
              <a:rPr dirty="0" sz="1050" spc="15" b="1">
                <a:solidFill>
                  <a:srgbClr val="111111"/>
                </a:solidFill>
                <a:latin typeface="Arial"/>
                <a:cs typeface="Arial"/>
              </a:rPr>
              <a:t>Algemene bepalingen 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Inleiding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Begripsomschrijvingen</a:t>
            </a:r>
            <a:endParaRPr sz="10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00744" y="1617552"/>
            <a:ext cx="102870" cy="3473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2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2</a:t>
            </a:r>
            <a:endParaRPr sz="10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16337" y="1779280"/>
            <a:ext cx="395605" cy="186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Art.</a:t>
            </a:r>
            <a:r>
              <a:rPr dirty="0" sz="1050" spc="-5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1.</a:t>
            </a:r>
            <a:endParaRPr sz="1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12488" y="2083920"/>
            <a:ext cx="829310" cy="680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65"/>
              </a:lnSpc>
              <a:spcBef>
                <a:spcPts val="100"/>
              </a:spcBef>
            </a:pPr>
            <a:r>
              <a:rPr dirty="0" sz="1050" spc="10" b="1">
                <a:solidFill>
                  <a:srgbClr val="111111"/>
                </a:solidFill>
                <a:latin typeface="Arial"/>
                <a:cs typeface="Arial"/>
              </a:rPr>
              <a:t>Hoofdstuk</a:t>
            </a:r>
            <a:r>
              <a:rPr dirty="0" sz="1050" spc="45" b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150" spc="-60">
                <a:solidFill>
                  <a:srgbClr val="111111"/>
                </a:solidFill>
                <a:latin typeface="Times New Roman"/>
                <a:cs typeface="Times New Roman"/>
              </a:rPr>
              <a:t>Il</a:t>
            </a:r>
            <a:endParaRPr sz="1150">
              <a:latin typeface="Times New Roman"/>
              <a:cs typeface="Times New Roman"/>
            </a:endParaRPr>
          </a:p>
          <a:p>
            <a:pPr marL="16510">
              <a:lnSpc>
                <a:spcPts val="1245"/>
              </a:lnSpc>
            </a:pP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Art.</a:t>
            </a:r>
            <a:r>
              <a:rPr dirty="0" sz="1050" spc="-7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2.</a:t>
            </a:r>
            <a:endParaRPr sz="1050">
              <a:latin typeface="Arial"/>
              <a:cs typeface="Arial"/>
            </a:endParaRPr>
          </a:p>
          <a:p>
            <a:pPr marL="13335">
              <a:lnSpc>
                <a:spcPts val="1255"/>
              </a:lnSpc>
              <a:spcBef>
                <a:spcPts val="35"/>
              </a:spcBef>
            </a:pP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Art.</a:t>
            </a:r>
            <a:r>
              <a:rPr dirty="0" sz="1050" spc="-8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3.</a:t>
            </a:r>
            <a:endParaRPr sz="1050">
              <a:latin typeface="Arial"/>
              <a:cs typeface="Arial"/>
            </a:endParaRPr>
          </a:p>
          <a:p>
            <a:pPr marL="16510">
              <a:lnSpc>
                <a:spcPts val="1255"/>
              </a:lnSpc>
            </a:pP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Art.</a:t>
            </a:r>
            <a:r>
              <a:rPr dirty="0" sz="1050" spc="-7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4.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61877" y="2096634"/>
            <a:ext cx="2709545" cy="67119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38480" indent="-635">
              <a:lnSpc>
                <a:spcPct val="101099"/>
              </a:lnSpc>
              <a:spcBef>
                <a:spcPts val="85"/>
              </a:spcBef>
            </a:pPr>
            <a:r>
              <a:rPr dirty="0" sz="1050" spc="35" b="1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5" b="1">
                <a:solidFill>
                  <a:srgbClr val="111111"/>
                </a:solidFill>
                <a:latin typeface="Arial"/>
                <a:cs typeface="Arial"/>
              </a:rPr>
              <a:t>organisatie </a:t>
            </a:r>
            <a:r>
              <a:rPr dirty="0" sz="1050" spc="35" b="1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20" b="1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 b="1">
                <a:solidFill>
                  <a:srgbClr val="111111"/>
                </a:solidFill>
                <a:latin typeface="Arial"/>
                <a:cs typeface="Arial"/>
              </a:rPr>
              <a:t>SE </a:t>
            </a:r>
            <a:r>
              <a:rPr dirty="0" sz="1050" spc="15" b="1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25" b="1">
                <a:solidFill>
                  <a:srgbClr val="111111"/>
                </a:solidFill>
                <a:latin typeface="Arial"/>
                <a:cs typeface="Arial"/>
              </a:rPr>
              <a:t>CE 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Organisatie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eindexamen 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Schoolexamen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en</a:t>
            </a:r>
            <a:r>
              <a:rPr dirty="0" sz="1050" spc="-15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PTA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Overgangsbepaling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schoolexamen</a:t>
            </a:r>
            <a:r>
              <a:rPr dirty="0" sz="1050" spc="6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rekenen</a:t>
            </a:r>
            <a:endParaRPr sz="10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98920" y="2096634"/>
            <a:ext cx="107950" cy="6680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50" b="1">
                <a:solidFill>
                  <a:srgbClr val="111111"/>
                </a:solidFill>
                <a:latin typeface="Arial"/>
                <a:cs typeface="Arial"/>
              </a:rPr>
              <a:t>3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3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55"/>
              </a:lnSpc>
              <a:spcBef>
                <a:spcPts val="10"/>
              </a:spcBef>
            </a:pP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3</a:t>
            </a:r>
            <a:endParaRPr sz="1050">
              <a:latin typeface="Arial"/>
              <a:cs typeface="Arial"/>
            </a:endParaRPr>
          </a:p>
          <a:p>
            <a:pPr marL="13335">
              <a:lnSpc>
                <a:spcPts val="1255"/>
              </a:lnSpc>
            </a:pP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4</a:t>
            </a:r>
            <a:endParaRPr sz="10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9435" y="2889763"/>
            <a:ext cx="878840" cy="6775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10" b="1">
                <a:solidFill>
                  <a:srgbClr val="111111"/>
                </a:solidFill>
                <a:latin typeface="Arial"/>
                <a:cs typeface="Arial"/>
              </a:rPr>
              <a:t>Hoofdstuk</a:t>
            </a:r>
            <a:r>
              <a:rPr dirty="0" sz="1050" spc="30" b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100" spc="20" b="1">
                <a:solidFill>
                  <a:srgbClr val="111111"/>
                </a:solidFill>
                <a:latin typeface="Arial"/>
                <a:cs typeface="Arial"/>
              </a:rPr>
              <a:t>lil</a:t>
            </a:r>
            <a:endParaRPr sz="1100">
              <a:latin typeface="Arial"/>
              <a:cs typeface="Arial"/>
            </a:endParaRPr>
          </a:p>
          <a:p>
            <a:pPr marL="16510">
              <a:lnSpc>
                <a:spcPct val="100000"/>
              </a:lnSpc>
              <a:spcBef>
                <a:spcPts val="5"/>
              </a:spcBef>
            </a:pP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Art.</a:t>
            </a:r>
            <a:r>
              <a:rPr dirty="0" sz="1050" spc="-8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5.</a:t>
            </a:r>
            <a:endParaRPr sz="105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10"/>
              </a:spcBef>
            </a:pP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Art.</a:t>
            </a:r>
            <a:r>
              <a:rPr dirty="0" sz="1050" spc="-7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6.</a:t>
            </a:r>
            <a:endParaRPr sz="1050">
              <a:latin typeface="Arial"/>
              <a:cs typeface="Arial"/>
            </a:endParaRPr>
          </a:p>
          <a:p>
            <a:pPr marL="16510">
              <a:lnSpc>
                <a:spcPct val="100000"/>
              </a:lnSpc>
              <a:spcBef>
                <a:spcPts val="15"/>
              </a:spcBef>
            </a:pP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Art.</a:t>
            </a:r>
            <a:r>
              <a:rPr dirty="0" sz="1050" spc="-9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7.</a:t>
            </a:r>
            <a:endParaRPr sz="10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58824" y="2896120"/>
            <a:ext cx="3696970" cy="833119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4604" marR="1624330" indent="-2540">
              <a:lnSpc>
                <a:spcPct val="101099"/>
              </a:lnSpc>
              <a:spcBef>
                <a:spcPts val="85"/>
              </a:spcBef>
            </a:pPr>
            <a:r>
              <a:rPr dirty="0" sz="1050" spc="50" b="1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 b="1">
                <a:solidFill>
                  <a:srgbClr val="111111"/>
                </a:solidFill>
                <a:latin typeface="Arial"/>
                <a:cs typeface="Arial"/>
              </a:rPr>
              <a:t>gang van </a:t>
            </a:r>
            <a:r>
              <a:rPr dirty="0" sz="1050" spc="30" b="1">
                <a:solidFill>
                  <a:srgbClr val="111111"/>
                </a:solidFill>
                <a:latin typeface="Arial"/>
                <a:cs typeface="Arial"/>
              </a:rPr>
              <a:t>zaken </a:t>
            </a:r>
            <a:r>
              <a:rPr dirty="0" sz="1050" spc="25" b="1">
                <a:solidFill>
                  <a:srgbClr val="111111"/>
                </a:solidFill>
                <a:latin typeface="Arial"/>
                <a:cs typeface="Arial"/>
              </a:rPr>
              <a:t>bij </a:t>
            </a:r>
            <a:r>
              <a:rPr dirty="0" sz="1050" spc="20" b="1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5" b="1">
                <a:solidFill>
                  <a:srgbClr val="111111"/>
                </a:solidFill>
                <a:latin typeface="Arial"/>
                <a:cs typeface="Arial"/>
              </a:rPr>
              <a:t>CE 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gang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zaken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bij het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CE 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Verhindering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laatkomen 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Afwijkende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wijze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van</a:t>
            </a:r>
            <a:r>
              <a:rPr dirty="0" sz="1050" spc="12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examineren</a:t>
            </a:r>
            <a:endParaRPr sz="105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15"/>
              </a:spcBef>
            </a:pP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Aanvullend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examenreglement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digitale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examens</a:t>
            </a:r>
            <a:r>
              <a:rPr dirty="0" sz="1050" spc="24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basis/kader</a:t>
            </a:r>
            <a:endParaRPr sz="10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96401" y="2889763"/>
            <a:ext cx="109855" cy="8362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050">
              <a:lnSpc>
                <a:spcPct val="100000"/>
              </a:lnSpc>
              <a:spcBef>
                <a:spcPts val="100"/>
              </a:spcBef>
            </a:pPr>
            <a:r>
              <a:rPr dirty="0" sz="1100" spc="55" b="1">
                <a:solidFill>
                  <a:srgbClr val="111111"/>
                </a:solidFill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  <a:p>
            <a:pPr marL="14604">
              <a:lnSpc>
                <a:spcPts val="1255"/>
              </a:lnSpc>
              <a:spcBef>
                <a:spcPts val="5"/>
              </a:spcBef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5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55"/>
              </a:lnSpc>
            </a:pP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6</a:t>
            </a:r>
            <a:endParaRPr sz="1050">
              <a:latin typeface="Arial"/>
              <a:cs typeface="Arial"/>
            </a:endParaRPr>
          </a:p>
          <a:p>
            <a:pPr marL="15240">
              <a:lnSpc>
                <a:spcPts val="1255"/>
              </a:lnSpc>
              <a:spcBef>
                <a:spcPts val="35"/>
              </a:spcBef>
            </a:pP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6</a:t>
            </a:r>
            <a:endParaRPr sz="1050">
              <a:latin typeface="Arial"/>
              <a:cs typeface="Arial"/>
            </a:endParaRPr>
          </a:p>
          <a:p>
            <a:pPr marL="13970">
              <a:lnSpc>
                <a:spcPts val="1255"/>
              </a:lnSpc>
            </a:pP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7</a:t>
            </a:r>
            <a:endParaRPr sz="10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09435" y="3860387"/>
            <a:ext cx="878205" cy="82994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255"/>
              </a:lnSpc>
              <a:spcBef>
                <a:spcPts val="100"/>
              </a:spcBef>
            </a:pPr>
            <a:r>
              <a:rPr dirty="0" sz="1050" spc="5" b="1">
                <a:solidFill>
                  <a:srgbClr val="111111"/>
                </a:solidFill>
                <a:latin typeface="Arial"/>
                <a:cs typeface="Arial"/>
              </a:rPr>
              <a:t>Hoofdstuk</a:t>
            </a:r>
            <a:r>
              <a:rPr dirty="0" sz="1050" spc="50" b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5" b="1">
                <a:solidFill>
                  <a:srgbClr val="111111"/>
                </a:solidFill>
                <a:latin typeface="Arial"/>
                <a:cs typeface="Arial"/>
              </a:rPr>
              <a:t>IV</a:t>
            </a:r>
            <a:endParaRPr sz="1050">
              <a:latin typeface="Arial"/>
              <a:cs typeface="Arial"/>
            </a:endParaRPr>
          </a:p>
          <a:p>
            <a:pPr marL="13335">
              <a:lnSpc>
                <a:spcPts val="1255"/>
              </a:lnSpc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Art.</a:t>
            </a:r>
            <a:r>
              <a:rPr dirty="0" sz="1050" spc="-12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8</a:t>
            </a:r>
            <a:r>
              <a:rPr dirty="0" sz="1050" spc="45">
                <a:solidFill>
                  <a:srgbClr val="464646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15"/>
              </a:spcBef>
            </a:pP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Art.</a:t>
            </a:r>
            <a:r>
              <a:rPr dirty="0" sz="1050" spc="-8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9.</a:t>
            </a:r>
            <a:endParaRPr sz="105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10"/>
              </a:spcBef>
            </a:pP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Art.</a:t>
            </a:r>
            <a:r>
              <a:rPr dirty="0" sz="1050" spc="-8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10.</a:t>
            </a:r>
            <a:endParaRPr sz="105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15"/>
              </a:spcBef>
            </a:pP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Art.</a:t>
            </a:r>
            <a:r>
              <a:rPr dirty="0" sz="1050" spc="-6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11.</a:t>
            </a:r>
            <a:endParaRPr sz="10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58824" y="3857337"/>
            <a:ext cx="3016250" cy="8331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10" b="1">
                <a:solidFill>
                  <a:srgbClr val="111111"/>
                </a:solidFill>
                <a:latin typeface="Arial"/>
                <a:cs typeface="Arial"/>
              </a:rPr>
              <a:t>Beoordeling </a:t>
            </a:r>
            <a:r>
              <a:rPr dirty="0" sz="1050" spc="25" b="1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15" b="1">
                <a:solidFill>
                  <a:srgbClr val="111111"/>
                </a:solidFill>
                <a:latin typeface="Arial"/>
                <a:cs typeface="Arial"/>
              </a:rPr>
              <a:t>herkansing </a:t>
            </a:r>
            <a:r>
              <a:rPr dirty="0" sz="1050" spc="25" b="1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20" b="1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5" b="1">
                <a:solidFill>
                  <a:srgbClr val="111111"/>
                </a:solidFill>
                <a:latin typeface="Arial"/>
                <a:cs typeface="Arial"/>
              </a:rPr>
              <a:t>SE </a:t>
            </a:r>
            <a:r>
              <a:rPr dirty="0" sz="1050" spc="15" b="1">
                <a:solidFill>
                  <a:srgbClr val="111111"/>
                </a:solidFill>
                <a:latin typeface="Arial"/>
                <a:cs typeface="Arial"/>
              </a:rPr>
              <a:t>en</a:t>
            </a:r>
            <a:r>
              <a:rPr dirty="0" sz="1050" spc="110" b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40" b="1">
                <a:solidFill>
                  <a:srgbClr val="111111"/>
                </a:solidFill>
                <a:latin typeface="Arial"/>
                <a:cs typeface="Arial"/>
              </a:rPr>
              <a:t>CE</a:t>
            </a:r>
            <a:endParaRPr sz="1050">
              <a:latin typeface="Arial"/>
              <a:cs typeface="Arial"/>
            </a:endParaRPr>
          </a:p>
          <a:p>
            <a:pPr marL="14604" marR="1811020" indent="-2540">
              <a:lnSpc>
                <a:spcPct val="101099"/>
              </a:lnSpc>
            </a:pP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Beoordeling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SE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Uitslagbepaling</a:t>
            </a:r>
            <a:r>
              <a:rPr dirty="0" sz="1050" spc="-9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CE</a:t>
            </a:r>
            <a:endParaRPr sz="1050">
              <a:latin typeface="Arial"/>
              <a:cs typeface="Arial"/>
            </a:endParaRPr>
          </a:p>
          <a:p>
            <a:pPr marL="12700" marR="892175">
              <a:lnSpc>
                <a:spcPct val="101099"/>
              </a:lnSpc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Inhalen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herkansing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CE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Overige</a:t>
            </a:r>
            <a:r>
              <a:rPr dirty="0" sz="1050" spc="-2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bepalingen</a:t>
            </a:r>
            <a:endParaRPr sz="10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395370" y="3860387"/>
            <a:ext cx="188595" cy="82676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875">
              <a:lnSpc>
                <a:spcPts val="1190"/>
              </a:lnSpc>
              <a:spcBef>
                <a:spcPts val="100"/>
              </a:spcBef>
            </a:pPr>
            <a:r>
              <a:rPr dirty="0" sz="1050" spc="55" b="1">
                <a:solidFill>
                  <a:srgbClr val="111111"/>
                </a:solidFill>
                <a:latin typeface="Arial"/>
                <a:cs typeface="Arial"/>
              </a:rPr>
              <a:t>8</a:t>
            </a:r>
            <a:endParaRPr sz="1050">
              <a:latin typeface="Arial"/>
              <a:cs typeface="Arial"/>
            </a:endParaRPr>
          </a:p>
          <a:p>
            <a:pPr marL="15240">
              <a:lnSpc>
                <a:spcPts val="1275"/>
              </a:lnSpc>
            </a:pPr>
            <a:r>
              <a:rPr dirty="0" sz="1200" spc="35">
                <a:solidFill>
                  <a:srgbClr val="111111"/>
                </a:solidFill>
                <a:latin typeface="Times New Roman"/>
                <a:cs typeface="Times New Roman"/>
              </a:rPr>
              <a:t>8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35"/>
              </a:lnSpc>
            </a:pPr>
            <a:r>
              <a:rPr dirty="0" sz="1200" spc="30">
                <a:solidFill>
                  <a:srgbClr val="111111"/>
                </a:solidFill>
                <a:latin typeface="Times New Roman"/>
                <a:cs typeface="Times New Roman"/>
              </a:rPr>
              <a:t>8</a:t>
            </a:r>
            <a:endParaRPr sz="1200">
              <a:latin typeface="Times New Roman"/>
              <a:cs typeface="Times New Roman"/>
            </a:endParaRPr>
          </a:p>
          <a:p>
            <a:pPr marL="16510">
              <a:lnSpc>
                <a:spcPts val="1245"/>
              </a:lnSpc>
            </a:pP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10</a:t>
            </a:r>
            <a:endParaRPr sz="1050">
              <a:latin typeface="Arial"/>
              <a:cs typeface="Arial"/>
            </a:endParaRPr>
          </a:p>
          <a:p>
            <a:pPr marL="16510">
              <a:lnSpc>
                <a:spcPts val="1255"/>
              </a:lnSpc>
            </a:pP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11</a:t>
            </a:r>
            <a:endParaRPr sz="10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06382" y="4818551"/>
            <a:ext cx="844550" cy="3473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10" b="1">
                <a:solidFill>
                  <a:srgbClr val="111111"/>
                </a:solidFill>
                <a:latin typeface="Arial"/>
                <a:cs typeface="Arial"/>
              </a:rPr>
              <a:t>Hoofdstuk</a:t>
            </a:r>
            <a:r>
              <a:rPr dirty="0" sz="1050" spc="30" b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 b="1">
                <a:solidFill>
                  <a:srgbClr val="111111"/>
                </a:solidFill>
                <a:latin typeface="Arial"/>
                <a:cs typeface="Arial"/>
              </a:rPr>
              <a:t>V</a:t>
            </a:r>
            <a:endParaRPr sz="105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15"/>
              </a:spcBef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Art.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12.</a:t>
            </a:r>
            <a:endParaRPr sz="10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355771" y="4818551"/>
            <a:ext cx="2488565" cy="3473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15" b="1">
                <a:solidFill>
                  <a:srgbClr val="111111"/>
                </a:solidFill>
                <a:latin typeface="Arial"/>
                <a:cs typeface="Arial"/>
              </a:rPr>
              <a:t>Diploma's, </a:t>
            </a:r>
            <a:r>
              <a:rPr dirty="0" sz="1050" spc="10" b="1">
                <a:solidFill>
                  <a:srgbClr val="111111"/>
                </a:solidFill>
                <a:latin typeface="Arial"/>
                <a:cs typeface="Arial"/>
              </a:rPr>
              <a:t>cijferlijsten </a:t>
            </a:r>
            <a:r>
              <a:rPr dirty="0" sz="1050" spc="40" b="1">
                <a:solidFill>
                  <a:srgbClr val="111111"/>
                </a:solidFill>
                <a:latin typeface="Arial"/>
                <a:cs typeface="Arial"/>
              </a:rPr>
              <a:t>en</a:t>
            </a:r>
            <a:r>
              <a:rPr dirty="0" sz="1050" spc="155" b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5" b="1">
                <a:solidFill>
                  <a:srgbClr val="111111"/>
                </a:solidFill>
                <a:latin typeface="Arial"/>
                <a:cs typeface="Arial"/>
              </a:rPr>
              <a:t>certificaten</a:t>
            </a:r>
            <a:endParaRPr sz="105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15"/>
              </a:spcBef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Diploma's cijferlijsten en</a:t>
            </a:r>
            <a:r>
              <a:rPr dirty="0" sz="1050" spc="10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certificaten</a:t>
            </a:r>
            <a:endParaRPr sz="10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397030" y="4815499"/>
            <a:ext cx="186690" cy="3473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40" b="1">
                <a:solidFill>
                  <a:srgbClr val="111111"/>
                </a:solidFill>
                <a:latin typeface="Arial"/>
                <a:cs typeface="Arial"/>
              </a:rPr>
              <a:t>11</a:t>
            </a:r>
            <a:endParaRPr sz="105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15"/>
              </a:spcBef>
            </a:pP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11</a:t>
            </a:r>
            <a:endParaRPr sz="10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06382" y="5297633"/>
            <a:ext cx="888365" cy="506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255"/>
              </a:lnSpc>
              <a:spcBef>
                <a:spcPts val="100"/>
              </a:spcBef>
            </a:pPr>
            <a:r>
              <a:rPr dirty="0" sz="1050" spc="10" b="1">
                <a:solidFill>
                  <a:srgbClr val="111111"/>
                </a:solidFill>
                <a:latin typeface="Arial"/>
                <a:cs typeface="Arial"/>
              </a:rPr>
              <a:t>Hoofdstuk</a:t>
            </a:r>
            <a:r>
              <a:rPr dirty="0" sz="1050" spc="50" b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 b="1">
                <a:solidFill>
                  <a:srgbClr val="111111"/>
                </a:solidFill>
                <a:latin typeface="Arial"/>
                <a:cs typeface="Arial"/>
              </a:rPr>
              <a:t>VI</a:t>
            </a:r>
            <a:endParaRPr sz="1050">
              <a:latin typeface="Arial"/>
              <a:cs typeface="Arial"/>
            </a:endParaRPr>
          </a:p>
          <a:p>
            <a:pPr marL="13335">
              <a:lnSpc>
                <a:spcPts val="1255"/>
              </a:lnSpc>
            </a:pP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Art.</a:t>
            </a:r>
            <a:r>
              <a:rPr dirty="0" sz="1050" spc="-8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13.</a:t>
            </a:r>
            <a:endParaRPr sz="105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15"/>
              </a:spcBef>
            </a:pP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Art.</a:t>
            </a:r>
            <a:r>
              <a:rPr dirty="0" sz="1050" spc="-9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14.</a:t>
            </a:r>
            <a:endParaRPr sz="10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54569" y="5297633"/>
            <a:ext cx="2039620" cy="506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905">
              <a:lnSpc>
                <a:spcPct val="100099"/>
              </a:lnSpc>
              <a:spcBef>
                <a:spcPts val="100"/>
              </a:spcBef>
            </a:pPr>
            <a:r>
              <a:rPr dirty="0" sz="1050" spc="25" b="1">
                <a:solidFill>
                  <a:srgbClr val="111111"/>
                </a:solidFill>
                <a:latin typeface="Arial"/>
                <a:cs typeface="Arial"/>
              </a:rPr>
              <a:t>Onregelmatigheden </a:t>
            </a:r>
            <a:r>
              <a:rPr dirty="0" sz="1050" spc="15" b="1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10" b="1">
                <a:solidFill>
                  <a:srgbClr val="111111"/>
                </a:solidFill>
                <a:latin typeface="Arial"/>
                <a:cs typeface="Arial"/>
              </a:rPr>
              <a:t>beroep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Fraude </a:t>
            </a:r>
            <a:r>
              <a:rPr dirty="0" sz="1050" spc="-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onregelmatigheden 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commissie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van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 beroep</a:t>
            </a:r>
            <a:endParaRPr sz="10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399263" y="5294581"/>
            <a:ext cx="182245" cy="506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335">
              <a:lnSpc>
                <a:spcPts val="1255"/>
              </a:lnSpc>
              <a:spcBef>
                <a:spcPts val="100"/>
              </a:spcBef>
            </a:pPr>
            <a:r>
              <a:rPr dirty="0" sz="1050" spc="25" b="1">
                <a:solidFill>
                  <a:srgbClr val="111111"/>
                </a:solidFill>
                <a:latin typeface="Arial"/>
                <a:cs typeface="Arial"/>
              </a:rPr>
              <a:t>12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55"/>
              </a:lnSpc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12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13</a:t>
            </a:r>
            <a:endParaRPr sz="10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03329" y="5935391"/>
            <a:ext cx="927100" cy="671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255"/>
              </a:lnSpc>
              <a:spcBef>
                <a:spcPts val="100"/>
              </a:spcBef>
            </a:pPr>
            <a:r>
              <a:rPr dirty="0" sz="1050" spc="5" b="1">
                <a:solidFill>
                  <a:srgbClr val="111111"/>
                </a:solidFill>
                <a:latin typeface="Arial"/>
                <a:cs typeface="Arial"/>
              </a:rPr>
              <a:t>Hoofdstuk</a:t>
            </a:r>
            <a:r>
              <a:rPr dirty="0" sz="1050" spc="75" b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5" b="1">
                <a:solidFill>
                  <a:srgbClr val="111111"/>
                </a:solidFill>
                <a:latin typeface="Arial"/>
                <a:cs typeface="Arial"/>
              </a:rPr>
              <a:t>VII</a:t>
            </a:r>
            <a:endParaRPr sz="1050">
              <a:latin typeface="Arial"/>
              <a:cs typeface="Arial"/>
            </a:endParaRPr>
          </a:p>
          <a:p>
            <a:pPr marL="16510">
              <a:lnSpc>
                <a:spcPts val="1255"/>
              </a:lnSpc>
            </a:pP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Art.</a:t>
            </a:r>
            <a:r>
              <a:rPr dirty="0" sz="1050" spc="-8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15.</a:t>
            </a:r>
            <a:endParaRPr sz="105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15"/>
              </a:spcBef>
            </a:pP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Art.</a:t>
            </a:r>
            <a:r>
              <a:rPr dirty="0" sz="1050" spc="-6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16.</a:t>
            </a:r>
            <a:endParaRPr sz="105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35"/>
              </a:spcBef>
            </a:pP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Art.</a:t>
            </a:r>
            <a:r>
              <a:rPr dirty="0" sz="1050" spc="-6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17.</a:t>
            </a:r>
            <a:endParaRPr sz="10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352718" y="5932341"/>
            <a:ext cx="2948305" cy="6743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875">
              <a:lnSpc>
                <a:spcPct val="100000"/>
              </a:lnSpc>
              <a:spcBef>
                <a:spcPts val="100"/>
              </a:spcBef>
            </a:pPr>
            <a:r>
              <a:rPr dirty="0" sz="1050" spc="25" b="1">
                <a:solidFill>
                  <a:srgbClr val="111111"/>
                </a:solidFill>
                <a:latin typeface="Arial"/>
                <a:cs typeface="Arial"/>
              </a:rPr>
              <a:t>Geheimhouding, </a:t>
            </a:r>
            <a:r>
              <a:rPr dirty="0" sz="1050" spc="20" b="1">
                <a:solidFill>
                  <a:srgbClr val="111111"/>
                </a:solidFill>
                <a:latin typeface="Arial"/>
                <a:cs typeface="Arial"/>
              </a:rPr>
              <a:t>bewaartermijnen </a:t>
            </a:r>
            <a:r>
              <a:rPr dirty="0" sz="1050" spc="25" b="1">
                <a:solidFill>
                  <a:srgbClr val="111111"/>
                </a:solidFill>
                <a:latin typeface="Arial"/>
                <a:cs typeface="Arial"/>
              </a:rPr>
              <a:t>en</a:t>
            </a:r>
            <a:r>
              <a:rPr dirty="0" sz="1050" spc="-95" b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 b="1">
                <a:solidFill>
                  <a:srgbClr val="111111"/>
                </a:solidFill>
                <a:latin typeface="Arial"/>
                <a:cs typeface="Arial"/>
              </a:rPr>
              <a:t>inzage</a:t>
            </a:r>
            <a:endParaRPr sz="1050">
              <a:latin typeface="Arial"/>
              <a:cs typeface="Arial"/>
            </a:endParaRPr>
          </a:p>
          <a:p>
            <a:pPr marL="12700" marR="1877695" indent="2540">
              <a:lnSpc>
                <a:spcPct val="101099"/>
              </a:lnSpc>
            </a:pP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Geheimhouding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Bewaartermijnen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Inzage</a:t>
            </a:r>
            <a:endParaRPr sz="10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397030" y="5929289"/>
            <a:ext cx="185420" cy="6743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15" b="1">
                <a:solidFill>
                  <a:srgbClr val="111111"/>
                </a:solidFill>
                <a:latin typeface="Arial"/>
                <a:cs typeface="Arial"/>
              </a:rPr>
              <a:t>14</a:t>
            </a:r>
            <a:endParaRPr sz="105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15"/>
              </a:spcBef>
            </a:pP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14</a:t>
            </a:r>
            <a:endParaRPr sz="105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10"/>
              </a:spcBef>
            </a:pP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14</a:t>
            </a:r>
            <a:endParaRPr sz="105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40"/>
              </a:spcBef>
            </a:pP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14</a:t>
            </a:r>
            <a:endParaRPr sz="10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000276" y="6734878"/>
            <a:ext cx="965835" cy="509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10" b="1">
                <a:solidFill>
                  <a:srgbClr val="111111"/>
                </a:solidFill>
                <a:latin typeface="Arial"/>
                <a:cs typeface="Arial"/>
              </a:rPr>
              <a:t>Hoofdstuk</a:t>
            </a:r>
            <a:r>
              <a:rPr dirty="0" sz="1050" spc="50" b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 b="1">
                <a:solidFill>
                  <a:srgbClr val="111111"/>
                </a:solidFill>
                <a:latin typeface="Arial"/>
                <a:cs typeface="Arial"/>
              </a:rPr>
              <a:t>VIII</a:t>
            </a:r>
            <a:endParaRPr sz="105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15"/>
              </a:spcBef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Art.</a:t>
            </a:r>
            <a:r>
              <a:rPr dirty="0" sz="1050" spc="-8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18.</a:t>
            </a:r>
            <a:endParaRPr sz="105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10"/>
              </a:spcBef>
            </a:pP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Art.</a:t>
            </a:r>
            <a:r>
              <a:rPr dirty="0" sz="1050" spc="-6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19.</a:t>
            </a:r>
            <a:endParaRPr sz="10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351688" y="6734878"/>
            <a:ext cx="2642235" cy="509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20" b="1">
                <a:solidFill>
                  <a:srgbClr val="111111"/>
                </a:solidFill>
                <a:latin typeface="Arial"/>
                <a:cs typeface="Arial"/>
              </a:rPr>
              <a:t>Slotbepalingen</a:t>
            </a:r>
            <a:endParaRPr sz="105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15"/>
              </a:spcBef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Slotbepalingen</a:t>
            </a:r>
            <a:endParaRPr sz="105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10"/>
              </a:spcBef>
            </a:pP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Vaststelling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inwerkingtreding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reglement</a:t>
            </a:r>
            <a:endParaRPr sz="10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396210" y="6731828"/>
            <a:ext cx="185420" cy="509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 sz="1050" spc="35" b="1">
                <a:solidFill>
                  <a:srgbClr val="111111"/>
                </a:solidFill>
                <a:latin typeface="Arial"/>
                <a:cs typeface="Arial"/>
              </a:rPr>
              <a:t>15</a:t>
            </a:r>
            <a:endParaRPr sz="1050">
              <a:latin typeface="Arial"/>
              <a:cs typeface="Arial"/>
            </a:endParaRPr>
          </a:p>
          <a:p>
            <a:pPr marL="15240">
              <a:lnSpc>
                <a:spcPts val="1255"/>
              </a:lnSpc>
              <a:spcBef>
                <a:spcPts val="35"/>
              </a:spcBef>
            </a:pP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15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55"/>
              </a:lnSpc>
            </a:pP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15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9" y="854413"/>
            <a:ext cx="0" cy="2514600"/>
          </a:xfrm>
          <a:custGeom>
            <a:avLst/>
            <a:gdLst/>
            <a:ahLst/>
            <a:cxnLst/>
            <a:rect l="l" t="t" r="r" b="b"/>
            <a:pathLst>
              <a:path w="0" h="2514600">
                <a:moveTo>
                  <a:pt x="0" y="2514417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64721" y="945958"/>
            <a:ext cx="5886450" cy="0"/>
          </a:xfrm>
          <a:custGeom>
            <a:avLst/>
            <a:gdLst/>
            <a:ahLst/>
            <a:cxnLst/>
            <a:rect l="l" t="t" r="r" b="b"/>
            <a:pathLst>
              <a:path w="5886450" h="0">
                <a:moveTo>
                  <a:pt x="0" y="0"/>
                </a:moveTo>
                <a:lnTo>
                  <a:pt x="5886022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4" name="object 4"/>
          <p:cNvGrpSpPr/>
          <p:nvPr/>
        </p:nvGrpSpPr>
        <p:grpSpPr>
          <a:xfrm>
            <a:off x="936787" y="1095226"/>
            <a:ext cx="5926455" cy="57150"/>
            <a:chOff x="936787" y="1095226"/>
            <a:chExt cx="5926455" cy="57150"/>
          </a:xfrm>
        </p:grpSpPr>
        <p:sp>
          <p:nvSpPr>
            <p:cNvPr id="5" name="object 5"/>
            <p:cNvSpPr/>
            <p:nvPr/>
          </p:nvSpPr>
          <p:spPr>
            <a:xfrm>
              <a:off x="940298" y="1147355"/>
              <a:ext cx="5923280" cy="0"/>
            </a:xfrm>
            <a:custGeom>
              <a:avLst/>
              <a:gdLst/>
              <a:ahLst/>
              <a:cxnLst/>
              <a:rect l="l" t="t" r="r" b="b"/>
              <a:pathLst>
                <a:path w="5923280" h="0">
                  <a:moveTo>
                    <a:pt x="0" y="0"/>
                  </a:moveTo>
                  <a:lnTo>
                    <a:pt x="5922657" y="0"/>
                  </a:lnTo>
                </a:path>
              </a:pathLst>
            </a:custGeom>
            <a:ln w="91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936787" y="1101583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 h="0">
                  <a:moveTo>
                    <a:pt x="0" y="0"/>
                  </a:moveTo>
                  <a:lnTo>
                    <a:pt x="12211" y="0"/>
                  </a:lnTo>
                </a:path>
              </a:pathLst>
            </a:custGeom>
            <a:ln w="12714">
              <a:solidFill>
                <a:srgbClr val="69696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6694805" y="482402"/>
            <a:ext cx="90805" cy="186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-15">
                <a:solidFill>
                  <a:srgbClr val="0F0F0F"/>
                </a:solidFill>
                <a:latin typeface="Times New Roman"/>
                <a:cs typeface="Times New Roman"/>
              </a:rPr>
              <a:t>2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56925" y="10228565"/>
            <a:ext cx="5257165" cy="16065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Examenreglement </a:t>
            </a:r>
            <a:r>
              <a:rPr dirty="0" sz="950" spc="30">
                <a:solidFill>
                  <a:srgbClr val="111111"/>
                </a:solidFill>
                <a:latin typeface="Arial"/>
                <a:cs typeface="Arial"/>
              </a:rPr>
              <a:t>VMBO </a:t>
            </a:r>
            <a:r>
              <a:rPr dirty="0" sz="950" spc="35">
                <a:solidFill>
                  <a:srgbClr val="111111"/>
                </a:solidFill>
                <a:latin typeface="Arial"/>
                <a:cs typeface="Arial"/>
              </a:rPr>
              <a:t>2020-2021-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Vastgesteld door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College </a:t>
            </a: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Bestuur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950" spc="20">
                <a:solidFill>
                  <a:srgbClr val="111111"/>
                </a:solidFill>
                <a:latin typeface="Arial"/>
                <a:cs typeface="Arial"/>
              </a:rPr>
              <a:t>29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juni</a:t>
            </a:r>
            <a:r>
              <a:rPr dirty="0" sz="950" spc="22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2020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24087" y="955381"/>
            <a:ext cx="5559425" cy="23006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145">
                <a:solidFill>
                  <a:srgbClr val="696969"/>
                </a:solidFill>
                <a:latin typeface="Arial"/>
                <a:cs typeface="Arial"/>
              </a:rPr>
              <a:t>1 </a:t>
            </a:r>
            <a:r>
              <a:rPr dirty="0" sz="1050" spc="10" b="1">
                <a:solidFill>
                  <a:srgbClr val="0F0F0F"/>
                </a:solidFill>
                <a:latin typeface="Arial"/>
                <a:cs typeface="Arial"/>
              </a:rPr>
              <a:t>Hoofdstuk </a:t>
            </a:r>
            <a:r>
              <a:rPr dirty="0" sz="1050" spc="70" b="1">
                <a:solidFill>
                  <a:srgbClr val="0F0F0F"/>
                </a:solidFill>
                <a:latin typeface="Arial"/>
                <a:cs typeface="Arial"/>
              </a:rPr>
              <a:t>1-Algemene</a:t>
            </a:r>
            <a:r>
              <a:rPr dirty="0" sz="1050" spc="155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 b="1">
                <a:solidFill>
                  <a:srgbClr val="0F0F0F"/>
                </a:solidFill>
                <a:latin typeface="Arial"/>
                <a:cs typeface="Arial"/>
              </a:rPr>
              <a:t>bepalingen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Inleiding</a:t>
            </a:r>
            <a:endParaRPr sz="1050">
              <a:latin typeface="Arial"/>
              <a:cs typeface="Arial"/>
            </a:endParaRPr>
          </a:p>
          <a:p>
            <a:pPr marL="92075" marR="5080" indent="-1905">
              <a:lnSpc>
                <a:spcPct val="109300"/>
              </a:lnSpc>
              <a:spcBef>
                <a:spcPts val="785"/>
              </a:spcBef>
            </a:pP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eindexamenreglement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Stichting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OVO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Zaanstad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bestaat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uit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algemeen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eindexamenreglement vmbo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havo/vwo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schoolspecifiek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deel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regelingen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afspraken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die voor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eigen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school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gelden. Hiertoe behoort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ook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Programma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 Toetsing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Afsluiting.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</a:pPr>
            <a:r>
              <a:rPr dirty="0" sz="1050" spc="15" b="1">
                <a:solidFill>
                  <a:srgbClr val="0F0F0F"/>
                </a:solidFill>
                <a:latin typeface="Arial"/>
                <a:cs typeface="Arial"/>
              </a:rPr>
              <a:t>Artikel </a:t>
            </a:r>
            <a:r>
              <a:rPr dirty="0" sz="1150" spc="-55" b="1">
                <a:solidFill>
                  <a:srgbClr val="0F0F0F"/>
                </a:solidFill>
                <a:latin typeface="Times New Roman"/>
                <a:cs typeface="Times New Roman"/>
              </a:rPr>
              <a:t>1</a:t>
            </a:r>
            <a:r>
              <a:rPr dirty="0" sz="1150" spc="105" b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z="1050" spc="20" b="1">
                <a:solidFill>
                  <a:srgbClr val="0F0F0F"/>
                </a:solidFill>
                <a:latin typeface="Arial"/>
                <a:cs typeface="Arial"/>
              </a:rPr>
              <a:t>Begripsomschrijvingen</a:t>
            </a:r>
            <a:endParaRPr sz="1050">
              <a:latin typeface="Arial"/>
              <a:cs typeface="Arial"/>
            </a:endParaRPr>
          </a:p>
          <a:p>
            <a:pPr marL="90805">
              <a:lnSpc>
                <a:spcPct val="100000"/>
              </a:lnSpc>
              <a:spcBef>
                <a:spcPts val="905"/>
              </a:spcBef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reglement verstaat</a:t>
            </a:r>
            <a:r>
              <a:rPr dirty="0" sz="1050" spc="16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onder:</a:t>
            </a:r>
            <a:endParaRPr sz="1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02216" y="3625424"/>
            <a:ext cx="1441450" cy="186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35">
                <a:solidFill>
                  <a:srgbClr val="0F0F0F"/>
                </a:solidFill>
                <a:latin typeface="Times New Roman"/>
                <a:cs typeface="Times New Roman"/>
              </a:rPr>
              <a:t>1.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bevoegd</a:t>
            </a:r>
            <a:r>
              <a:rPr dirty="0" sz="1050" spc="-7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gezag</a:t>
            </a:r>
            <a:r>
              <a:rPr dirty="0" sz="1050" spc="30">
                <a:solidFill>
                  <a:srgbClr val="505050"/>
                </a:solidFill>
                <a:latin typeface="Arial"/>
                <a:cs typeface="Arial"/>
              </a:rPr>
              <a:t>: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01122" y="3945829"/>
            <a:ext cx="1484630" cy="5118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7005" indent="-153035">
              <a:lnSpc>
                <a:spcPts val="1230"/>
              </a:lnSpc>
              <a:spcBef>
                <a:spcPts val="100"/>
              </a:spcBef>
              <a:buAutoNum type="arabicPeriod" startAt="2"/>
              <a:tabLst>
                <a:tab pos="167640" algn="l"/>
              </a:tabLst>
            </a:pP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De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directeur:</a:t>
            </a:r>
            <a:endParaRPr sz="1050">
              <a:latin typeface="Arial"/>
              <a:cs typeface="Arial"/>
            </a:endParaRPr>
          </a:p>
          <a:p>
            <a:pPr marL="166370" indent="-154305">
              <a:lnSpc>
                <a:spcPts val="1285"/>
              </a:lnSpc>
              <a:buSzPct val="109523"/>
              <a:buFont typeface="Times New Roman"/>
              <a:buAutoNum type="arabicPeriod" startAt="2"/>
              <a:tabLst>
                <a:tab pos="167005" algn="l"/>
              </a:tabLst>
            </a:pP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Het</a:t>
            </a:r>
            <a:r>
              <a:rPr dirty="0" sz="1050" spc="-5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(examen)besluit:</a:t>
            </a:r>
            <a:endParaRPr sz="1050">
              <a:latin typeface="Arial"/>
              <a:cs typeface="Arial"/>
            </a:endParaRPr>
          </a:p>
          <a:p>
            <a:pPr marL="167005" indent="-154940">
              <a:lnSpc>
                <a:spcPts val="1315"/>
              </a:lnSpc>
              <a:buSzPct val="109523"/>
              <a:buFont typeface="Times New Roman"/>
              <a:buAutoNum type="arabicPeriod" startAt="2"/>
              <a:tabLst>
                <a:tab pos="167640" algn="l"/>
              </a:tabLst>
            </a:pP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De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wet</a:t>
            </a:r>
            <a:endParaRPr sz="10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9952" y="4592741"/>
            <a:ext cx="1475740" cy="186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30">
                <a:solidFill>
                  <a:srgbClr val="0F0F0F"/>
                </a:solidFill>
                <a:latin typeface="Times New Roman"/>
                <a:cs typeface="Times New Roman"/>
              </a:rPr>
              <a:t>5.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Het</a:t>
            </a:r>
            <a:r>
              <a:rPr dirty="0" sz="1050" spc="-6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inrichtingsbesluit</a:t>
            </a:r>
            <a:endParaRPr sz="10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97630" y="4919249"/>
            <a:ext cx="1273810" cy="186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40">
                <a:solidFill>
                  <a:srgbClr val="0F0F0F"/>
                </a:solidFill>
                <a:latin typeface="Times New Roman"/>
                <a:cs typeface="Times New Roman"/>
              </a:rPr>
              <a:t>6.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De</a:t>
            </a:r>
            <a:r>
              <a:rPr dirty="0" sz="1050" spc="-6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examinatoren:</a:t>
            </a:r>
            <a:endParaRPr sz="10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01561" y="5239655"/>
            <a:ext cx="1179830" cy="186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20">
                <a:solidFill>
                  <a:srgbClr val="0F0F0F"/>
                </a:solidFill>
                <a:latin typeface="Times New Roman"/>
                <a:cs typeface="Times New Roman"/>
              </a:rPr>
              <a:t>7.</a:t>
            </a:r>
            <a:r>
              <a:rPr dirty="0" sz="1150" spc="-5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Examendossier:</a:t>
            </a:r>
            <a:endParaRPr sz="10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92090" y="6048297"/>
            <a:ext cx="849630" cy="186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20">
                <a:solidFill>
                  <a:srgbClr val="0F0F0F"/>
                </a:solidFill>
                <a:latin typeface="Times New Roman"/>
                <a:cs typeface="Times New Roman"/>
              </a:rPr>
              <a:t>8.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De</a:t>
            </a:r>
            <a:r>
              <a:rPr dirty="0" sz="1050" spc="-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school</a:t>
            </a:r>
            <a:r>
              <a:rPr dirty="0" sz="1050" spc="20">
                <a:solidFill>
                  <a:srgbClr val="414141"/>
                </a:solidFill>
                <a:latin typeface="Arial"/>
                <a:cs typeface="Arial"/>
              </a:rPr>
              <a:t>:</a:t>
            </a:r>
            <a:endParaRPr sz="10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93057" y="6371754"/>
            <a:ext cx="1002030" cy="3498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6370" indent="-152400">
              <a:lnSpc>
                <a:spcPts val="1215"/>
              </a:lnSpc>
              <a:spcBef>
                <a:spcPts val="100"/>
              </a:spcBef>
              <a:buAutoNum type="arabicPeriod" startAt="9"/>
              <a:tabLst>
                <a:tab pos="167005" algn="l"/>
              </a:tabLst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Ouder:</a:t>
            </a:r>
            <a:endParaRPr sz="1050">
              <a:latin typeface="Arial"/>
              <a:cs typeface="Arial"/>
            </a:endParaRPr>
          </a:p>
          <a:p>
            <a:pPr marL="247650" indent="-235585">
              <a:lnSpc>
                <a:spcPts val="1335"/>
              </a:lnSpc>
              <a:buSzPct val="109523"/>
              <a:buFont typeface="Times New Roman"/>
              <a:buAutoNum type="arabicPeriod" startAt="9"/>
              <a:tabLst>
                <a:tab pos="248285" algn="l"/>
              </a:tabLst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Herkansing:</a:t>
            </a:r>
            <a:endParaRPr sz="10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93057" y="6856938"/>
            <a:ext cx="1734185" cy="186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25">
                <a:solidFill>
                  <a:srgbClr val="0F0F0F"/>
                </a:solidFill>
                <a:latin typeface="Times New Roman"/>
                <a:cs typeface="Times New Roman"/>
              </a:rPr>
              <a:t>11.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CE,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SE,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CPE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</a:t>
            </a:r>
            <a:r>
              <a:rPr dirty="0" sz="1050" spc="-1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CSPE:</a:t>
            </a:r>
            <a:endParaRPr sz="10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90004" y="7503852"/>
            <a:ext cx="1199515" cy="350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5110" indent="-233045">
              <a:lnSpc>
                <a:spcPct val="100000"/>
              </a:lnSpc>
              <a:buSzPct val="109523"/>
              <a:buFont typeface="Times New Roman"/>
              <a:buAutoNum type="arabicPeriod" startAt="12"/>
              <a:tabLst>
                <a:tab pos="245745" algn="l"/>
              </a:tabLst>
            </a:pP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PTA:</a:t>
            </a:r>
            <a:endParaRPr sz="1050">
              <a:latin typeface="Arial"/>
              <a:cs typeface="Arial"/>
            </a:endParaRPr>
          </a:p>
          <a:p>
            <a:pPr marL="245110" indent="-230504">
              <a:lnSpc>
                <a:spcPct val="100000"/>
              </a:lnSpc>
              <a:spcBef>
                <a:spcPts val="15"/>
              </a:spcBef>
              <a:buAutoNum type="arabicPeriod" startAt="12"/>
              <a:tabLst>
                <a:tab pos="245745" algn="l"/>
              </a:tabLst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Protocollen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CE</a:t>
            </a:r>
            <a:endParaRPr sz="10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57886" y="3622373"/>
            <a:ext cx="3615054" cy="4391025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22225" marR="417830" indent="-2540">
              <a:lnSpc>
                <a:spcPct val="103000"/>
              </a:lnSpc>
              <a:spcBef>
                <a:spcPts val="60"/>
              </a:spcBef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College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Bestuur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Stichting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Openbaar 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Voortgezet Onderwijs</a:t>
            </a:r>
            <a:r>
              <a:rPr dirty="0" sz="1050" spc="-6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Zaanstad</a:t>
            </a:r>
            <a:r>
              <a:rPr dirty="0" sz="1050" spc="25">
                <a:solidFill>
                  <a:srgbClr val="414141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 marL="20955" marR="280670">
              <a:lnSpc>
                <a:spcPts val="1270"/>
              </a:lnSpc>
              <a:spcBef>
                <a:spcPts val="25"/>
              </a:spcBef>
            </a:pP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vestigingsdirecteur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school.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eindexamenbesluit VO (tekst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geldend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op</a:t>
            </a:r>
            <a:r>
              <a:rPr dirty="0" sz="1050" spc="-2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15">
                <a:solidFill>
                  <a:srgbClr val="0F0F0F"/>
                </a:solidFill>
                <a:latin typeface="Times New Roman"/>
                <a:cs typeface="Times New Roman"/>
              </a:rPr>
              <a:t>01-01-2019)</a:t>
            </a:r>
            <a:endParaRPr sz="1150">
              <a:latin typeface="Times New Roman"/>
              <a:cs typeface="Times New Roman"/>
            </a:endParaRPr>
          </a:p>
          <a:p>
            <a:pPr marL="17780" marR="80010" indent="3810">
              <a:lnSpc>
                <a:spcPts val="1270"/>
              </a:lnSpc>
              <a:spcBef>
                <a:spcPts val="5"/>
              </a:spcBef>
            </a:pP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wet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voortgezet onderwijs (tekst geldend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150" spc="20">
                <a:solidFill>
                  <a:srgbClr val="0F0F0F"/>
                </a:solidFill>
                <a:latin typeface="Times New Roman"/>
                <a:cs typeface="Times New Roman"/>
              </a:rPr>
              <a:t>01-  04-20)</a:t>
            </a:r>
            <a:endParaRPr sz="1150">
              <a:latin typeface="Times New Roman"/>
              <a:cs typeface="Times New Roman"/>
            </a:endParaRPr>
          </a:p>
          <a:p>
            <a:pPr marL="19685" marR="192405" indent="-1905">
              <a:lnSpc>
                <a:spcPts val="1270"/>
              </a:lnSpc>
              <a:spcBef>
                <a:spcPts val="10"/>
              </a:spcBef>
            </a:pP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inrichtingsbesluit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WVO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(tekst geldend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vanaf </a:t>
            </a:r>
            <a:r>
              <a:rPr dirty="0" sz="1150" spc="15">
                <a:solidFill>
                  <a:srgbClr val="0F0F0F"/>
                </a:solidFill>
                <a:latin typeface="Times New Roman"/>
                <a:cs typeface="Times New Roman"/>
              </a:rPr>
              <a:t>01-01-  </a:t>
            </a:r>
            <a:r>
              <a:rPr dirty="0" sz="1150" spc="20">
                <a:solidFill>
                  <a:srgbClr val="0F0F0F"/>
                </a:solidFill>
                <a:latin typeface="Times New Roman"/>
                <a:cs typeface="Times New Roman"/>
              </a:rPr>
              <a:t>2019)</a:t>
            </a:r>
            <a:endParaRPr sz="1150">
              <a:latin typeface="Times New Roman"/>
              <a:cs typeface="Times New Roman"/>
            </a:endParaRPr>
          </a:p>
          <a:p>
            <a:pPr marL="18415" marR="138430" indent="2540">
              <a:lnSpc>
                <a:spcPts val="1270"/>
              </a:lnSpc>
              <a:spcBef>
                <a:spcPts val="5"/>
              </a:spcBef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personeelsleden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belast zijn met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afnemen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</a:t>
            </a:r>
            <a:r>
              <a:rPr dirty="0" sz="1050" spc="-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examens.</a:t>
            </a:r>
            <a:endParaRPr sz="1050">
              <a:latin typeface="Arial"/>
              <a:cs typeface="Arial"/>
            </a:endParaRPr>
          </a:p>
          <a:p>
            <a:pPr marL="17145">
              <a:lnSpc>
                <a:spcPts val="1210"/>
              </a:lnSpc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bevat alle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onderdelen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schoolexamen, zoals</a:t>
            </a:r>
            <a:r>
              <a:rPr dirty="0" sz="1050" spc="28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deze</a:t>
            </a:r>
            <a:endParaRPr sz="1050">
              <a:latin typeface="Arial"/>
              <a:cs typeface="Arial"/>
            </a:endParaRPr>
          </a:p>
          <a:p>
            <a:pPr marL="17145" marR="11430" indent="-635">
              <a:lnSpc>
                <a:spcPct val="101099"/>
              </a:lnSpc>
              <a:spcBef>
                <a:spcPts val="25"/>
              </a:spcBef>
            </a:pP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voorlaatste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en/of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laatste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leerjaar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opleiding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worden opgebouwd.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Dit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geldt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ook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vakken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niet  centraal worden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geëxamineerd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en/of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reeds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 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derde 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leerjaar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worden</a:t>
            </a:r>
            <a:r>
              <a:rPr dirty="0" sz="1050" spc="13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afgesloten.</a:t>
            </a:r>
            <a:endParaRPr sz="1050">
              <a:latin typeface="Arial"/>
              <a:cs typeface="Arial"/>
            </a:endParaRPr>
          </a:p>
          <a:p>
            <a:pPr marL="17780" marR="262890" indent="-2540">
              <a:lnSpc>
                <a:spcPts val="1300"/>
              </a:lnSpc>
            </a:pP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vestiging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openbare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school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vwo,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havo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en/of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vmbo.</a:t>
            </a:r>
            <a:endParaRPr sz="1050">
              <a:latin typeface="Arial"/>
              <a:cs typeface="Arial"/>
            </a:endParaRPr>
          </a:p>
          <a:p>
            <a:pPr marL="18415">
              <a:lnSpc>
                <a:spcPts val="1220"/>
              </a:lnSpc>
            </a:pP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ouder,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voogd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of</a:t>
            </a:r>
            <a:r>
              <a:rPr dirty="0" sz="1050" spc="-5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verzorger.</a:t>
            </a:r>
            <a:endParaRPr sz="1050">
              <a:latin typeface="Arial"/>
              <a:cs typeface="Arial"/>
            </a:endParaRPr>
          </a:p>
          <a:p>
            <a:pPr marL="15240" marR="196215" indent="-1270">
              <a:lnSpc>
                <a:spcPct val="101099"/>
              </a:lnSpc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opnieuw deelnemen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aan 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toets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centraal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examen of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</a:t>
            </a:r>
            <a:r>
              <a:rPr dirty="0" sz="1050" spc="-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schoolexamen.</a:t>
            </a:r>
            <a:endParaRPr sz="1050">
              <a:latin typeface="Arial"/>
              <a:cs typeface="Arial"/>
            </a:endParaRPr>
          </a:p>
          <a:p>
            <a:pPr marL="12700" marR="5080" indent="635">
              <a:lnSpc>
                <a:spcPct val="101099"/>
              </a:lnSpc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Centraal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(CE), Schoolexamen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(SE),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Centraal  Praktisch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(CPE)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Centraal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Schriftelijk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Praktisch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profielvak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(CSPE). Deze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onderdelen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vormen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samen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</a:t>
            </a:r>
            <a:r>
              <a:rPr dirty="0" sz="1050" spc="8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eindexamen.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Programma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Toetsing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</a:t>
            </a:r>
            <a:r>
              <a:rPr dirty="0" sz="1050" spc="21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Afsluiting.</a:t>
            </a:r>
            <a:endParaRPr sz="1050">
              <a:latin typeface="Arial"/>
              <a:cs typeface="Arial"/>
            </a:endParaRPr>
          </a:p>
          <a:p>
            <a:pPr marL="13335" marR="241935" indent="1905">
              <a:lnSpc>
                <a:spcPct val="101099"/>
              </a:lnSpc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meest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actuele versie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document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Protocollen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Centraal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examens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opgesteld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door</a:t>
            </a:r>
            <a:r>
              <a:rPr dirty="0" sz="1050" spc="10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AOCNO-raad.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85441"/>
            <a:ext cx="0" cy="1391920"/>
          </a:xfrm>
          <a:custGeom>
            <a:avLst/>
            <a:gdLst/>
            <a:ahLst/>
            <a:cxnLst/>
            <a:rect l="l" t="t" r="r" b="b"/>
            <a:pathLst>
              <a:path w="0" h="1391920">
                <a:moveTo>
                  <a:pt x="0" y="1391473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76933" y="952061"/>
            <a:ext cx="5910580" cy="0"/>
          </a:xfrm>
          <a:custGeom>
            <a:avLst/>
            <a:gdLst/>
            <a:ahLst/>
            <a:cxnLst/>
            <a:rect l="l" t="t" r="r" b="b"/>
            <a:pathLst>
              <a:path w="5910580" h="0">
                <a:moveTo>
                  <a:pt x="0" y="0"/>
                </a:moveTo>
                <a:lnTo>
                  <a:pt x="5910446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4" name="object 4"/>
          <p:cNvGrpSpPr/>
          <p:nvPr/>
        </p:nvGrpSpPr>
        <p:grpSpPr>
          <a:xfrm>
            <a:off x="971056" y="1098277"/>
            <a:ext cx="5904230" cy="60325"/>
            <a:chOff x="971056" y="1098277"/>
            <a:chExt cx="5904230" cy="60325"/>
          </a:xfrm>
        </p:grpSpPr>
        <p:sp>
          <p:nvSpPr>
            <p:cNvPr id="5" name="object 5"/>
            <p:cNvSpPr/>
            <p:nvPr/>
          </p:nvSpPr>
          <p:spPr>
            <a:xfrm>
              <a:off x="976933" y="1153458"/>
              <a:ext cx="5898515" cy="0"/>
            </a:xfrm>
            <a:custGeom>
              <a:avLst/>
              <a:gdLst/>
              <a:ahLst/>
              <a:cxnLst/>
              <a:rect l="l" t="t" r="r" b="b"/>
              <a:pathLst>
                <a:path w="5898515" h="0">
                  <a:moveTo>
                    <a:pt x="0" y="0"/>
                  </a:moveTo>
                  <a:lnTo>
                    <a:pt x="5898234" y="0"/>
                  </a:lnTo>
                </a:path>
              </a:pathLst>
            </a:custGeom>
            <a:ln w="91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971056" y="1104634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 h="0">
                  <a:moveTo>
                    <a:pt x="0" y="0"/>
                  </a:moveTo>
                  <a:lnTo>
                    <a:pt x="12211" y="0"/>
                  </a:lnTo>
                </a:path>
              </a:pathLst>
            </a:custGeom>
            <a:ln w="12714">
              <a:solidFill>
                <a:srgbClr val="52525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6717224" y="510628"/>
            <a:ext cx="9334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30">
                <a:solidFill>
                  <a:srgbClr val="111111"/>
                </a:solidFill>
                <a:latin typeface="Arial"/>
                <a:cs typeface="Arial"/>
              </a:rPr>
              <a:t>3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56925" y="10228565"/>
            <a:ext cx="5257165" cy="16065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Examenreglement </a:t>
            </a:r>
            <a:r>
              <a:rPr dirty="0" sz="950" spc="30">
                <a:solidFill>
                  <a:srgbClr val="111111"/>
                </a:solidFill>
                <a:latin typeface="Arial"/>
                <a:cs typeface="Arial"/>
              </a:rPr>
              <a:t>VMBO </a:t>
            </a:r>
            <a:r>
              <a:rPr dirty="0" sz="950" spc="35">
                <a:solidFill>
                  <a:srgbClr val="111111"/>
                </a:solidFill>
                <a:latin typeface="Arial"/>
                <a:cs typeface="Arial"/>
              </a:rPr>
              <a:t>2020-2021-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Vastgesteld door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College </a:t>
            </a: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Bestuur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950" spc="20">
                <a:solidFill>
                  <a:srgbClr val="111111"/>
                </a:solidFill>
                <a:latin typeface="Arial"/>
                <a:cs typeface="Arial"/>
              </a:rPr>
              <a:t>29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juni</a:t>
            </a:r>
            <a:r>
              <a:rPr dirty="0" sz="950" spc="22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2020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58356" y="952075"/>
            <a:ext cx="321564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120">
                <a:solidFill>
                  <a:srgbClr val="525252"/>
                </a:solidFill>
                <a:latin typeface="Arial"/>
                <a:cs typeface="Arial"/>
              </a:rPr>
              <a:t>1 </a:t>
            </a:r>
            <a:r>
              <a:rPr dirty="0" sz="1050" spc="10" b="1">
                <a:solidFill>
                  <a:srgbClr val="111111"/>
                </a:solidFill>
                <a:latin typeface="Arial"/>
                <a:cs typeface="Arial"/>
              </a:rPr>
              <a:t>Hoofdstuk </a:t>
            </a:r>
            <a:r>
              <a:rPr dirty="0" sz="1100" spc="-45">
                <a:solidFill>
                  <a:srgbClr val="111111"/>
                </a:solidFill>
                <a:latin typeface="Times New Roman"/>
                <a:cs typeface="Times New Roman"/>
              </a:rPr>
              <a:t>Il </a:t>
            </a:r>
            <a:r>
              <a:rPr dirty="0" sz="1100" spc="-50">
                <a:solidFill>
                  <a:srgbClr val="111111"/>
                </a:solidFill>
                <a:latin typeface="Times New Roman"/>
                <a:cs typeface="Times New Roman"/>
              </a:rPr>
              <a:t>- </a:t>
            </a:r>
            <a:r>
              <a:rPr dirty="0" sz="1050" spc="25" b="1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 b="1">
                <a:solidFill>
                  <a:srgbClr val="111111"/>
                </a:solidFill>
                <a:latin typeface="Arial"/>
                <a:cs typeface="Arial"/>
              </a:rPr>
              <a:t>organisatie </a:t>
            </a:r>
            <a:r>
              <a:rPr dirty="0" sz="1050" spc="15" b="1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20" b="1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5" b="1">
                <a:solidFill>
                  <a:srgbClr val="111111"/>
                </a:solidFill>
                <a:latin typeface="Arial"/>
                <a:cs typeface="Arial"/>
              </a:rPr>
              <a:t>SE en</a:t>
            </a:r>
            <a:r>
              <a:rPr dirty="0" sz="1050" spc="-135" b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 b="1">
                <a:solidFill>
                  <a:srgbClr val="111111"/>
                </a:solidFill>
                <a:latin typeface="Arial"/>
                <a:cs typeface="Arial"/>
              </a:rPr>
              <a:t>CE</a:t>
            </a:r>
            <a:endParaRPr sz="1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18452" y="1526006"/>
            <a:ext cx="5765800" cy="83331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7465">
              <a:lnSpc>
                <a:spcPct val="100000"/>
              </a:lnSpc>
              <a:spcBef>
                <a:spcPts val="100"/>
              </a:spcBef>
            </a:pPr>
            <a:r>
              <a:rPr dirty="0" sz="1050" spc="5" b="1">
                <a:solidFill>
                  <a:srgbClr val="111111"/>
                </a:solidFill>
                <a:latin typeface="Arial"/>
                <a:cs typeface="Arial"/>
              </a:rPr>
              <a:t>Artikel </a:t>
            </a:r>
            <a:r>
              <a:rPr dirty="0" sz="1050" spc="40" b="1">
                <a:solidFill>
                  <a:srgbClr val="111111"/>
                </a:solidFill>
                <a:latin typeface="Arial"/>
                <a:cs typeface="Arial"/>
              </a:rPr>
              <a:t>2 </a:t>
            </a:r>
            <a:r>
              <a:rPr dirty="0" sz="1050" spc="10" b="1">
                <a:solidFill>
                  <a:srgbClr val="111111"/>
                </a:solidFill>
                <a:latin typeface="Arial"/>
                <a:cs typeface="Arial"/>
              </a:rPr>
              <a:t>Organisatie </a:t>
            </a:r>
            <a:r>
              <a:rPr dirty="0" sz="1050" spc="5" b="1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25" b="1">
                <a:solidFill>
                  <a:srgbClr val="111111"/>
                </a:solidFill>
                <a:latin typeface="Arial"/>
                <a:cs typeface="Arial"/>
              </a:rPr>
              <a:t>het</a:t>
            </a:r>
            <a:r>
              <a:rPr dirty="0" sz="1050" spc="145" b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 b="1">
                <a:solidFill>
                  <a:srgbClr val="111111"/>
                </a:solidFill>
                <a:latin typeface="Arial"/>
                <a:cs typeface="Arial"/>
              </a:rPr>
              <a:t>eindexamen</a:t>
            </a:r>
            <a:endParaRPr sz="1050">
              <a:latin typeface="Arial"/>
              <a:cs typeface="Arial"/>
            </a:endParaRPr>
          </a:p>
          <a:p>
            <a:pPr marL="258445" marR="69850" indent="-223520">
              <a:lnSpc>
                <a:spcPct val="100099"/>
              </a:lnSpc>
              <a:spcBef>
                <a:spcPts val="925"/>
              </a:spcBef>
              <a:buAutoNum type="arabicPeriod"/>
              <a:tabLst>
                <a:tab pos="259079" algn="l"/>
              </a:tabLst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eindexamen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bestaat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uit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twee delen: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schoolexamen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(SE)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en 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centraal examen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(CE).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eindexamen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bestaat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ieder </a:t>
            </a:r>
            <a:r>
              <a:rPr dirty="0" sz="1050" spc="-5">
                <a:solidFill>
                  <a:srgbClr val="111111"/>
                </a:solidFill>
                <a:latin typeface="Arial"/>
                <a:cs typeface="Arial"/>
              </a:rPr>
              <a:t>vak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uit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SE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zover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dat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examenprogramma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examenbesluit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is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bepaald,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tevens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uit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een</a:t>
            </a:r>
            <a:r>
              <a:rPr dirty="0" sz="1050" spc="-4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CE.</a:t>
            </a:r>
            <a:endParaRPr sz="1050">
              <a:latin typeface="Arial"/>
              <a:cs typeface="Arial"/>
            </a:endParaRPr>
          </a:p>
          <a:p>
            <a:pPr marL="255904" marR="231775" indent="-222885">
              <a:lnSpc>
                <a:spcPts val="1250"/>
              </a:lnSpc>
              <a:spcBef>
                <a:spcPts val="85"/>
              </a:spcBef>
              <a:buAutoNum type="arabicPeriod"/>
              <a:tabLst>
                <a:tab pos="256540" algn="l"/>
              </a:tabLst>
            </a:pP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directeur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examinatoren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nemen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onder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verantwoordelijkheid van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bevoegd 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gezag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eindexamen</a:t>
            </a:r>
            <a:r>
              <a:rPr dirty="0" sz="1050" spc="6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af.</a:t>
            </a:r>
            <a:endParaRPr sz="1050">
              <a:latin typeface="Arial"/>
              <a:cs typeface="Arial"/>
            </a:endParaRPr>
          </a:p>
          <a:p>
            <a:pPr marL="255270" marR="130810" indent="-224154">
              <a:lnSpc>
                <a:spcPts val="1250"/>
              </a:lnSpc>
              <a:spcBef>
                <a:spcPts val="50"/>
              </a:spcBef>
              <a:buAutoNum type="arabicPeriod"/>
              <a:tabLst>
                <a:tab pos="256540" algn="l"/>
              </a:tabLst>
            </a:pP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directeur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wijst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de personeelsleden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school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aan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tot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secretaris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het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eindexamen.</a:t>
            </a:r>
            <a:endParaRPr sz="1050">
              <a:latin typeface="Arial"/>
              <a:cs typeface="Arial"/>
            </a:endParaRPr>
          </a:p>
          <a:p>
            <a:pPr marL="255904" marR="69850" indent="-229235">
              <a:lnSpc>
                <a:spcPts val="1270"/>
              </a:lnSpc>
              <a:spcBef>
                <a:spcPts val="5"/>
              </a:spcBef>
              <a:buAutoNum type="arabicPeriod"/>
              <a:tabLst>
                <a:tab pos="254000" algn="l"/>
              </a:tabLst>
            </a:pP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directeur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kan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zijn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bevoegdheden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over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eindexamen mandateren aan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adjunct­ 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directeur,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afdelings-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of</a:t>
            </a:r>
            <a:r>
              <a:rPr dirty="0" sz="1050" spc="14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teamleider.</a:t>
            </a:r>
            <a:endParaRPr sz="1050">
              <a:latin typeface="Arial"/>
              <a:cs typeface="Arial"/>
            </a:endParaRPr>
          </a:p>
          <a:p>
            <a:pPr marL="252729" indent="-221615">
              <a:lnSpc>
                <a:spcPts val="1210"/>
              </a:lnSpc>
              <a:buAutoNum type="arabicPeriod"/>
              <a:tabLst>
                <a:tab pos="253365" algn="l"/>
              </a:tabLst>
            </a:pP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SE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wordt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ten minste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tien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werkdagen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aanvang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C</a:t>
            </a:r>
            <a:r>
              <a:rPr dirty="0" sz="1050" spc="20">
                <a:solidFill>
                  <a:srgbClr val="383838"/>
                </a:solidFill>
                <a:latin typeface="Arial"/>
                <a:cs typeface="Arial"/>
              </a:rPr>
              <a:t>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</a:t>
            </a:r>
            <a:r>
              <a:rPr dirty="0" sz="1050" spc="8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</a:t>
            </a:r>
            <a:endParaRPr sz="1050">
              <a:latin typeface="Arial"/>
              <a:cs typeface="Arial"/>
            </a:endParaRPr>
          </a:p>
          <a:p>
            <a:pPr marL="252095" marR="5080" indent="-635">
              <a:lnSpc>
                <a:spcPct val="102000"/>
              </a:lnSpc>
              <a:spcBef>
                <a:spcPts val="15"/>
              </a:spcBef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betreffende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vak afgesloten.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Minimaal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tien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dagen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voor 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begin van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CE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krijgen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de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examenkandidaten 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gelegenheid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hun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definitieve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schoolexamencijfers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te controleren </a:t>
            </a:r>
            <a:r>
              <a:rPr dirty="0" sz="1050" spc="-5">
                <a:solidFill>
                  <a:srgbClr val="111111"/>
                </a:solidFill>
                <a:latin typeface="Arial"/>
                <a:cs typeface="Arial"/>
              </a:rPr>
              <a:t>en 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te tekenen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voor akkoord.</a:t>
            </a:r>
            <a:endParaRPr sz="1050">
              <a:latin typeface="Arial"/>
              <a:cs typeface="Arial"/>
            </a:endParaRPr>
          </a:p>
          <a:p>
            <a:pPr marL="251460" marR="125095" indent="-225425">
              <a:lnSpc>
                <a:spcPct val="100099"/>
              </a:lnSpc>
              <a:spcBef>
                <a:spcPts val="10"/>
              </a:spcBef>
              <a:buAutoNum type="arabicPeriod" startAt="6"/>
              <a:tabLst>
                <a:tab pos="253365" algn="l"/>
              </a:tabLst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Eindexamen kan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worden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afgelegd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vakken die in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beroepsgerichte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profielen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school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worden aangeboden.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Deze staan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vermeld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schoolgids.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kandidaat 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mag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meer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vakken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examen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afleggen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dan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nodig is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volledig</a:t>
            </a:r>
            <a:r>
              <a:rPr dirty="0" sz="1050" spc="15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examen.</a:t>
            </a:r>
            <a:endParaRPr sz="1050">
              <a:latin typeface="Arial"/>
              <a:cs typeface="Arial"/>
            </a:endParaRPr>
          </a:p>
          <a:p>
            <a:pPr marL="252729" marR="69850" indent="-227965">
              <a:lnSpc>
                <a:spcPct val="101099"/>
              </a:lnSpc>
              <a:buAutoNum type="arabicPeriod" startAt="6"/>
              <a:tabLst>
                <a:tab pos="254635" algn="l"/>
              </a:tabLst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Vrijstellingen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afleggen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eindexamen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bepaalde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vakken kunnen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worden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verleend overeenkomstig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bepaalde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artikel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26n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inrichtingsbesluit</a:t>
            </a:r>
            <a:r>
              <a:rPr dirty="0" sz="1050" spc="-9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WVO.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 marL="22225">
              <a:lnSpc>
                <a:spcPct val="100000"/>
              </a:lnSpc>
              <a:spcBef>
                <a:spcPts val="910"/>
              </a:spcBef>
            </a:pPr>
            <a:r>
              <a:rPr dirty="0" sz="1050" spc="10" b="1">
                <a:solidFill>
                  <a:srgbClr val="111111"/>
                </a:solidFill>
                <a:latin typeface="Arial"/>
                <a:cs typeface="Arial"/>
              </a:rPr>
              <a:t>Artikel </a:t>
            </a:r>
            <a:r>
              <a:rPr dirty="0" sz="1050" spc="20" b="1">
                <a:solidFill>
                  <a:srgbClr val="111111"/>
                </a:solidFill>
                <a:latin typeface="Arial"/>
                <a:cs typeface="Arial"/>
              </a:rPr>
              <a:t>3 </a:t>
            </a:r>
            <a:r>
              <a:rPr dirty="0" sz="1050" spc="15" b="1">
                <a:solidFill>
                  <a:srgbClr val="111111"/>
                </a:solidFill>
                <a:latin typeface="Arial"/>
                <a:cs typeface="Arial"/>
              </a:rPr>
              <a:t>Schoolexamen </a:t>
            </a:r>
            <a:r>
              <a:rPr dirty="0" sz="1050" spc="40" b="1">
                <a:solidFill>
                  <a:srgbClr val="111111"/>
                </a:solidFill>
                <a:latin typeface="Arial"/>
                <a:cs typeface="Arial"/>
              </a:rPr>
              <a:t>en</a:t>
            </a:r>
            <a:r>
              <a:rPr dirty="0" sz="1050" spc="-160" b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 b="1">
                <a:solidFill>
                  <a:srgbClr val="111111"/>
                </a:solidFill>
                <a:latin typeface="Arial"/>
                <a:cs typeface="Arial"/>
              </a:rPr>
              <a:t>PTA</a:t>
            </a:r>
            <a:endParaRPr sz="1050">
              <a:latin typeface="Arial"/>
              <a:cs typeface="Arial"/>
            </a:endParaRPr>
          </a:p>
          <a:p>
            <a:pPr marL="249554" marR="43180" indent="-228600">
              <a:lnSpc>
                <a:spcPct val="100099"/>
              </a:lnSpc>
              <a:spcBef>
                <a:spcPts val="944"/>
              </a:spcBef>
              <a:buAutoNum type="arabicPeriod"/>
              <a:tabLst>
                <a:tab pos="251460" algn="l"/>
              </a:tabLst>
            </a:pPr>
            <a:r>
              <a:rPr dirty="0" sz="1150" spc="5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150" spc="10">
                <a:solidFill>
                  <a:srgbClr val="111111"/>
                </a:solidFill>
                <a:latin typeface="Arial"/>
                <a:cs typeface="Arial"/>
              </a:rPr>
              <a:t>1 </a:t>
            </a:r>
            <a:r>
              <a:rPr dirty="0" sz="1150" spc="15">
                <a:solidFill>
                  <a:srgbClr val="111111"/>
                </a:solidFill>
                <a:latin typeface="Arial"/>
                <a:cs typeface="Arial"/>
              </a:rPr>
              <a:t>oktober </a:t>
            </a:r>
            <a:r>
              <a:rPr dirty="0" sz="1150" spc="1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150" spc="40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150" spc="10">
                <a:solidFill>
                  <a:srgbClr val="111111"/>
                </a:solidFill>
                <a:latin typeface="Arial"/>
                <a:cs typeface="Arial"/>
              </a:rPr>
              <a:t>examenjaar </a:t>
            </a:r>
            <a:r>
              <a:rPr dirty="0" sz="1150" spc="5">
                <a:solidFill>
                  <a:srgbClr val="111111"/>
                </a:solidFill>
                <a:latin typeface="Arial"/>
                <a:cs typeface="Arial"/>
              </a:rPr>
              <a:t>ontvangen </a:t>
            </a:r>
            <a:r>
              <a:rPr dirty="0" sz="1150" spc="4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150" spc="20">
                <a:solidFill>
                  <a:srgbClr val="111111"/>
                </a:solidFill>
                <a:latin typeface="Arial"/>
                <a:cs typeface="Arial"/>
              </a:rPr>
              <a:t>examenkandidaten </a:t>
            </a:r>
            <a:r>
              <a:rPr dirty="0" sz="1150" spc="15">
                <a:solidFill>
                  <a:srgbClr val="111111"/>
                </a:solidFill>
                <a:latin typeface="Arial"/>
                <a:cs typeface="Arial"/>
              </a:rPr>
              <a:t>het  </a:t>
            </a:r>
            <a:r>
              <a:rPr dirty="0" sz="1150" spc="20">
                <a:solidFill>
                  <a:srgbClr val="111111"/>
                </a:solidFill>
                <a:latin typeface="Arial"/>
                <a:cs typeface="Arial"/>
              </a:rPr>
              <a:t>schoolexamenreglement. </a:t>
            </a:r>
            <a:r>
              <a:rPr dirty="0" sz="11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1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150" spc="20">
                <a:solidFill>
                  <a:srgbClr val="111111"/>
                </a:solidFill>
                <a:latin typeface="Arial"/>
                <a:cs typeface="Arial"/>
              </a:rPr>
              <a:t>schoolexamenreglement </a:t>
            </a:r>
            <a:r>
              <a:rPr dirty="0" sz="1150" spc="5">
                <a:solidFill>
                  <a:srgbClr val="111111"/>
                </a:solidFill>
                <a:latin typeface="Arial"/>
                <a:cs typeface="Arial"/>
              </a:rPr>
              <a:t>zijn </a:t>
            </a:r>
            <a:r>
              <a:rPr dirty="0" sz="1150" spc="15">
                <a:solidFill>
                  <a:srgbClr val="111111"/>
                </a:solidFill>
                <a:latin typeface="Arial"/>
                <a:cs typeface="Arial"/>
              </a:rPr>
              <a:t>ten </a:t>
            </a:r>
            <a:r>
              <a:rPr dirty="0" sz="1150" spc="5">
                <a:solidFill>
                  <a:srgbClr val="111111"/>
                </a:solidFill>
                <a:latin typeface="Arial"/>
                <a:cs typeface="Arial"/>
              </a:rPr>
              <a:t>aanzien </a:t>
            </a:r>
            <a:r>
              <a:rPr dirty="0" sz="11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150" spc="10">
                <a:solidFill>
                  <a:srgbClr val="111111"/>
                </a:solidFill>
                <a:latin typeface="Arial"/>
                <a:cs typeface="Arial"/>
              </a:rPr>
              <a:t>het  </a:t>
            </a:r>
            <a:r>
              <a:rPr dirty="0" sz="1150" spc="5">
                <a:solidFill>
                  <a:srgbClr val="111111"/>
                </a:solidFill>
                <a:latin typeface="Arial"/>
                <a:cs typeface="Arial"/>
              </a:rPr>
              <a:t>SE </a:t>
            </a:r>
            <a:r>
              <a:rPr dirty="0" sz="11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150" spc="15">
                <a:solidFill>
                  <a:srgbClr val="111111"/>
                </a:solidFill>
                <a:latin typeface="Arial"/>
                <a:cs typeface="Arial"/>
              </a:rPr>
              <a:t>volgende </a:t>
            </a:r>
            <a:r>
              <a:rPr dirty="0" sz="1150" spc="10">
                <a:solidFill>
                  <a:srgbClr val="111111"/>
                </a:solidFill>
                <a:latin typeface="Arial"/>
                <a:cs typeface="Arial"/>
              </a:rPr>
              <a:t>zaken</a:t>
            </a:r>
            <a:r>
              <a:rPr dirty="0" sz="1150" spc="15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150" spc="10">
                <a:solidFill>
                  <a:srgbClr val="111111"/>
                </a:solidFill>
                <a:latin typeface="Arial"/>
                <a:cs typeface="Arial"/>
              </a:rPr>
              <a:t>vastgelegd:</a:t>
            </a:r>
            <a:endParaRPr sz="1150">
              <a:latin typeface="Arial"/>
              <a:cs typeface="Arial"/>
            </a:endParaRPr>
          </a:p>
          <a:p>
            <a:pPr lvl="1" marL="703580" indent="-231775">
              <a:lnSpc>
                <a:spcPts val="1255"/>
              </a:lnSpc>
              <a:spcBef>
                <a:spcPts val="20"/>
              </a:spcBef>
              <a:buAutoNum type="alphaLcPeriod"/>
              <a:tabLst>
                <a:tab pos="704215" algn="l"/>
              </a:tabLst>
            </a:pP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leerjaar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waarin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schoolexamenprogramma</a:t>
            </a:r>
            <a:r>
              <a:rPr dirty="0" sz="1050" spc="-7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aanvangt</a:t>
            </a:r>
            <a:endParaRPr sz="1050">
              <a:latin typeface="Arial"/>
              <a:cs typeface="Arial"/>
            </a:endParaRPr>
          </a:p>
          <a:p>
            <a:pPr lvl="1" marL="704850" indent="-231140">
              <a:lnSpc>
                <a:spcPts val="1255"/>
              </a:lnSpc>
              <a:buAutoNum type="alphaLcPeriod"/>
              <a:tabLst>
                <a:tab pos="705485" algn="l"/>
              </a:tabLst>
            </a:pP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reguliere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toetsingsprocedures</a:t>
            </a:r>
            <a:endParaRPr sz="1050">
              <a:latin typeface="Arial"/>
              <a:cs typeface="Arial"/>
            </a:endParaRPr>
          </a:p>
          <a:p>
            <a:pPr lvl="1" marL="704215" marR="652780" indent="-229870">
              <a:lnSpc>
                <a:spcPts val="1250"/>
              </a:lnSpc>
              <a:spcBef>
                <a:spcPts val="85"/>
              </a:spcBef>
              <a:buAutoNum type="alphaLcPeriod"/>
              <a:tabLst>
                <a:tab pos="708025" algn="l"/>
              </a:tabLst>
            </a:pP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afwijkende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toetsingsprocedures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waarbij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artikel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55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(afwijkende wijze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examineren)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examenbesluit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toepassing</a:t>
            </a:r>
            <a:r>
              <a:rPr dirty="0" sz="1050" spc="-7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is</a:t>
            </a:r>
            <a:endParaRPr sz="1050">
              <a:latin typeface="Arial"/>
              <a:cs typeface="Arial"/>
            </a:endParaRPr>
          </a:p>
          <a:p>
            <a:pPr lvl="1" marL="704850" indent="-233045">
              <a:lnSpc>
                <a:spcPts val="1235"/>
              </a:lnSpc>
              <a:buAutoNum type="alphaLcPeriod"/>
              <a:tabLst>
                <a:tab pos="705485" algn="l"/>
              </a:tabLst>
            </a:pP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regels van</a:t>
            </a:r>
            <a:r>
              <a:rPr dirty="0" sz="1050" spc="-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beoordeling</a:t>
            </a:r>
            <a:endParaRPr sz="1050">
              <a:latin typeface="Arial"/>
              <a:cs typeface="Arial"/>
            </a:endParaRPr>
          </a:p>
          <a:p>
            <a:pPr lvl="1" marL="701675" indent="-233045">
              <a:lnSpc>
                <a:spcPct val="100000"/>
              </a:lnSpc>
              <a:spcBef>
                <a:spcPts val="40"/>
              </a:spcBef>
              <a:buAutoNum type="alphaLcPeriod"/>
              <a:tabLst>
                <a:tab pos="702310" algn="l"/>
              </a:tabLst>
            </a:pP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regels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betreffende</a:t>
            </a:r>
            <a:r>
              <a:rPr dirty="0" sz="1050" spc="7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absentie</a:t>
            </a:r>
            <a:endParaRPr sz="1050">
              <a:latin typeface="Arial"/>
              <a:cs typeface="Arial"/>
            </a:endParaRPr>
          </a:p>
          <a:p>
            <a:pPr lvl="1" marL="701675" indent="-232410">
              <a:lnSpc>
                <a:spcPct val="100000"/>
              </a:lnSpc>
              <a:spcBef>
                <a:spcPts val="10"/>
              </a:spcBef>
              <a:buAutoNum type="alphaLcPeriod"/>
              <a:tabLst>
                <a:tab pos="701675" algn="l"/>
                <a:tab pos="702310" algn="l"/>
              </a:tabLst>
            </a:pP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regels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betreffende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herkansing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inhalen</a:t>
            </a:r>
            <a:endParaRPr sz="1050">
              <a:latin typeface="Arial"/>
              <a:cs typeface="Arial"/>
            </a:endParaRPr>
          </a:p>
          <a:p>
            <a:pPr lvl="1" marL="701675" indent="-232410">
              <a:lnSpc>
                <a:spcPts val="1255"/>
              </a:lnSpc>
              <a:spcBef>
                <a:spcPts val="15"/>
              </a:spcBef>
              <a:buAutoNum type="alphaLcPeriod"/>
              <a:tabLst>
                <a:tab pos="702310" algn="l"/>
              </a:tabLst>
            </a:pP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regels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betreffende</a:t>
            </a:r>
            <a:r>
              <a:rPr dirty="0" sz="1050" spc="8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onregelmatigheden</a:t>
            </a:r>
            <a:endParaRPr sz="1050">
              <a:latin typeface="Arial"/>
              <a:cs typeface="Arial"/>
            </a:endParaRPr>
          </a:p>
          <a:p>
            <a:pPr lvl="1" marL="701675" indent="-233679">
              <a:lnSpc>
                <a:spcPts val="1255"/>
              </a:lnSpc>
              <a:buAutoNum type="alphaLcPeriod"/>
              <a:tabLst>
                <a:tab pos="702310" algn="l"/>
              </a:tabLst>
            </a:pP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regels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betreffende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bezwaar </a:t>
            </a: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beroep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tegen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uitslag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een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SE</a:t>
            </a:r>
            <a:endParaRPr sz="1050">
              <a:latin typeface="Arial"/>
              <a:cs typeface="Arial"/>
            </a:endParaRPr>
          </a:p>
          <a:p>
            <a:pPr lvl="1" marL="700405" indent="-232410">
              <a:lnSpc>
                <a:spcPct val="100000"/>
              </a:lnSpc>
              <a:spcBef>
                <a:spcPts val="15"/>
              </a:spcBef>
              <a:buAutoNum type="alphaLcPeriod"/>
              <a:tabLst>
                <a:tab pos="700405" algn="l"/>
                <a:tab pos="701040" algn="l"/>
              </a:tabLst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bewaartermijnen voor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schoolexamenwerk</a:t>
            </a:r>
            <a:endParaRPr sz="1050">
              <a:latin typeface="Arial"/>
              <a:cs typeface="Arial"/>
            </a:endParaRPr>
          </a:p>
          <a:p>
            <a:pPr lvl="1" marL="701675" indent="-234315">
              <a:lnSpc>
                <a:spcPct val="100000"/>
              </a:lnSpc>
              <a:spcBef>
                <a:spcPts val="35"/>
              </a:spcBef>
              <a:buAutoNum type="alphaLcPeriod"/>
              <a:tabLst>
                <a:tab pos="701675" algn="l"/>
                <a:tab pos="702310" algn="l"/>
              </a:tabLst>
            </a:pP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registratie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behaalde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cijfers op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</a:t>
            </a:r>
            <a:r>
              <a:rPr dirty="0" sz="1050" spc="-4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cijferlijsten</a:t>
            </a:r>
            <a:endParaRPr sz="1050">
              <a:latin typeface="Arial"/>
              <a:cs typeface="Arial"/>
            </a:endParaRPr>
          </a:p>
          <a:p>
            <a:pPr lvl="1" marL="695325" marR="16510" indent="-230504">
              <a:lnSpc>
                <a:spcPct val="101099"/>
              </a:lnSpc>
              <a:buAutoNum type="alphaLcPeriod"/>
              <a:tabLst>
                <a:tab pos="699135" algn="l"/>
              </a:tabLst>
            </a:pP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wijze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waarop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behaalde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cijfers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van het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SE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bekend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worden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gemaakt.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Dit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geldt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ook voor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beoordeling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profielwerkstuk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beoordeling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van  </a:t>
            </a:r>
            <a:r>
              <a:rPr dirty="0" sz="1050" spc="5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vakken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waar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geen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cijfer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wordt</a:t>
            </a:r>
            <a:r>
              <a:rPr dirty="0" sz="1050" spc="8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gegeven;</a:t>
            </a:r>
            <a:endParaRPr sz="1050">
              <a:latin typeface="Arial"/>
              <a:cs typeface="Arial"/>
            </a:endParaRPr>
          </a:p>
          <a:p>
            <a:pPr lvl="2" marL="698500" marR="186690" indent="-241300">
              <a:lnSpc>
                <a:spcPts val="1250"/>
              </a:lnSpc>
              <a:spcBef>
                <a:spcPts val="90"/>
              </a:spcBef>
              <a:buSzPct val="104761"/>
              <a:buFont typeface="Times New Roman"/>
              <a:buAutoNum type="arabicPeriod"/>
              <a:tabLst>
                <a:tab pos="698500" algn="l"/>
                <a:tab pos="699135" algn="l"/>
              </a:tabLst>
            </a:pP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wijze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waarop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SE-cijfers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aanvang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het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CE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door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kandidaten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en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ouders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na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controle worden</a:t>
            </a:r>
            <a:r>
              <a:rPr dirty="0" sz="1050" spc="15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vastgesteld.</a:t>
            </a:r>
            <a:endParaRPr sz="1050">
              <a:latin typeface="Arial"/>
              <a:cs typeface="Arial"/>
            </a:endParaRPr>
          </a:p>
          <a:p>
            <a:pPr lvl="2" marL="238760" indent="-226060">
              <a:lnSpc>
                <a:spcPts val="1235"/>
              </a:lnSpc>
              <a:buAutoNum type="arabicPeriod"/>
              <a:tabLst>
                <a:tab pos="238760" algn="l"/>
              </a:tabLst>
            </a:pP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1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oktober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jaar waarin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zij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schoolexamens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afleggen ontvangen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 de</a:t>
            </a:r>
            <a:endParaRPr sz="1050">
              <a:latin typeface="Arial"/>
              <a:cs typeface="Arial"/>
            </a:endParaRPr>
          </a:p>
          <a:p>
            <a:pPr marL="239395" marR="189230" indent="635">
              <a:lnSpc>
                <a:spcPts val="1250"/>
              </a:lnSpc>
              <a:spcBef>
                <a:spcPts val="85"/>
              </a:spcBef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examenkandidaten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Programma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Toetsing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Afsluiting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het SE.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PTA 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zijn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volgende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zaken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per vak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toets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vastgelegd:</a:t>
            </a:r>
            <a:endParaRPr sz="1050">
              <a:latin typeface="Arial"/>
              <a:cs typeface="Arial"/>
            </a:endParaRPr>
          </a:p>
          <a:p>
            <a:pPr lvl="3" marL="699770" indent="-237490">
              <a:lnSpc>
                <a:spcPts val="1235"/>
              </a:lnSpc>
              <a:buAutoNum type="alphaLcPeriod"/>
              <a:tabLst>
                <a:tab pos="700405" algn="l"/>
              </a:tabLst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welke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onderdelen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examenprogramma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SE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worden</a:t>
            </a:r>
            <a:r>
              <a:rPr dirty="0" sz="1050" spc="-13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getoetst</a:t>
            </a:r>
            <a:endParaRPr sz="1050">
              <a:latin typeface="Arial"/>
              <a:cs typeface="Arial"/>
            </a:endParaRPr>
          </a:p>
          <a:p>
            <a:pPr lvl="3" marL="694055" indent="-232410">
              <a:lnSpc>
                <a:spcPct val="100000"/>
              </a:lnSpc>
              <a:spcBef>
                <a:spcPts val="15"/>
              </a:spcBef>
              <a:buAutoNum type="alphaLcPeriod"/>
              <a:tabLst>
                <a:tab pos="694690" algn="l"/>
              </a:tabLst>
            </a:pP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hoe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examenstof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over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toetsen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SE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is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verdeeld</a:t>
            </a:r>
            <a:endParaRPr sz="1050">
              <a:latin typeface="Arial"/>
              <a:cs typeface="Arial"/>
            </a:endParaRPr>
          </a:p>
          <a:p>
            <a:pPr lvl="3" marL="692785" indent="-233679">
              <a:lnSpc>
                <a:spcPts val="1255"/>
              </a:lnSpc>
              <a:spcBef>
                <a:spcPts val="15"/>
              </a:spcBef>
              <a:buAutoNum type="alphaLcPeriod"/>
              <a:tabLst>
                <a:tab pos="693420" algn="l"/>
              </a:tabLst>
            </a:pP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tijdvakken waarbinnen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toetsen van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SE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aanvangen</a:t>
            </a:r>
            <a:endParaRPr sz="1050">
              <a:latin typeface="Arial"/>
              <a:cs typeface="Arial"/>
            </a:endParaRPr>
          </a:p>
          <a:p>
            <a:pPr lvl="3" marL="692785" indent="-233045">
              <a:lnSpc>
                <a:spcPts val="1255"/>
              </a:lnSpc>
              <a:buAutoNum type="alphaLcPeriod"/>
              <a:tabLst>
                <a:tab pos="693420" algn="l"/>
              </a:tabLst>
            </a:pP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mogelijkheid tot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herkansing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het</a:t>
            </a:r>
            <a:r>
              <a:rPr dirty="0" sz="1050" spc="-12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SE</a:t>
            </a:r>
            <a:endParaRPr sz="1050">
              <a:latin typeface="Arial"/>
              <a:cs typeface="Arial"/>
            </a:endParaRPr>
          </a:p>
          <a:p>
            <a:pPr lvl="3" marL="690245" marR="219075" indent="-231140">
              <a:lnSpc>
                <a:spcPct val="101099"/>
              </a:lnSpc>
              <a:buAutoNum type="alphaLcPeriod"/>
              <a:tabLst>
                <a:tab pos="693420" algn="l"/>
              </a:tabLst>
            </a:pP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wijze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waarop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cijfer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SE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onder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toepassing van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artikel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8, lid </a:t>
            </a: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2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55">
                <a:solidFill>
                  <a:srgbClr val="111111"/>
                </a:solidFill>
                <a:latin typeface="Arial"/>
                <a:cs typeface="Arial"/>
              </a:rPr>
              <a:t>3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wordt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vastgesteld (inclusief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weging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</a:t>
            </a:r>
            <a:r>
              <a:rPr dirty="0" sz="1050" spc="-8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cijfers);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12205"/>
            <a:ext cx="0" cy="4406900"/>
          </a:xfrm>
          <a:custGeom>
            <a:avLst/>
            <a:gdLst/>
            <a:ahLst/>
            <a:cxnLst/>
            <a:rect l="l" t="t" r="r" b="b"/>
            <a:pathLst>
              <a:path w="0" h="4406900">
                <a:moveTo>
                  <a:pt x="0" y="4406333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40298" y="9215462"/>
            <a:ext cx="1844039" cy="0"/>
          </a:xfrm>
          <a:custGeom>
            <a:avLst/>
            <a:gdLst/>
            <a:ahLst/>
            <a:cxnLst/>
            <a:rect l="l" t="t" r="r" b="b"/>
            <a:pathLst>
              <a:path w="1844039" h="0">
                <a:moveTo>
                  <a:pt x="0" y="0"/>
                </a:moveTo>
                <a:lnTo>
                  <a:pt x="1843961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10380" y="519528"/>
            <a:ext cx="5859145" cy="5208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30480">
              <a:lnSpc>
                <a:spcPct val="100000"/>
              </a:lnSpc>
              <a:spcBef>
                <a:spcPts val="100"/>
              </a:spcBef>
            </a:pPr>
            <a:r>
              <a:rPr dirty="0" sz="950" spc="50">
                <a:solidFill>
                  <a:srgbClr val="111111"/>
                </a:solidFill>
                <a:latin typeface="Arial"/>
                <a:cs typeface="Arial"/>
              </a:rPr>
              <a:t>4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>
              <a:latin typeface="Arial"/>
              <a:cs typeface="Arial"/>
            </a:endParaRPr>
          </a:p>
          <a:p>
            <a:pPr marL="295275" marR="255904" indent="-226060">
              <a:lnSpc>
                <a:spcPct val="100400"/>
              </a:lnSpc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3. Indien schoolexamenreglement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en PTA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niet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als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afzonderlijke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documenten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zijn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vormgegeven, is het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schoolexamenreglement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ondergebracht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PTA-document.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In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ieder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geval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vormen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zij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samen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een geheel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waarin tenminste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lid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1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2 genoemde  zaken zijn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vastgelegd.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 marL="63500">
              <a:lnSpc>
                <a:spcPct val="100000"/>
              </a:lnSpc>
              <a:spcBef>
                <a:spcPts val="910"/>
              </a:spcBef>
            </a:pPr>
            <a:r>
              <a:rPr dirty="0" sz="1050" spc="15" b="1">
                <a:solidFill>
                  <a:srgbClr val="111111"/>
                </a:solidFill>
                <a:latin typeface="Arial"/>
                <a:cs typeface="Arial"/>
              </a:rPr>
              <a:t>Artikel </a:t>
            </a:r>
            <a:r>
              <a:rPr dirty="0" sz="1050" spc="30" b="1">
                <a:solidFill>
                  <a:srgbClr val="111111"/>
                </a:solidFill>
                <a:latin typeface="Arial"/>
                <a:cs typeface="Arial"/>
              </a:rPr>
              <a:t>4. </a:t>
            </a:r>
            <a:r>
              <a:rPr dirty="0" sz="1050" spc="25" b="1">
                <a:solidFill>
                  <a:srgbClr val="111111"/>
                </a:solidFill>
                <a:latin typeface="Arial"/>
                <a:cs typeface="Arial"/>
              </a:rPr>
              <a:t>Overgangsbepaling </a:t>
            </a:r>
            <a:r>
              <a:rPr dirty="0" sz="1050" spc="10" b="1">
                <a:solidFill>
                  <a:srgbClr val="111111"/>
                </a:solidFill>
                <a:latin typeface="Arial"/>
                <a:cs typeface="Arial"/>
              </a:rPr>
              <a:t>schoolexamen</a:t>
            </a:r>
            <a:r>
              <a:rPr dirty="0" sz="1050" spc="15" b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5" b="1">
                <a:solidFill>
                  <a:srgbClr val="111111"/>
                </a:solidFill>
                <a:latin typeface="Arial"/>
                <a:cs typeface="Arial"/>
              </a:rPr>
              <a:t>rekenen</a:t>
            </a:r>
            <a:r>
              <a:rPr dirty="0" baseline="34188" sz="975" spc="37" b="1">
                <a:solidFill>
                  <a:srgbClr val="111111"/>
                </a:solidFill>
                <a:latin typeface="Arial"/>
                <a:cs typeface="Arial"/>
              </a:rPr>
              <a:t>1</a:t>
            </a:r>
            <a:endParaRPr baseline="34188" sz="975">
              <a:latin typeface="Arial"/>
              <a:cs typeface="Arial"/>
            </a:endParaRPr>
          </a:p>
          <a:p>
            <a:pPr marL="289560" marR="218440" indent="-228600">
              <a:lnSpc>
                <a:spcPct val="101099"/>
              </a:lnSpc>
              <a:spcBef>
                <a:spcPts val="915"/>
              </a:spcBef>
              <a:buAutoNum type="arabicPeriod"/>
              <a:tabLst>
                <a:tab pos="288925" algn="l"/>
              </a:tabLst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Kandidaten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die examen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afleggen in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vak wiskunde hoeven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geen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rekentoets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meer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te 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maken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behalen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diploma.</a:t>
            </a:r>
            <a:endParaRPr sz="1050">
              <a:latin typeface="Arial"/>
              <a:cs typeface="Arial"/>
            </a:endParaRPr>
          </a:p>
          <a:p>
            <a:pPr marL="290195" marR="384175" indent="-227965">
              <a:lnSpc>
                <a:spcPct val="101099"/>
              </a:lnSpc>
              <a:buAutoNum type="arabicPeriod"/>
              <a:tabLst>
                <a:tab pos="288290" algn="l"/>
              </a:tabLst>
            </a:pP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eindexamen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vmbo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omvat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schoolexamen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rekenen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kandidaten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die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geen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examen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afleggen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vak</a:t>
            </a:r>
            <a:r>
              <a:rPr dirty="0" sz="1050" spc="12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wiskunde.</a:t>
            </a:r>
            <a:endParaRPr sz="1050">
              <a:latin typeface="Arial"/>
              <a:cs typeface="Arial"/>
            </a:endParaRPr>
          </a:p>
          <a:p>
            <a:pPr marL="287020" marR="151130" indent="-226695">
              <a:lnSpc>
                <a:spcPct val="101099"/>
              </a:lnSpc>
              <a:buAutoNum type="arabicPeriod"/>
              <a:tabLst>
                <a:tab pos="288290" algn="l"/>
              </a:tabLst>
            </a:pP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cijfer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schoolexamen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rekenen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weegt niet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mee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uitslagbepaling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het 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eindexamen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vmbo, bedoeld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artikel</a:t>
            </a:r>
            <a:r>
              <a:rPr dirty="0" sz="1050" spc="-17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9.</a:t>
            </a:r>
            <a:endParaRPr sz="1050">
              <a:latin typeface="Arial"/>
              <a:cs typeface="Arial"/>
            </a:endParaRPr>
          </a:p>
          <a:p>
            <a:pPr marL="284480" marR="69850" indent="-226695">
              <a:lnSpc>
                <a:spcPct val="101099"/>
              </a:lnSpc>
              <a:buAutoNum type="arabicPeriod"/>
              <a:tabLst>
                <a:tab pos="286385" algn="l"/>
              </a:tabLst>
            </a:pP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afwijking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artikelen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52,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lid 1a,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52c,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lid 2,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53.1a,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2a,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3a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4b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examenbesluit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wordt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cijfer voor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schoolexamen rekenen vermeld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bijlage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bij 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cijferlijst.</a:t>
            </a:r>
            <a:endParaRPr sz="1050">
              <a:latin typeface="Arial"/>
              <a:cs typeface="Arial"/>
            </a:endParaRPr>
          </a:p>
          <a:p>
            <a:pPr marL="280670" marR="66675" indent="-226060">
              <a:lnSpc>
                <a:spcPts val="1250"/>
              </a:lnSpc>
              <a:spcBef>
                <a:spcPts val="85"/>
              </a:spcBef>
              <a:buAutoNum type="arabicPeriod"/>
              <a:tabLst>
                <a:tab pos="286385" algn="l"/>
              </a:tabLst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Kandidaten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met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wiskunde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als extra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vak, die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eindexamen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wiskunde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hebben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afgelegd, 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hoeven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niet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alsnog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schoolexamen rekenen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af te leggen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als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zij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extra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vak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wiskunde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laten</a:t>
            </a:r>
            <a:r>
              <a:rPr dirty="0" sz="1050" spc="5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vallen</a:t>
            </a:r>
            <a:r>
              <a:rPr dirty="0" sz="1050" spc="10">
                <a:solidFill>
                  <a:srgbClr val="343434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 algn="just" marL="281940" marR="113030" indent="-226695">
              <a:lnSpc>
                <a:spcPts val="1270"/>
              </a:lnSpc>
              <a:spcBef>
                <a:spcPts val="30"/>
              </a:spcBef>
              <a:buAutoNum type="arabicPeriod"/>
              <a:tabLst>
                <a:tab pos="283210" algn="l"/>
              </a:tabLst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Kandidaten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die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vak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wiskunde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als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extra vak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volgen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besluiten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om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voorafgaand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aan 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eindexamen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vak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te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laten vallen, moeten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wel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schoolexamen rekenen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afleggen 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om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diploma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te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kunnen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behalen.</a:t>
            </a:r>
            <a:endParaRPr sz="1050">
              <a:latin typeface="Arial"/>
              <a:cs typeface="Arial"/>
            </a:endParaRPr>
          </a:p>
          <a:p>
            <a:pPr algn="just" marL="280035" marR="90805" indent="-226695">
              <a:lnSpc>
                <a:spcPts val="1250"/>
              </a:lnSpc>
              <a:spcBef>
                <a:spcPts val="25"/>
              </a:spcBef>
              <a:buAutoNum type="arabicPeriod"/>
              <a:tabLst>
                <a:tab pos="281940" algn="l"/>
              </a:tabLst>
            </a:pP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cijfer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wiskunde wordt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vermeld op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cijferlijst, tenzij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eindcijfer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wiskunde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niet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is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betrokken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bij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uitslagbepaling, </a:t>
            </a:r>
            <a:r>
              <a:rPr dirty="0" sz="1050" spc="-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kandidaat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bedenkingen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heeft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geuit</a:t>
            </a:r>
            <a:r>
              <a:rPr dirty="0" sz="1050" spc="-4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tegen</a:t>
            </a:r>
            <a:endParaRPr sz="1050">
              <a:latin typeface="Arial"/>
              <a:cs typeface="Arial"/>
            </a:endParaRPr>
          </a:p>
          <a:p>
            <a:pPr algn="just" marL="277495" marR="187960" indent="2540">
              <a:lnSpc>
                <a:spcPts val="1270"/>
              </a:lnSpc>
              <a:spcBef>
                <a:spcPts val="35"/>
              </a:spcBef>
            </a:pP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opnemen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eindcijfer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vak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wiskunde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cijferlijst.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dat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geval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wordt 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cijfer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vermeld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bijlage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bij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cijferlijst.</a:t>
            </a:r>
            <a:endParaRPr sz="1050">
              <a:latin typeface="Arial"/>
              <a:cs typeface="Arial"/>
            </a:endParaRPr>
          </a:p>
          <a:p>
            <a:pPr algn="just" marL="277495" marR="590550" indent="-229235">
              <a:lnSpc>
                <a:spcPts val="1270"/>
              </a:lnSpc>
              <a:spcBef>
                <a:spcPts val="5"/>
              </a:spcBef>
              <a:buAutoNum type="arabicPeriod" startAt="8"/>
              <a:tabLst>
                <a:tab pos="276225" algn="l"/>
              </a:tabLst>
            </a:pP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Dit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artikel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is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ook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toepassing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kandidaat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die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eindexamen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vmbo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basisberoepsgerichte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leerweg aflegt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ter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afsluiting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een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leerwerktraject</a:t>
            </a:r>
            <a:endParaRPr sz="1050">
              <a:latin typeface="Arial"/>
              <a:cs typeface="Arial"/>
            </a:endParaRPr>
          </a:p>
          <a:p>
            <a:pPr algn="just" marL="275590" indent="-224790">
              <a:lnSpc>
                <a:spcPts val="1210"/>
              </a:lnSpc>
              <a:buAutoNum type="arabicPeriod" startAt="8"/>
              <a:tabLst>
                <a:tab pos="276225" algn="l"/>
              </a:tabLst>
            </a:pP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Dit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artikel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vervalt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bij koninklijk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besluit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te bepalen</a:t>
            </a:r>
            <a:r>
              <a:rPr dirty="0" sz="1050" spc="5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tijdstip.</a:t>
            </a:r>
            <a:endParaRPr sz="10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56925" y="10228565"/>
            <a:ext cx="5257165" cy="16065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Examenreglement </a:t>
            </a:r>
            <a:r>
              <a:rPr dirty="0" sz="950" spc="30">
                <a:solidFill>
                  <a:srgbClr val="111111"/>
                </a:solidFill>
                <a:latin typeface="Arial"/>
                <a:cs typeface="Arial"/>
              </a:rPr>
              <a:t>VMBO </a:t>
            </a:r>
            <a:r>
              <a:rPr dirty="0" sz="950" spc="35">
                <a:solidFill>
                  <a:srgbClr val="111111"/>
                </a:solidFill>
                <a:latin typeface="Arial"/>
                <a:cs typeface="Arial"/>
              </a:rPr>
              <a:t>2020-2021-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Vastgesteld door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College </a:t>
            </a: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Bestuur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950" spc="20">
                <a:solidFill>
                  <a:srgbClr val="111111"/>
                </a:solidFill>
                <a:latin typeface="Arial"/>
                <a:cs typeface="Arial"/>
              </a:rPr>
              <a:t>29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juni</a:t>
            </a:r>
            <a:r>
              <a:rPr dirty="0" sz="950" spc="22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2020</a:t>
            </a:r>
            <a:endParaRPr sz="9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6157" y="9265315"/>
            <a:ext cx="5569585" cy="648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6985">
              <a:lnSpc>
                <a:spcPct val="113500"/>
              </a:lnSpc>
              <a:spcBef>
                <a:spcPts val="100"/>
              </a:spcBef>
            </a:pPr>
            <a:r>
              <a:rPr dirty="0" sz="900" spc="-55">
                <a:solidFill>
                  <a:srgbClr val="111111"/>
                </a:solidFill>
                <a:latin typeface="Arial"/>
                <a:cs typeface="Arial"/>
              </a:rPr>
              <a:t>1 </a:t>
            </a:r>
            <a:r>
              <a:rPr dirty="0" sz="900" spc="-20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900" spc="-5">
                <a:solidFill>
                  <a:srgbClr val="111111"/>
                </a:solidFill>
                <a:latin typeface="Arial"/>
                <a:cs typeface="Arial"/>
              </a:rPr>
              <a:t>22-04-2020 </a:t>
            </a:r>
            <a:r>
              <a:rPr dirty="0" sz="900" spc="-25">
                <a:solidFill>
                  <a:srgbClr val="111111"/>
                </a:solidFill>
                <a:latin typeface="Arial"/>
                <a:cs typeface="Arial"/>
              </a:rPr>
              <a:t>is </a:t>
            </a:r>
            <a:r>
              <a:rPr dirty="0" sz="900" spc="10">
                <a:solidFill>
                  <a:srgbClr val="111111"/>
                </a:solidFill>
                <a:latin typeface="Arial"/>
                <a:cs typeface="Arial"/>
              </a:rPr>
              <a:t>er </a:t>
            </a:r>
            <a:r>
              <a:rPr dirty="0" sz="900" spc="-10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900" spc="5">
                <a:solidFill>
                  <a:srgbClr val="111111"/>
                </a:solidFill>
                <a:latin typeface="Arial"/>
                <a:cs typeface="Arial"/>
              </a:rPr>
              <a:t>wetsvoorstel </a:t>
            </a:r>
            <a:r>
              <a:rPr dirty="0" sz="900" spc="-10">
                <a:solidFill>
                  <a:srgbClr val="111111"/>
                </a:solidFill>
                <a:latin typeface="Arial"/>
                <a:cs typeface="Arial"/>
              </a:rPr>
              <a:t>aangenomen </a:t>
            </a:r>
            <a:r>
              <a:rPr dirty="0" sz="900" spc="15">
                <a:solidFill>
                  <a:srgbClr val="111111"/>
                </a:solidFill>
                <a:latin typeface="Arial"/>
                <a:cs typeface="Arial"/>
              </a:rPr>
              <a:t>door </a:t>
            </a:r>
            <a:r>
              <a:rPr dirty="0" sz="90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900" spc="25">
                <a:solidFill>
                  <a:srgbClr val="111111"/>
                </a:solidFill>
                <a:latin typeface="Arial"/>
                <a:cs typeface="Arial"/>
              </a:rPr>
              <a:t>tweede </a:t>
            </a:r>
            <a:r>
              <a:rPr dirty="0" sz="900" spc="-5">
                <a:solidFill>
                  <a:srgbClr val="111111"/>
                </a:solidFill>
                <a:latin typeface="Arial"/>
                <a:cs typeface="Arial"/>
              </a:rPr>
              <a:t>kamer </a:t>
            </a:r>
            <a:r>
              <a:rPr dirty="0" sz="900" spc="5">
                <a:solidFill>
                  <a:srgbClr val="111111"/>
                </a:solidFill>
                <a:latin typeface="Arial"/>
                <a:cs typeface="Arial"/>
              </a:rPr>
              <a:t>waarin </a:t>
            </a:r>
            <a:r>
              <a:rPr dirty="0" sz="900">
                <a:solidFill>
                  <a:srgbClr val="111111"/>
                </a:solidFill>
                <a:latin typeface="Arial"/>
                <a:cs typeface="Arial"/>
              </a:rPr>
              <a:t>de afschaffing </a:t>
            </a:r>
            <a:r>
              <a:rPr dirty="0" sz="900" spc="-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900">
                <a:solidFill>
                  <a:srgbClr val="111111"/>
                </a:solidFill>
                <a:latin typeface="Arial"/>
                <a:cs typeface="Arial"/>
              </a:rPr>
              <a:t>de  </a:t>
            </a:r>
            <a:r>
              <a:rPr dirty="0" sz="900" spc="10">
                <a:solidFill>
                  <a:srgbClr val="111111"/>
                </a:solidFill>
                <a:latin typeface="Arial"/>
                <a:cs typeface="Arial"/>
              </a:rPr>
              <a:t>rekentoets </a:t>
            </a:r>
            <a:r>
              <a:rPr dirty="0" sz="90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90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900" spc="-5">
                <a:solidFill>
                  <a:srgbClr val="111111"/>
                </a:solidFill>
                <a:latin typeface="Arial"/>
                <a:cs typeface="Arial"/>
              </a:rPr>
              <a:t>voorgezet </a:t>
            </a:r>
            <a:r>
              <a:rPr dirty="0" sz="900" spc="5">
                <a:solidFill>
                  <a:srgbClr val="111111"/>
                </a:solidFill>
                <a:latin typeface="Arial"/>
                <a:cs typeface="Arial"/>
              </a:rPr>
              <a:t>onderwijs </a:t>
            </a:r>
            <a:r>
              <a:rPr dirty="0" sz="900" spc="-15">
                <a:solidFill>
                  <a:srgbClr val="111111"/>
                </a:solidFill>
                <a:latin typeface="Arial"/>
                <a:cs typeface="Arial"/>
              </a:rPr>
              <a:t>is </a:t>
            </a:r>
            <a:r>
              <a:rPr dirty="0" sz="900" spc="-5">
                <a:solidFill>
                  <a:srgbClr val="111111"/>
                </a:solidFill>
                <a:latin typeface="Arial"/>
                <a:cs typeface="Arial"/>
              </a:rPr>
              <a:t>geregeld. </a:t>
            </a:r>
            <a:r>
              <a:rPr dirty="0" sz="900" spc="-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900" spc="15">
                <a:solidFill>
                  <a:srgbClr val="111111"/>
                </a:solidFill>
                <a:latin typeface="Arial"/>
                <a:cs typeface="Arial"/>
              </a:rPr>
              <a:t>rekentoets </a:t>
            </a:r>
            <a:r>
              <a:rPr dirty="0" sz="900" spc="30">
                <a:solidFill>
                  <a:srgbClr val="111111"/>
                </a:solidFill>
                <a:latin typeface="Arial"/>
                <a:cs typeface="Arial"/>
              </a:rPr>
              <a:t>wordt </a:t>
            </a:r>
            <a:r>
              <a:rPr dirty="0" sz="900" spc="-5">
                <a:solidFill>
                  <a:srgbClr val="111111"/>
                </a:solidFill>
                <a:latin typeface="Arial"/>
                <a:cs typeface="Arial"/>
              </a:rPr>
              <a:t>daarmee </a:t>
            </a:r>
            <a:r>
              <a:rPr dirty="0" sz="900" spc="-10">
                <a:solidFill>
                  <a:srgbClr val="111111"/>
                </a:solidFill>
                <a:latin typeface="Arial"/>
                <a:cs typeface="Arial"/>
              </a:rPr>
              <a:t>afgeschaft </a:t>
            </a:r>
            <a:r>
              <a:rPr dirty="0" sz="900" spc="5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900">
                <a:solidFill>
                  <a:srgbClr val="111111"/>
                </a:solidFill>
                <a:latin typeface="Arial"/>
                <a:cs typeface="Arial"/>
              </a:rPr>
              <a:t>leerlingen  </a:t>
            </a:r>
            <a:r>
              <a:rPr dirty="0" sz="900" spc="35">
                <a:solidFill>
                  <a:srgbClr val="111111"/>
                </a:solidFill>
                <a:latin typeface="Arial"/>
                <a:cs typeface="Arial"/>
              </a:rPr>
              <a:t>met </a:t>
            </a:r>
            <a:r>
              <a:rPr dirty="0" sz="900">
                <a:solidFill>
                  <a:srgbClr val="111111"/>
                </a:solidFill>
                <a:latin typeface="Arial"/>
                <a:cs typeface="Arial"/>
              </a:rPr>
              <a:t>wiskunde </a:t>
            </a:r>
            <a:r>
              <a:rPr dirty="0" sz="90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90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900" spc="-55">
                <a:solidFill>
                  <a:srgbClr val="111111"/>
                </a:solidFill>
                <a:latin typeface="Arial"/>
                <a:cs typeface="Arial"/>
              </a:rPr>
              <a:t>pakk </a:t>
            </a:r>
            <a:r>
              <a:rPr dirty="0" sz="900" spc="15">
                <a:solidFill>
                  <a:srgbClr val="111111"/>
                </a:solidFill>
                <a:latin typeface="Arial"/>
                <a:cs typeface="Arial"/>
              </a:rPr>
              <a:t>et</a:t>
            </a:r>
            <a:r>
              <a:rPr dirty="0" sz="900" spc="15">
                <a:solidFill>
                  <a:srgbClr val="343434"/>
                </a:solidFill>
                <a:latin typeface="Arial"/>
                <a:cs typeface="Arial"/>
              </a:rPr>
              <a:t>. </a:t>
            </a:r>
            <a:r>
              <a:rPr dirty="0" sz="900" spc="-10">
                <a:solidFill>
                  <a:srgbClr val="111111"/>
                </a:solidFill>
                <a:latin typeface="Arial"/>
                <a:cs typeface="Arial"/>
              </a:rPr>
              <a:t>Leerlingen </a:t>
            </a:r>
            <a:r>
              <a:rPr dirty="0" sz="900" spc="5">
                <a:solidFill>
                  <a:srgbClr val="111111"/>
                </a:solidFill>
                <a:latin typeface="Arial"/>
                <a:cs typeface="Arial"/>
              </a:rPr>
              <a:t>die </a:t>
            </a:r>
            <a:r>
              <a:rPr dirty="0" sz="900" spc="-15">
                <a:solidFill>
                  <a:srgbClr val="111111"/>
                </a:solidFill>
                <a:latin typeface="Arial"/>
                <a:cs typeface="Arial"/>
              </a:rPr>
              <a:t>geen </a:t>
            </a:r>
            <a:r>
              <a:rPr dirty="0" sz="900">
                <a:solidFill>
                  <a:srgbClr val="111111"/>
                </a:solidFill>
                <a:latin typeface="Arial"/>
                <a:cs typeface="Arial"/>
              </a:rPr>
              <a:t>wiskunde </a:t>
            </a:r>
            <a:r>
              <a:rPr dirty="0" sz="900" spc="15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900" spc="25">
                <a:solidFill>
                  <a:srgbClr val="111111"/>
                </a:solidFill>
                <a:latin typeface="Arial"/>
                <a:cs typeface="Arial"/>
              </a:rPr>
              <a:t>hun </a:t>
            </a:r>
            <a:r>
              <a:rPr dirty="0" sz="900">
                <a:solidFill>
                  <a:srgbClr val="111111"/>
                </a:solidFill>
                <a:latin typeface="Arial"/>
                <a:cs typeface="Arial"/>
              </a:rPr>
              <a:t>pakket hebben </a:t>
            </a:r>
            <a:r>
              <a:rPr dirty="0" sz="900" spc="15">
                <a:solidFill>
                  <a:srgbClr val="111111"/>
                </a:solidFill>
                <a:latin typeface="Arial"/>
                <a:cs typeface="Arial"/>
              </a:rPr>
              <a:t>moeten wel </a:t>
            </a:r>
            <a:r>
              <a:rPr dirty="0" sz="900" spc="-10">
                <a:solidFill>
                  <a:srgbClr val="111111"/>
                </a:solidFill>
                <a:latin typeface="Arial"/>
                <a:cs typeface="Arial"/>
              </a:rPr>
              <a:t>een  </a:t>
            </a:r>
            <a:r>
              <a:rPr dirty="0" sz="900" spc="-5">
                <a:solidFill>
                  <a:srgbClr val="111111"/>
                </a:solidFill>
                <a:latin typeface="Arial"/>
                <a:cs typeface="Arial"/>
              </a:rPr>
              <a:t>schoolexamen </a:t>
            </a:r>
            <a:r>
              <a:rPr dirty="0" sz="900" spc="5">
                <a:solidFill>
                  <a:srgbClr val="111111"/>
                </a:solidFill>
                <a:latin typeface="Arial"/>
                <a:cs typeface="Arial"/>
              </a:rPr>
              <a:t>rekenen </a:t>
            </a:r>
            <a:r>
              <a:rPr dirty="0" sz="900" spc="-10">
                <a:solidFill>
                  <a:srgbClr val="111111"/>
                </a:solidFill>
                <a:latin typeface="Arial"/>
                <a:cs typeface="Arial"/>
              </a:rPr>
              <a:t>afleggen. </a:t>
            </a:r>
            <a:r>
              <a:rPr dirty="0" sz="900" spc="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900" spc="-5">
                <a:solidFill>
                  <a:srgbClr val="111111"/>
                </a:solidFill>
                <a:latin typeface="Arial"/>
                <a:cs typeface="Arial"/>
              </a:rPr>
              <a:t>schoolexamen </a:t>
            </a:r>
            <a:r>
              <a:rPr dirty="0" sz="900" spc="5">
                <a:solidFill>
                  <a:srgbClr val="111111"/>
                </a:solidFill>
                <a:latin typeface="Arial"/>
                <a:cs typeface="Arial"/>
              </a:rPr>
              <a:t>rekenen </a:t>
            </a:r>
            <a:r>
              <a:rPr dirty="0" sz="900" spc="-15">
                <a:solidFill>
                  <a:srgbClr val="111111"/>
                </a:solidFill>
                <a:latin typeface="Arial"/>
                <a:cs typeface="Arial"/>
              </a:rPr>
              <a:t>is </a:t>
            </a:r>
            <a:r>
              <a:rPr dirty="0" sz="900" spc="-10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900" spc="15">
                <a:solidFill>
                  <a:srgbClr val="111111"/>
                </a:solidFill>
                <a:latin typeface="Arial"/>
                <a:cs typeface="Arial"/>
              </a:rPr>
              <a:t>tijdelijke</a:t>
            </a:r>
            <a:r>
              <a:rPr dirty="0" sz="900" spc="5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900" spc="5">
                <a:solidFill>
                  <a:srgbClr val="111111"/>
                </a:solidFill>
                <a:latin typeface="Arial"/>
                <a:cs typeface="Arial"/>
              </a:rPr>
              <a:t>maatregel.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9" y="353971"/>
            <a:ext cx="0" cy="3674110"/>
          </a:xfrm>
          <a:custGeom>
            <a:avLst/>
            <a:gdLst/>
            <a:ahLst/>
            <a:cxnLst/>
            <a:rect l="l" t="t" r="r" b="b"/>
            <a:pathLst>
              <a:path w="0" h="3674110">
                <a:moveTo>
                  <a:pt x="0" y="3673979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40298" y="927649"/>
            <a:ext cx="5898515" cy="0"/>
          </a:xfrm>
          <a:custGeom>
            <a:avLst/>
            <a:gdLst/>
            <a:ahLst/>
            <a:cxnLst/>
            <a:rect l="l" t="t" r="r" b="b"/>
            <a:pathLst>
              <a:path w="5898515" h="0">
                <a:moveTo>
                  <a:pt x="0" y="0"/>
                </a:moveTo>
                <a:lnTo>
                  <a:pt x="5898234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4" name="object 4"/>
          <p:cNvGrpSpPr/>
          <p:nvPr/>
        </p:nvGrpSpPr>
        <p:grpSpPr>
          <a:xfrm>
            <a:off x="912364" y="1076917"/>
            <a:ext cx="5926455" cy="60325"/>
            <a:chOff x="912364" y="1076917"/>
            <a:chExt cx="5926455" cy="60325"/>
          </a:xfrm>
        </p:grpSpPr>
        <p:sp>
          <p:nvSpPr>
            <p:cNvPr id="5" name="object 5"/>
            <p:cNvSpPr/>
            <p:nvPr/>
          </p:nvSpPr>
          <p:spPr>
            <a:xfrm>
              <a:off x="915874" y="1132098"/>
              <a:ext cx="5923280" cy="0"/>
            </a:xfrm>
            <a:custGeom>
              <a:avLst/>
              <a:gdLst/>
              <a:ahLst/>
              <a:cxnLst/>
              <a:rect l="l" t="t" r="r" b="b"/>
              <a:pathLst>
                <a:path w="5923280" h="0">
                  <a:moveTo>
                    <a:pt x="0" y="0"/>
                  </a:moveTo>
                  <a:lnTo>
                    <a:pt x="5922657" y="0"/>
                  </a:lnTo>
                </a:path>
              </a:pathLst>
            </a:custGeom>
            <a:ln w="91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912364" y="1083274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 h="0">
                  <a:moveTo>
                    <a:pt x="0" y="0"/>
                  </a:moveTo>
                  <a:lnTo>
                    <a:pt x="12211" y="0"/>
                  </a:lnTo>
                </a:path>
              </a:pathLst>
            </a:custGeom>
            <a:ln w="12714">
              <a:solidFill>
                <a:srgbClr val="57575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6668644" y="492573"/>
            <a:ext cx="8763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10">
                <a:solidFill>
                  <a:srgbClr val="0F0F0F"/>
                </a:solidFill>
                <a:latin typeface="Arial"/>
                <a:cs typeface="Arial"/>
              </a:rPr>
              <a:t>5</a:t>
            </a:r>
            <a:endParaRPr sz="8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56925" y="10228565"/>
            <a:ext cx="5257165" cy="16065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Examenreglement </a:t>
            </a:r>
            <a:r>
              <a:rPr dirty="0" sz="950" spc="30">
                <a:solidFill>
                  <a:srgbClr val="111111"/>
                </a:solidFill>
                <a:latin typeface="Arial"/>
                <a:cs typeface="Arial"/>
              </a:rPr>
              <a:t>VMBO </a:t>
            </a:r>
            <a:r>
              <a:rPr dirty="0" sz="950" spc="35">
                <a:solidFill>
                  <a:srgbClr val="111111"/>
                </a:solidFill>
                <a:latin typeface="Arial"/>
                <a:cs typeface="Arial"/>
              </a:rPr>
              <a:t>2020-2021-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Vastgesteld door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College </a:t>
            </a: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Bestuur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950" spc="20">
                <a:solidFill>
                  <a:srgbClr val="111111"/>
                </a:solidFill>
                <a:latin typeface="Arial"/>
                <a:cs typeface="Arial"/>
              </a:rPr>
              <a:t>29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juni</a:t>
            </a:r>
            <a:r>
              <a:rPr dirty="0" sz="950" spc="22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2020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99663" y="937072"/>
            <a:ext cx="5859145" cy="8855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145">
                <a:solidFill>
                  <a:srgbClr val="575757"/>
                </a:solidFill>
                <a:latin typeface="Arial"/>
                <a:cs typeface="Arial"/>
              </a:rPr>
              <a:t>1 </a:t>
            </a:r>
            <a:r>
              <a:rPr dirty="0" sz="1050" spc="25" b="1">
                <a:solidFill>
                  <a:srgbClr val="0F0F0F"/>
                </a:solidFill>
                <a:latin typeface="Arial"/>
                <a:cs typeface="Arial"/>
              </a:rPr>
              <a:t>Hoofdstuk </a:t>
            </a:r>
            <a:r>
              <a:rPr dirty="0" sz="1050" spc="-285" b="1">
                <a:solidFill>
                  <a:srgbClr val="0F0F0F"/>
                </a:solidFill>
                <a:latin typeface="Arial"/>
                <a:cs typeface="Arial"/>
              </a:rPr>
              <a:t>111 </a:t>
            </a:r>
            <a:r>
              <a:rPr dirty="0" sz="1050" spc="-170" b="1">
                <a:solidFill>
                  <a:srgbClr val="0F0F0F"/>
                </a:solidFill>
                <a:latin typeface="Arial"/>
                <a:cs typeface="Arial"/>
              </a:rPr>
              <a:t>- </a:t>
            </a:r>
            <a:r>
              <a:rPr dirty="0" sz="1050" spc="50" b="1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 b="1">
                <a:solidFill>
                  <a:srgbClr val="0F0F0F"/>
                </a:solidFill>
                <a:latin typeface="Arial"/>
                <a:cs typeface="Arial"/>
              </a:rPr>
              <a:t>gang </a:t>
            </a:r>
            <a:r>
              <a:rPr dirty="0" sz="1050" spc="35" b="1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 b="1">
                <a:solidFill>
                  <a:srgbClr val="0F0F0F"/>
                </a:solidFill>
                <a:latin typeface="Arial"/>
                <a:cs typeface="Arial"/>
              </a:rPr>
              <a:t>zaken </a:t>
            </a:r>
            <a:r>
              <a:rPr dirty="0" sz="1050" spc="25" b="1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050" spc="20" b="1">
                <a:solidFill>
                  <a:srgbClr val="0F0F0F"/>
                </a:solidFill>
                <a:latin typeface="Arial"/>
                <a:cs typeface="Arial"/>
              </a:rPr>
              <a:t>het</a:t>
            </a:r>
            <a:r>
              <a:rPr dirty="0" sz="1050" spc="-165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40" b="1">
                <a:solidFill>
                  <a:srgbClr val="0F0F0F"/>
                </a:solidFill>
                <a:latin typeface="Arial"/>
                <a:cs typeface="Arial"/>
              </a:rPr>
              <a:t>CE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</a:pPr>
            <a:r>
              <a:rPr dirty="0" sz="1050" spc="15" b="1">
                <a:solidFill>
                  <a:srgbClr val="0F0F0F"/>
                </a:solidFill>
                <a:latin typeface="Arial"/>
                <a:cs typeface="Arial"/>
              </a:rPr>
              <a:t>Artikel </a:t>
            </a:r>
            <a:r>
              <a:rPr dirty="0" sz="1050" spc="10" b="1">
                <a:solidFill>
                  <a:srgbClr val="0F0F0F"/>
                </a:solidFill>
                <a:latin typeface="Arial"/>
                <a:cs typeface="Arial"/>
              </a:rPr>
              <a:t>5 </a:t>
            </a:r>
            <a:r>
              <a:rPr dirty="0" sz="1050" spc="20" b="1">
                <a:solidFill>
                  <a:srgbClr val="0F0F0F"/>
                </a:solidFill>
                <a:latin typeface="Arial"/>
                <a:cs typeface="Arial"/>
              </a:rPr>
              <a:t>Gang </a:t>
            </a:r>
            <a:r>
              <a:rPr dirty="0" sz="1050" spc="25" b="1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 b="1">
                <a:solidFill>
                  <a:srgbClr val="0F0F0F"/>
                </a:solidFill>
                <a:latin typeface="Arial"/>
                <a:cs typeface="Arial"/>
              </a:rPr>
              <a:t>zaken bij </a:t>
            </a:r>
            <a:r>
              <a:rPr dirty="0" sz="1050" spc="20" b="1">
                <a:solidFill>
                  <a:srgbClr val="0F0F0F"/>
                </a:solidFill>
                <a:latin typeface="Arial"/>
                <a:cs typeface="Arial"/>
              </a:rPr>
              <a:t>het</a:t>
            </a:r>
            <a:r>
              <a:rPr dirty="0" sz="1050" spc="110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 b="1">
                <a:solidFill>
                  <a:srgbClr val="0F0F0F"/>
                </a:solidFill>
                <a:latin typeface="Arial"/>
                <a:cs typeface="Arial"/>
              </a:rPr>
              <a:t>CE</a:t>
            </a:r>
            <a:endParaRPr sz="1050">
              <a:latin typeface="Arial"/>
              <a:cs typeface="Arial"/>
            </a:endParaRPr>
          </a:p>
          <a:p>
            <a:pPr marL="323215" marR="5080" indent="-230504">
              <a:lnSpc>
                <a:spcPct val="101099"/>
              </a:lnSpc>
              <a:spcBef>
                <a:spcPts val="890"/>
              </a:spcBef>
              <a:buAutoNum type="arabicPeriod"/>
              <a:tabLst>
                <a:tab pos="324485" algn="l"/>
              </a:tabLst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Vóór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CE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worden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kandidaten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hoogte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gesteld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regels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tijdens het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CE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gelden.</a:t>
            </a:r>
            <a:endParaRPr sz="1050">
              <a:latin typeface="Arial"/>
              <a:cs typeface="Arial"/>
            </a:endParaRPr>
          </a:p>
          <a:p>
            <a:pPr marL="323215" indent="-232410">
              <a:lnSpc>
                <a:spcPct val="100000"/>
              </a:lnSpc>
              <a:spcBef>
                <a:spcPts val="15"/>
              </a:spcBef>
              <a:buAutoNum type="arabicPeriod"/>
              <a:tabLst>
                <a:tab pos="323850" algn="l"/>
              </a:tabLst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Deelname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aan geplande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examens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is</a:t>
            </a:r>
            <a:r>
              <a:rPr dirty="0" sz="1050" spc="20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verplicht.</a:t>
            </a:r>
            <a:endParaRPr sz="1050">
              <a:latin typeface="Arial"/>
              <a:cs typeface="Arial"/>
            </a:endParaRPr>
          </a:p>
          <a:p>
            <a:pPr marL="319405" indent="-230504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320040" algn="l"/>
              </a:tabLst>
            </a:pP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CE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vindt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plaats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door 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daartoe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aangewezen</a:t>
            </a:r>
            <a:r>
              <a:rPr dirty="0" sz="1050" spc="24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ruimten.</a:t>
            </a:r>
            <a:endParaRPr sz="1050">
              <a:latin typeface="Arial"/>
              <a:cs typeface="Arial"/>
            </a:endParaRPr>
          </a:p>
          <a:p>
            <a:pPr marL="318770" marR="12065" indent="-227965">
              <a:lnSpc>
                <a:spcPct val="101099"/>
              </a:lnSpc>
              <a:buAutoNum type="arabicPeriod"/>
              <a:tabLst>
                <a:tab pos="320675" algn="l"/>
              </a:tabLst>
            </a:pP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zorgt ervoor,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dat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opgaven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centraal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geheim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blijven tot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aanvang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toets waarbij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deze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opgaven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aan 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kandidaten worden voorgelegd.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Het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voorlezen 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datum,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vak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beschikbare tijdsduur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aanvang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zitting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maakt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hier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onderdeel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</a:t>
            </a:r>
            <a:r>
              <a:rPr dirty="0" sz="1050" spc="7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uit.</a:t>
            </a:r>
            <a:endParaRPr sz="1050">
              <a:latin typeface="Arial"/>
              <a:cs typeface="Arial"/>
            </a:endParaRPr>
          </a:p>
          <a:p>
            <a:pPr marL="317500" marR="383540" indent="-227965">
              <a:lnSpc>
                <a:spcPct val="100099"/>
              </a:lnSpc>
              <a:spcBef>
                <a:spcPts val="15"/>
              </a:spcBef>
              <a:buAutoNum type="arabicPeriod"/>
              <a:tabLst>
                <a:tab pos="318770" algn="l"/>
              </a:tabLst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Inzake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ontvangst,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geheimhouding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opslag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opgaven voor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centrale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examens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wordt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gehandeld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overeenstemming met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voorschriften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protocollen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Centrale Examens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Voortgezet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Onderwijs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(AOCNO-raad}.</a:t>
            </a:r>
            <a:endParaRPr sz="1050">
              <a:latin typeface="Arial"/>
              <a:cs typeface="Arial"/>
            </a:endParaRPr>
          </a:p>
          <a:p>
            <a:pPr marL="316865" marR="27305" indent="-233045">
              <a:lnSpc>
                <a:spcPct val="101099"/>
              </a:lnSpc>
              <a:buAutoNum type="arabicPeriod"/>
              <a:tabLst>
                <a:tab pos="314325" algn="l"/>
              </a:tabLst>
            </a:pP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toezicht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CE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wordt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verricht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surveillanten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die zijn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aangewezen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door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directeur.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elke ruimte houden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minste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twee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surveillanten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toezicht.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zorgt</a:t>
            </a:r>
            <a:endParaRPr sz="1050">
              <a:latin typeface="Arial"/>
              <a:cs typeface="Arial"/>
            </a:endParaRPr>
          </a:p>
          <a:p>
            <a:pPr marL="316230" marR="48260" indent="-3810">
              <a:lnSpc>
                <a:spcPct val="101099"/>
              </a:lnSpc>
              <a:spcBef>
                <a:spcPts val="20"/>
              </a:spcBef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ervoor dat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er voldoende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surveillanten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aanwezig zijn.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surveillanten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maken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proces­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verbaal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op.</a:t>
            </a:r>
            <a:endParaRPr sz="1050">
              <a:latin typeface="Arial"/>
              <a:cs typeface="Arial"/>
            </a:endParaRPr>
          </a:p>
          <a:p>
            <a:pPr marL="311150" marR="84455" indent="-225425">
              <a:lnSpc>
                <a:spcPts val="1300"/>
              </a:lnSpc>
              <a:buAutoNum type="arabicPeriod" startAt="7"/>
              <a:tabLst>
                <a:tab pos="314960" algn="l"/>
              </a:tabLst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Gedurende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gehele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zitting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opgaven niet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buiten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examenlokaal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gebracht.  Dit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geldt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ook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</a:t>
            </a:r>
            <a:r>
              <a:rPr dirty="0" sz="1050" spc="-8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kladpapier.</a:t>
            </a:r>
            <a:endParaRPr sz="1050">
              <a:latin typeface="Arial"/>
              <a:cs typeface="Arial"/>
            </a:endParaRPr>
          </a:p>
          <a:p>
            <a:pPr marL="313690" indent="-230504">
              <a:lnSpc>
                <a:spcPts val="1195"/>
              </a:lnSpc>
              <a:buAutoNum type="arabicPeriod" startAt="7"/>
              <a:tabLst>
                <a:tab pos="314325" algn="l"/>
              </a:tabLst>
            </a:pP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werk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wordt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gemaakt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gewaarmerkt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papier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dat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door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school wordt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verstrekt.</a:t>
            </a:r>
            <a:r>
              <a:rPr dirty="0" sz="1050" spc="17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Dit</a:t>
            </a:r>
            <a:endParaRPr sz="1050">
              <a:latin typeface="Arial"/>
              <a:cs typeface="Arial"/>
            </a:endParaRPr>
          </a:p>
          <a:p>
            <a:pPr marL="313690">
              <a:lnSpc>
                <a:spcPts val="1255"/>
              </a:lnSpc>
              <a:spcBef>
                <a:spcPts val="40"/>
              </a:spcBef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geldt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ook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voor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kladpapier.</a:t>
            </a:r>
            <a:endParaRPr sz="1050">
              <a:latin typeface="Arial"/>
              <a:cs typeface="Arial"/>
            </a:endParaRPr>
          </a:p>
          <a:p>
            <a:pPr marL="313690" indent="-230504">
              <a:lnSpc>
                <a:spcPts val="1255"/>
              </a:lnSpc>
              <a:buAutoNum type="arabicPeriod" startAt="9"/>
              <a:tabLst>
                <a:tab pos="314325" algn="l"/>
              </a:tabLst>
            </a:pP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plaatst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papier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zijn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eindexamennummer 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zijn</a:t>
            </a:r>
            <a:r>
              <a:rPr dirty="0" sz="1050" spc="-3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naam.</a:t>
            </a:r>
            <a:endParaRPr sz="1050">
              <a:latin typeface="Arial"/>
              <a:cs typeface="Arial"/>
            </a:endParaRPr>
          </a:p>
          <a:p>
            <a:pPr marL="310515" marR="92710" indent="-229870">
              <a:lnSpc>
                <a:spcPct val="101099"/>
              </a:lnSpc>
              <a:buAutoNum type="arabicPeriod" startAt="9"/>
              <a:tabLst>
                <a:tab pos="312420" algn="l"/>
              </a:tabLst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Omtrent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opgaven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worden geen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mededelingen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inlichtingen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welke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aard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ook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aan 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kandidaten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verstrekt, uitgezonderd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mededelingen 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College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Toetsen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 Examens.</a:t>
            </a:r>
            <a:endParaRPr sz="1050">
              <a:latin typeface="Arial"/>
              <a:cs typeface="Arial"/>
            </a:endParaRPr>
          </a:p>
          <a:p>
            <a:pPr marL="311150" marR="551180" indent="-230504">
              <a:lnSpc>
                <a:spcPct val="101099"/>
              </a:lnSpc>
              <a:buAutoNum type="arabicPeriod" startAt="9"/>
              <a:tabLst>
                <a:tab pos="307975" algn="l"/>
              </a:tabLst>
            </a:pPr>
            <a:r>
              <a:rPr dirty="0" sz="1050" spc="6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eendelig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verklarend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woordenboek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Nederlands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toegestaan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alle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centraal  schriftelijke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examens,</a:t>
            </a:r>
            <a:r>
              <a:rPr dirty="0" sz="1050" spc="14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dus:</a:t>
            </a:r>
            <a:endParaRPr sz="1050">
              <a:latin typeface="Arial"/>
              <a:cs typeface="Arial"/>
            </a:endParaRPr>
          </a:p>
          <a:p>
            <a:pPr lvl="1" marL="542925" indent="-235585">
              <a:lnSpc>
                <a:spcPct val="100000"/>
              </a:lnSpc>
              <a:spcBef>
                <a:spcPts val="110"/>
              </a:spcBef>
              <a:buChar char="•"/>
              <a:tabLst>
                <a:tab pos="542925" algn="l"/>
                <a:tab pos="543560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NIET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bij</a:t>
            </a:r>
            <a:r>
              <a:rPr dirty="0" sz="1050" spc="-3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cspe's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(ook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niet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bij</a:t>
            </a:r>
            <a:r>
              <a:rPr dirty="0" sz="1050" spc="-6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minitoetsen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en</a:t>
            </a:r>
            <a:r>
              <a:rPr dirty="0" sz="1050" spc="-3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</a:t>
            </a:r>
            <a:r>
              <a:rPr dirty="0" sz="1050" spc="-2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cpe</a:t>
            </a:r>
            <a:r>
              <a:rPr dirty="0" sz="1050" spc="-2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beeldend</a:t>
            </a:r>
            <a:r>
              <a:rPr dirty="0" sz="1050" spc="6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TL);</a:t>
            </a:r>
            <a:endParaRPr sz="1050">
              <a:latin typeface="Arial"/>
              <a:cs typeface="Arial"/>
            </a:endParaRPr>
          </a:p>
          <a:p>
            <a:pPr lvl="1" marL="545465" indent="-231775">
              <a:lnSpc>
                <a:spcPts val="1255"/>
              </a:lnSpc>
              <a:spcBef>
                <a:spcPts val="85"/>
              </a:spcBef>
              <a:buChar char="•"/>
              <a:tabLst>
                <a:tab pos="545465" algn="l"/>
                <a:tab pos="546100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WEL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cse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beeldend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TL.</a:t>
            </a:r>
            <a:endParaRPr sz="1050">
              <a:latin typeface="Arial"/>
              <a:cs typeface="Arial"/>
            </a:endParaRPr>
          </a:p>
          <a:p>
            <a:pPr marL="306705" marR="96520" indent="-1270">
              <a:lnSpc>
                <a:spcPts val="1270"/>
              </a:lnSpc>
              <a:spcBef>
                <a:spcPts val="25"/>
              </a:spcBef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 plaats 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eendelige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woordenboek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Nederlands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mag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ook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gebruik gemaakt worden 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woordenboek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Nederlands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naar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vreemde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taal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(bijvoorbeeld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naar de  thuistaal van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kandidaat)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door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leerlingen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die, met inbegrip 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schooljaar</a:t>
            </a:r>
            <a:r>
              <a:rPr dirty="0" sz="1050" spc="8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waarin</a:t>
            </a:r>
            <a:endParaRPr sz="1050">
              <a:latin typeface="Arial"/>
              <a:cs typeface="Arial"/>
            </a:endParaRPr>
          </a:p>
          <a:p>
            <a:pPr marL="304800" marR="443230" indent="-1270">
              <a:lnSpc>
                <a:spcPts val="1250"/>
              </a:lnSpc>
              <a:spcBef>
                <a:spcPts val="50"/>
              </a:spcBef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eindexamen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afgelegd,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ten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hoogste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zes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jaren onderwijs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Nederland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hebben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gevolgd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wie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Nederlands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moedertaal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is.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Er mogen geen</a:t>
            </a:r>
            <a:r>
              <a:rPr dirty="0" sz="1050" spc="10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andere</a:t>
            </a:r>
            <a:endParaRPr sz="1050">
              <a:latin typeface="Arial"/>
              <a:cs typeface="Arial"/>
            </a:endParaRPr>
          </a:p>
          <a:p>
            <a:pPr marL="302895" marR="513080">
              <a:lnSpc>
                <a:spcPts val="1270"/>
              </a:lnSpc>
              <a:spcBef>
                <a:spcPts val="35"/>
              </a:spcBef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boeken,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tabellen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hulpmiddelen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gebruikt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worden dan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die in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overzicht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de  hulpmiddelen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 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verschillende vakken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vermeld</a:t>
            </a:r>
            <a:r>
              <a:rPr dirty="0" sz="1050" spc="6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staan.</a:t>
            </a:r>
            <a:endParaRPr sz="1050">
              <a:latin typeface="Arial"/>
              <a:cs typeface="Arial"/>
            </a:endParaRPr>
          </a:p>
          <a:p>
            <a:pPr marL="300990" indent="-226695">
              <a:lnSpc>
                <a:spcPts val="1210"/>
              </a:lnSpc>
              <a:buAutoNum type="arabicPeriod" startAt="12"/>
              <a:tabLst>
                <a:tab pos="301625" algn="l"/>
              </a:tabLst>
            </a:pP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toegestaan </a:t>
            </a:r>
            <a:r>
              <a:rPr dirty="0" sz="1050" spc="5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antwoorden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open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vragen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uitwerkingen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</a:t>
            </a:r>
            <a:r>
              <a:rPr dirty="0" sz="1050" spc="-14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opdrachten</a:t>
            </a:r>
            <a:endParaRPr sz="1050">
              <a:latin typeface="Arial"/>
              <a:cs typeface="Arial"/>
            </a:endParaRPr>
          </a:p>
          <a:p>
            <a:pPr marL="300990" marR="50800" indent="-1270">
              <a:lnSpc>
                <a:spcPct val="101099"/>
              </a:lnSpc>
            </a:pPr>
            <a:r>
              <a:rPr dirty="0" sz="1050" spc="55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potlood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schrijven.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Ook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niet toegestaan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middelen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als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tipp-ex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gebruiken;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bij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eventuele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vergissingen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dient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gemaakte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fout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door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te</a:t>
            </a:r>
            <a:r>
              <a:rPr dirty="0" sz="1050" spc="7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strepen.</a:t>
            </a:r>
            <a:endParaRPr sz="1050">
              <a:latin typeface="Arial"/>
              <a:cs typeface="Arial"/>
            </a:endParaRPr>
          </a:p>
          <a:p>
            <a:pPr marL="297815" marR="87630" indent="-226060">
              <a:lnSpc>
                <a:spcPct val="101699"/>
              </a:lnSpc>
              <a:spcBef>
                <a:spcPts val="15"/>
              </a:spcBef>
              <a:buAutoNum type="arabicPeriod" startAt="13"/>
              <a:tabLst>
                <a:tab pos="302260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Gedurende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examenzittingen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kandidaten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toegestaan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mobiele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telefoon,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(hybride)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smartwatch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andere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elektronische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hulpmiddelen/apparaten die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behoren  tot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bij het examen toegestane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hulpmiddelen,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zich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hebben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examenlokaal;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ook 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indien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deze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zijn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uitgeschakeld.</a:t>
            </a:r>
            <a:endParaRPr sz="1050">
              <a:latin typeface="Arial"/>
              <a:cs typeface="Arial"/>
            </a:endParaRPr>
          </a:p>
          <a:p>
            <a:pPr marL="297180" marR="85725" indent="-225425">
              <a:lnSpc>
                <a:spcPts val="1270"/>
              </a:lnSpc>
              <a:spcBef>
                <a:spcPts val="20"/>
              </a:spcBef>
              <a:buAutoNum type="arabicPeriod" startAt="13"/>
              <a:tabLst>
                <a:tab pos="300355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Omdat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onderscheid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tussen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traditionele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hybride/hi-tech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horloges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lastig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is,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de  directeur alle horloges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verbieden.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geval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moet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er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alle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kandidaten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zichtbare 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klok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aanwezig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zijn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examenlokaal.</a:t>
            </a:r>
            <a:endParaRPr sz="1050">
              <a:latin typeface="Arial"/>
              <a:cs typeface="Arial"/>
            </a:endParaRPr>
          </a:p>
          <a:p>
            <a:pPr algn="just" marL="298450" marR="575945" indent="-229870">
              <a:lnSpc>
                <a:spcPts val="1270"/>
              </a:lnSpc>
              <a:spcBef>
                <a:spcPts val="15"/>
              </a:spcBef>
              <a:buAutoNum type="arabicPeriod" startAt="13"/>
              <a:tabLst>
                <a:tab pos="296545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Gedurende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examen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mag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zich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alleen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toestemming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een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surveillant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onder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begeleiding van een surveillant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tijdelijk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uit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examenruimte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verwijderen.</a:t>
            </a:r>
            <a:endParaRPr sz="1050">
              <a:latin typeface="Arial"/>
              <a:cs typeface="Arial"/>
            </a:endParaRPr>
          </a:p>
          <a:p>
            <a:pPr algn="just" marL="295910" marR="82550" indent="-230504">
              <a:lnSpc>
                <a:spcPts val="1250"/>
              </a:lnSpc>
              <a:spcBef>
                <a:spcPts val="25"/>
              </a:spcBef>
              <a:buAutoNum type="arabicPeriod" startAt="13"/>
              <a:tabLst>
                <a:tab pos="293370" algn="l"/>
              </a:tabLst>
            </a:pP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mag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werk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pas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een half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uur </a:t>
            </a:r>
            <a:r>
              <a:rPr dirty="0" sz="1050" spc="55">
                <a:solidFill>
                  <a:srgbClr val="0F0F0F"/>
                </a:solidFill>
                <a:latin typeface="Arial"/>
                <a:cs typeface="Arial"/>
              </a:rPr>
              <a:t>na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aanvang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examen bij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surveillanten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inleveren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examenruimte</a:t>
            </a:r>
            <a:r>
              <a:rPr dirty="0" sz="1050" spc="26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verlaten.</a:t>
            </a:r>
            <a:endParaRPr sz="1050">
              <a:latin typeface="Arial"/>
              <a:cs typeface="Arial"/>
            </a:endParaRPr>
          </a:p>
          <a:p>
            <a:pPr algn="just" marL="295275" marR="48895" indent="-229870">
              <a:lnSpc>
                <a:spcPts val="1250"/>
              </a:lnSpc>
              <a:spcBef>
                <a:spcPts val="45"/>
              </a:spcBef>
              <a:buAutoNum type="arabicPeriod" startAt="13"/>
              <a:tabLst>
                <a:tab pos="294005" algn="l"/>
              </a:tabLst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Kandidaten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mogen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examenzaal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verlaten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laatste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20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minuten voor 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eindtijd 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examenzitting,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ongeacht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deze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zitting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hierna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nog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verlengd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wordt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</a:t>
            </a:r>
            <a:r>
              <a:rPr dirty="0" sz="1050" spc="27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specifieke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6" y="305147"/>
            <a:ext cx="0" cy="891540"/>
          </a:xfrm>
          <a:custGeom>
            <a:avLst/>
            <a:gdLst/>
            <a:ahLst/>
            <a:cxnLst/>
            <a:rect l="l" t="t" r="r" b="b"/>
            <a:pathLst>
              <a:path w="0" h="891540">
                <a:moveTo>
                  <a:pt x="0" y="89103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25384" y="507322"/>
            <a:ext cx="5805805" cy="93459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950" spc="25">
                <a:solidFill>
                  <a:srgbClr val="0F0F0F"/>
                </a:solidFill>
                <a:latin typeface="Arial"/>
                <a:cs typeface="Arial"/>
              </a:rPr>
              <a:t>6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50">
              <a:latin typeface="Arial"/>
              <a:cs typeface="Arial"/>
            </a:endParaRPr>
          </a:p>
          <a:p>
            <a:pPr marL="265430">
              <a:lnSpc>
                <a:spcPct val="100000"/>
              </a:lnSpc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kandidaten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(conform artikel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7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lid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1b).</a:t>
            </a:r>
            <a:endParaRPr sz="1050">
              <a:latin typeface="Arial"/>
              <a:cs typeface="Arial"/>
            </a:endParaRPr>
          </a:p>
          <a:p>
            <a:pPr marL="265430" marR="149860" indent="-225425">
              <a:lnSpc>
                <a:spcPct val="100099"/>
              </a:lnSpc>
              <a:spcBef>
                <a:spcPts val="10"/>
              </a:spcBef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18.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einde 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examen controleren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surveillanten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alle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kandidaten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hun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werk  hebben ingeleverd,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kandidaten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blijven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zelf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eindverantwoordelijk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volledig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inleveren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hun</a:t>
            </a:r>
            <a:r>
              <a:rPr dirty="0" sz="1050" spc="12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examenwerk.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 marL="36195">
              <a:lnSpc>
                <a:spcPct val="100000"/>
              </a:lnSpc>
            </a:pPr>
            <a:r>
              <a:rPr dirty="0" sz="1050" spc="10" b="1">
                <a:solidFill>
                  <a:srgbClr val="0F0F0F"/>
                </a:solidFill>
                <a:latin typeface="Arial"/>
                <a:cs typeface="Arial"/>
              </a:rPr>
              <a:t>Artikel </a:t>
            </a:r>
            <a:r>
              <a:rPr dirty="0" sz="1050" spc="15" b="1">
                <a:solidFill>
                  <a:srgbClr val="0F0F0F"/>
                </a:solidFill>
                <a:latin typeface="Arial"/>
                <a:cs typeface="Arial"/>
              </a:rPr>
              <a:t>6 </a:t>
            </a:r>
            <a:r>
              <a:rPr dirty="0" sz="1050" spc="10" b="1">
                <a:solidFill>
                  <a:srgbClr val="0F0F0F"/>
                </a:solidFill>
                <a:latin typeface="Arial"/>
                <a:cs typeface="Arial"/>
              </a:rPr>
              <a:t>Verhindering </a:t>
            </a:r>
            <a:r>
              <a:rPr dirty="0" sz="1050" spc="40" b="1">
                <a:solidFill>
                  <a:srgbClr val="0F0F0F"/>
                </a:solidFill>
                <a:latin typeface="Arial"/>
                <a:cs typeface="Arial"/>
              </a:rPr>
              <a:t>en</a:t>
            </a:r>
            <a:r>
              <a:rPr dirty="0" sz="1050" spc="-130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 b="1">
                <a:solidFill>
                  <a:srgbClr val="0F0F0F"/>
                </a:solidFill>
                <a:latin typeface="Arial"/>
                <a:cs typeface="Arial"/>
              </a:rPr>
              <a:t>laatkomen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Arial"/>
              <a:cs typeface="Arial"/>
            </a:endParaRPr>
          </a:p>
          <a:p>
            <a:pPr marL="260985" marR="334645" indent="-227329">
              <a:lnSpc>
                <a:spcPct val="101099"/>
              </a:lnSpc>
              <a:spcBef>
                <a:spcPts val="5"/>
              </a:spcBef>
              <a:buAutoNum type="arabicPeriod"/>
              <a:tabLst>
                <a:tab pos="262255" algn="l"/>
              </a:tabLst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Indien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onverwachts niet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aan 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deelnemen, dient hij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dit  schriftelijk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telefonisch voor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aanvang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examen te</a:t>
            </a:r>
            <a:r>
              <a:rPr dirty="0" sz="1050" spc="8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melden</a:t>
            </a:r>
            <a:r>
              <a:rPr dirty="0" sz="1050" spc="30">
                <a:solidFill>
                  <a:srgbClr val="626262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 lvl="1" marL="502284" indent="-252095">
              <a:lnSpc>
                <a:spcPts val="1215"/>
              </a:lnSpc>
              <a:spcBef>
                <a:spcPts val="10"/>
              </a:spcBef>
              <a:buAutoNum type="alphaLcPeriod"/>
              <a:tabLst>
                <a:tab pos="502284" algn="l"/>
                <a:tab pos="502920" algn="l"/>
              </a:tabLst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SE: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schooleigen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procedure in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</a:t>
            </a:r>
            <a:r>
              <a:rPr dirty="0" sz="1050" spc="19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schoolexamenreglement.</a:t>
            </a:r>
            <a:endParaRPr sz="1050">
              <a:latin typeface="Arial"/>
              <a:cs typeface="Arial"/>
            </a:endParaRPr>
          </a:p>
          <a:p>
            <a:pPr marL="244475">
              <a:lnSpc>
                <a:spcPts val="1335"/>
              </a:lnSpc>
              <a:tabLst>
                <a:tab pos="499109" algn="l"/>
              </a:tabLst>
            </a:pPr>
            <a:r>
              <a:rPr dirty="0" sz="1150" spc="-105">
                <a:solidFill>
                  <a:srgbClr val="0F0F0F"/>
                </a:solidFill>
                <a:latin typeface="Times New Roman"/>
                <a:cs typeface="Times New Roman"/>
              </a:rPr>
              <a:t>e-;	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CE: afmelden bij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examensecretaris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en/of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afdelingsleider.</a:t>
            </a:r>
            <a:endParaRPr sz="1050">
              <a:latin typeface="Arial"/>
              <a:cs typeface="Arial"/>
            </a:endParaRPr>
          </a:p>
          <a:p>
            <a:pPr marL="260350" marR="111125" indent="-228600">
              <a:lnSpc>
                <a:spcPts val="1270"/>
              </a:lnSpc>
              <a:spcBef>
                <a:spcPts val="30"/>
              </a:spcBef>
              <a:buAutoNum type="arabicPeriod" startAt="2"/>
              <a:tabLst>
                <a:tab pos="259715" algn="l"/>
              </a:tabLst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Zodra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kandidaat,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door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ziekte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anderszins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deel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daarvan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verzuimd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heeft, weer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school komt,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hij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verplicht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verklaring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omtrent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zijn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verzuim,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ondertekend door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ouders, in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leveren bij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</a:t>
            </a:r>
            <a:r>
              <a:rPr dirty="0" sz="1050" spc="10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examensecretaris.</a:t>
            </a:r>
            <a:endParaRPr sz="1050">
              <a:latin typeface="Arial"/>
              <a:cs typeface="Arial"/>
            </a:endParaRPr>
          </a:p>
          <a:p>
            <a:pPr marL="256540" marR="52705" indent="-226695">
              <a:lnSpc>
                <a:spcPts val="1270"/>
              </a:lnSpc>
              <a:spcBef>
                <a:spcPts val="10"/>
              </a:spcBef>
              <a:buAutoNum type="arabicPeriod" startAt="2"/>
              <a:tabLst>
                <a:tab pos="257810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kandidaat die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door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omstandigheden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buiten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zijn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schuld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deelnemen aan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examen,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kan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 verzoek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indienen </a:t>
            </a:r>
            <a:r>
              <a:rPr dirty="0" sz="1050" spc="55">
                <a:solidFill>
                  <a:srgbClr val="0F0F0F"/>
                </a:solidFill>
                <a:latin typeface="Arial"/>
                <a:cs typeface="Arial"/>
              </a:rPr>
              <a:t>om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examen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later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tijdvak </a:t>
            </a:r>
            <a:r>
              <a:rPr dirty="0" sz="1050" spc="-5">
                <a:solidFill>
                  <a:srgbClr val="0F0F0F"/>
                </a:solidFill>
                <a:latin typeface="Arial"/>
                <a:cs typeface="Arial"/>
              </a:rPr>
              <a:t>af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te leggen.</a:t>
            </a:r>
            <a:endParaRPr sz="1050">
              <a:latin typeface="Arial"/>
              <a:cs typeface="Arial"/>
            </a:endParaRPr>
          </a:p>
          <a:p>
            <a:pPr algn="just" marL="257175" marR="459740" indent="-232410">
              <a:lnSpc>
                <a:spcPts val="1270"/>
              </a:lnSpc>
              <a:spcBef>
                <a:spcPts val="15"/>
              </a:spcBef>
              <a:buAutoNum type="arabicPeriod" startAt="2"/>
              <a:tabLst>
                <a:tab pos="255270" algn="l"/>
              </a:tabLst>
            </a:pP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kandidaat die zijn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afwezigheid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schriftelijk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telefonisch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meldt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geen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verklaring omtrent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verzuim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overlegt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(conform lid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2),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wordt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geacht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niet-reglementair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afwezig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zijn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geweest.</a:t>
            </a:r>
            <a:endParaRPr sz="1050">
              <a:latin typeface="Arial"/>
              <a:cs typeface="Arial"/>
            </a:endParaRPr>
          </a:p>
          <a:p>
            <a:pPr algn="just" marL="255270" indent="-228600">
              <a:lnSpc>
                <a:spcPts val="1235"/>
              </a:lnSpc>
              <a:buAutoNum type="arabicPeriod" startAt="2"/>
              <a:tabLst>
                <a:tab pos="255904" algn="l"/>
              </a:tabLst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Indien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grond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niet-reglementaire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afwezigheid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</a:t>
            </a:r>
            <a:r>
              <a:rPr dirty="0" sz="1050" spc="27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deel</a:t>
            </a:r>
            <a:endParaRPr sz="1050">
              <a:latin typeface="Arial"/>
              <a:cs typeface="Arial"/>
            </a:endParaRPr>
          </a:p>
          <a:p>
            <a:pPr algn="just" marL="255904" marR="125730" indent="635">
              <a:lnSpc>
                <a:spcPts val="1250"/>
              </a:lnSpc>
              <a:spcBef>
                <a:spcPts val="60"/>
              </a:spcBef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ervan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niet heeft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afgelegd, neemt 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maatregelen overeenkomstig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gestelde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artikel</a:t>
            </a:r>
            <a:r>
              <a:rPr dirty="0" sz="1050" spc="-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13.4</a:t>
            </a:r>
            <a:endParaRPr sz="1050">
              <a:latin typeface="Arial"/>
              <a:cs typeface="Arial"/>
            </a:endParaRPr>
          </a:p>
          <a:p>
            <a:pPr marL="254000" marR="387350" indent="-229235">
              <a:lnSpc>
                <a:spcPts val="1250"/>
              </a:lnSpc>
              <a:spcBef>
                <a:spcPts val="50"/>
              </a:spcBef>
              <a:buAutoNum type="arabicPeriod" startAt="6"/>
              <a:tabLst>
                <a:tab pos="255270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laat komt,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mag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uiterlijk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tot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half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uur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na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aanvang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examenzitting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tot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examenlokaal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worden toegelaten.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Hij levert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zijn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werk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op</a:t>
            </a:r>
            <a:r>
              <a:rPr dirty="0" sz="1050" spc="22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</a:t>
            </a:r>
            <a:endParaRPr sz="1050">
              <a:latin typeface="Arial"/>
              <a:cs typeface="Arial"/>
            </a:endParaRPr>
          </a:p>
          <a:p>
            <a:pPr marL="250825">
              <a:lnSpc>
                <a:spcPts val="1255"/>
              </a:lnSpc>
            </a:pP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tijdstip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dat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andere kandidaten</a:t>
            </a:r>
            <a:r>
              <a:rPr dirty="0" sz="1050" spc="10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geldt.</a:t>
            </a:r>
            <a:endParaRPr sz="1050">
              <a:latin typeface="Arial"/>
              <a:cs typeface="Arial"/>
            </a:endParaRPr>
          </a:p>
          <a:p>
            <a:pPr marL="251460" marR="73025" indent="-231140">
              <a:lnSpc>
                <a:spcPct val="100400"/>
              </a:lnSpc>
              <a:spcBef>
                <a:spcPts val="5"/>
              </a:spcBef>
              <a:buAutoNum type="arabicPeriod" startAt="7"/>
              <a:tabLst>
                <a:tab pos="252095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die tijdens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zitting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onwel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wordt,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kan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onder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begeleiding van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een  surveillant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examenruimte verlaten.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overleg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beoordeelt de 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55">
                <a:solidFill>
                  <a:srgbClr val="0F0F0F"/>
                </a:solidFill>
                <a:latin typeface="Arial"/>
                <a:cs typeface="Arial"/>
              </a:rPr>
              <a:t>na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enige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tijd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werk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 hervatten.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CE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geldt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 volgende:</a:t>
            </a:r>
            <a:endParaRPr sz="1050">
              <a:latin typeface="Arial"/>
              <a:cs typeface="Arial"/>
            </a:endParaRPr>
          </a:p>
          <a:p>
            <a:pPr lvl="1" marL="476884" marR="190500" indent="-226695">
              <a:lnSpc>
                <a:spcPts val="1250"/>
              </a:lnSpc>
              <a:spcBef>
                <a:spcPts val="90"/>
              </a:spcBef>
              <a:buAutoNum type="alphaLcPeriod"/>
              <a:tabLst>
                <a:tab pos="479425" algn="l"/>
              </a:tabLst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indien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na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enige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tijd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werk hervat,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kan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gemiste tijd aan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einde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zitting worden</a:t>
            </a:r>
            <a:r>
              <a:rPr dirty="0" sz="1050" spc="9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ingehaald;</a:t>
            </a:r>
            <a:endParaRPr sz="1050">
              <a:latin typeface="Arial"/>
              <a:cs typeface="Arial"/>
            </a:endParaRPr>
          </a:p>
          <a:p>
            <a:pPr lvl="1" marL="476250" indent="-226060">
              <a:lnSpc>
                <a:spcPts val="1235"/>
              </a:lnSpc>
              <a:buAutoNum type="alphaLcPeriod"/>
              <a:tabLst>
                <a:tab pos="476250" algn="l"/>
              </a:tabLst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indien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kandidaat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werk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kan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hervatten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kan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(zo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mogelijk</a:t>
            </a:r>
            <a:r>
              <a:rPr dirty="0" sz="1050" spc="-2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op</a:t>
            </a:r>
            <a:endParaRPr sz="1050">
              <a:latin typeface="Arial"/>
              <a:cs typeface="Arial"/>
            </a:endParaRPr>
          </a:p>
          <a:p>
            <a:pPr marL="473075" marR="21590" indent="4445">
              <a:lnSpc>
                <a:spcPct val="101099"/>
              </a:lnSpc>
              <a:spcBef>
                <a:spcPts val="20"/>
              </a:spcBef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grond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medische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verklaring)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inspecteur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verzoeken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beslissen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dat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deel gemaakte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werk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ongeldig is.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mag,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indien 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inspecteur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werk ongeldig verklaart,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eerstvolgende tijdvak opnieuw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betreffende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centrale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examen</a:t>
            </a:r>
            <a:r>
              <a:rPr dirty="0" sz="1050" spc="8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deelnemen.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5"/>
              </a:spcBef>
            </a:pPr>
            <a:r>
              <a:rPr dirty="0" sz="1050" spc="15" b="1">
                <a:solidFill>
                  <a:srgbClr val="0F0F0F"/>
                </a:solidFill>
                <a:latin typeface="Arial"/>
                <a:cs typeface="Arial"/>
              </a:rPr>
              <a:t>Artikel </a:t>
            </a:r>
            <a:r>
              <a:rPr dirty="0" sz="1050" spc="55" b="1">
                <a:solidFill>
                  <a:srgbClr val="0F0F0F"/>
                </a:solidFill>
                <a:latin typeface="Arial"/>
                <a:cs typeface="Arial"/>
              </a:rPr>
              <a:t>7 </a:t>
            </a:r>
            <a:r>
              <a:rPr dirty="0" sz="1050" spc="15" b="1">
                <a:solidFill>
                  <a:srgbClr val="0F0F0F"/>
                </a:solidFill>
                <a:latin typeface="Arial"/>
                <a:cs typeface="Arial"/>
              </a:rPr>
              <a:t>Afwijkende wijze </a:t>
            </a:r>
            <a:r>
              <a:rPr dirty="0" sz="1050" spc="25" b="1">
                <a:solidFill>
                  <a:srgbClr val="0F0F0F"/>
                </a:solidFill>
                <a:latin typeface="Arial"/>
                <a:cs typeface="Arial"/>
              </a:rPr>
              <a:t>van</a:t>
            </a:r>
            <a:r>
              <a:rPr dirty="0" sz="1050" spc="65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 b="1">
                <a:solidFill>
                  <a:srgbClr val="0F0F0F"/>
                </a:solidFill>
                <a:latin typeface="Arial"/>
                <a:cs typeface="Arial"/>
              </a:rPr>
              <a:t>examineren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Arial"/>
              <a:cs typeface="Arial"/>
            </a:endParaRPr>
          </a:p>
          <a:p>
            <a:pPr marL="241935" marR="66040" indent="-229870">
              <a:lnSpc>
                <a:spcPct val="101099"/>
              </a:lnSpc>
              <a:buAutoNum type="arabicPeriod"/>
              <a:tabLst>
                <a:tab pos="243204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directeur treft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nodige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maatregelen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om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gehandicapte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kandidaten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kandidaten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die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Nederlandse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taal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onvoldoende beheersen,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mogelijkheid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bieden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eindexamen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af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leggen.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Daarbij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is artikel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55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eindexamenbesluit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toepassing (zie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onderstaande</a:t>
            </a:r>
            <a:r>
              <a:rPr dirty="0" sz="1050" spc="13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informatie).</a:t>
            </a:r>
            <a:endParaRPr sz="1050">
              <a:latin typeface="Arial"/>
              <a:cs typeface="Arial"/>
            </a:endParaRPr>
          </a:p>
          <a:p>
            <a:pPr marL="238125" marR="259715" indent="2540">
              <a:lnSpc>
                <a:spcPts val="1250"/>
              </a:lnSpc>
              <a:spcBef>
                <a:spcPts val="90"/>
              </a:spcBef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Tenzij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sprake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objectief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waarneembare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lichamelijke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handicap,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geldt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bedoelde aangepaste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wijze 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examineren</a:t>
            </a:r>
            <a:r>
              <a:rPr dirty="0" sz="1050" spc="-7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dat:</a:t>
            </a:r>
            <a:endParaRPr sz="1050">
              <a:latin typeface="Arial"/>
              <a:cs typeface="Arial"/>
            </a:endParaRPr>
          </a:p>
          <a:p>
            <a:pPr lvl="1" marL="467995" marR="690880" indent="-226695">
              <a:lnSpc>
                <a:spcPts val="1270"/>
              </a:lnSpc>
              <a:spcBef>
                <a:spcPts val="30"/>
              </a:spcBef>
              <a:buAutoNum type="alphaLcPeriod"/>
              <a:tabLst>
                <a:tab pos="465455" algn="l"/>
              </a:tabLst>
            </a:pP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er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deskundigenverklaring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is die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ter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zake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kundige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psycholoog,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orthopedagoog,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neuroloog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psychiater is</a:t>
            </a:r>
            <a:r>
              <a:rPr dirty="0" sz="1050" spc="-8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opgesteld;</a:t>
            </a:r>
            <a:endParaRPr sz="1050">
              <a:latin typeface="Arial"/>
              <a:cs typeface="Arial"/>
            </a:endParaRPr>
          </a:p>
          <a:p>
            <a:pPr lvl="1" marL="467995" indent="-230504">
              <a:lnSpc>
                <a:spcPts val="1210"/>
              </a:lnSpc>
              <a:buAutoNum type="alphaLcPeriod"/>
              <a:tabLst>
                <a:tab pos="468630" algn="l"/>
              </a:tabLst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aanpassing,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 zover die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betrekking heeft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CE,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ieder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geval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kan</a:t>
            </a:r>
            <a:r>
              <a:rPr dirty="0" sz="1050" spc="12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bestaan</a:t>
            </a:r>
            <a:endParaRPr sz="1050">
              <a:latin typeface="Arial"/>
              <a:cs typeface="Arial"/>
            </a:endParaRPr>
          </a:p>
          <a:p>
            <a:pPr marL="463550" marR="437515" indent="3175">
              <a:lnSpc>
                <a:spcPct val="101099"/>
              </a:lnSpc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uit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verlenging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duur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desbetreffende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toets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CE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ten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hoogste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30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minuten,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</a:t>
            </a:r>
            <a:endParaRPr sz="1050">
              <a:latin typeface="Arial"/>
              <a:cs typeface="Arial"/>
            </a:endParaRPr>
          </a:p>
          <a:p>
            <a:pPr lvl="1" marL="462280" marR="308610" indent="-227329">
              <a:lnSpc>
                <a:spcPct val="100099"/>
              </a:lnSpc>
              <a:spcBef>
                <a:spcPts val="10"/>
              </a:spcBef>
              <a:buAutoNum type="alphaLcPeriod" startAt="3"/>
              <a:tabLst>
                <a:tab pos="465455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andere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aanpassing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slechts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kan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worden toegestaan,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voor zover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daartoe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onder a.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genoemde deskundigenverklaring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betrokkene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voorstel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wordt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gedaan, dan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wel indien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 aanpassing aantoonbaar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aansluit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bij</a:t>
            </a:r>
            <a:r>
              <a:rPr dirty="0" sz="1050" spc="-18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de</a:t>
            </a:r>
            <a:endParaRPr sz="1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6925" y="10228565"/>
            <a:ext cx="5257165" cy="16065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Examenreglement </a:t>
            </a:r>
            <a:r>
              <a:rPr dirty="0" sz="950" spc="30">
                <a:solidFill>
                  <a:srgbClr val="111111"/>
                </a:solidFill>
                <a:latin typeface="Arial"/>
                <a:cs typeface="Arial"/>
              </a:rPr>
              <a:t>VMBO </a:t>
            </a:r>
            <a:r>
              <a:rPr dirty="0" sz="950" spc="35">
                <a:solidFill>
                  <a:srgbClr val="111111"/>
                </a:solidFill>
                <a:latin typeface="Arial"/>
                <a:cs typeface="Arial"/>
              </a:rPr>
              <a:t>2020-2021-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Vastgesteld door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College </a:t>
            </a: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Bestuur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950" spc="20">
                <a:solidFill>
                  <a:srgbClr val="111111"/>
                </a:solidFill>
                <a:latin typeface="Arial"/>
                <a:cs typeface="Arial"/>
              </a:rPr>
              <a:t>29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juni</a:t>
            </a:r>
            <a:r>
              <a:rPr dirty="0" sz="950" spc="22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2020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500442"/>
            <a:ext cx="0" cy="1452880"/>
          </a:xfrm>
          <a:custGeom>
            <a:avLst/>
            <a:gdLst/>
            <a:ahLst/>
            <a:cxnLst/>
            <a:rect l="l" t="t" r="r" b="b"/>
            <a:pathLst>
              <a:path w="0" h="1452880">
                <a:moveTo>
                  <a:pt x="0" y="1452503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27141" y="790093"/>
            <a:ext cx="5877560" cy="83794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18440" indent="-17272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19075" algn="l"/>
              </a:tabLst>
            </a:pPr>
            <a:r>
              <a:rPr dirty="0" sz="1150" spc="15" b="1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150" spc="25" b="1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150" b="1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150" spc="25" b="1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u="heavy" sz="1150" spc="20" b="1">
                <a:solidFill>
                  <a:srgbClr val="0F0F0F"/>
                </a:solidFill>
                <a:uFill>
                  <a:solidFill>
                    <a:srgbClr val="0F0F0F"/>
                  </a:solidFill>
                </a:uFill>
                <a:latin typeface="Arial"/>
                <a:cs typeface="Arial"/>
              </a:rPr>
              <a:t>kaderberoepsgerichte </a:t>
            </a:r>
            <a:r>
              <a:rPr dirty="0" u="heavy" sz="1150" spc="25" b="1">
                <a:solidFill>
                  <a:srgbClr val="0F0F0F"/>
                </a:solidFill>
                <a:uFill>
                  <a:solidFill>
                    <a:srgbClr val="0F0F0F"/>
                  </a:solidFill>
                </a:uFill>
                <a:latin typeface="Arial"/>
                <a:cs typeface="Arial"/>
              </a:rPr>
              <a:t>leerweg</a:t>
            </a:r>
            <a:endParaRPr sz="1150">
              <a:latin typeface="Arial"/>
              <a:cs typeface="Arial"/>
            </a:endParaRPr>
          </a:p>
          <a:p>
            <a:pPr marL="43180" marR="542290" indent="-2540">
              <a:lnSpc>
                <a:spcPts val="1250"/>
              </a:lnSpc>
              <a:spcBef>
                <a:spcPts val="65"/>
              </a:spcBef>
            </a:pP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bestaat uit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twee onderdelen: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schoolexamen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centraal examen.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Daarnaast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krijg je nog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cijfer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combinatie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cijfer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(CC)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gemiddelde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je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keuzevakken.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Arial"/>
              <a:cs typeface="Arial"/>
            </a:endParaRPr>
          </a:p>
          <a:p>
            <a:pPr marL="208915" indent="-167640">
              <a:lnSpc>
                <a:spcPct val="100000"/>
              </a:lnSpc>
              <a:buAutoNum type="arabicPeriod" startAt="2"/>
              <a:tabLst>
                <a:tab pos="209550" algn="l"/>
              </a:tabLst>
            </a:pPr>
            <a:r>
              <a:rPr dirty="0" sz="1150" spc="25" b="1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150" spc="15" b="1">
                <a:solidFill>
                  <a:srgbClr val="0F0F0F"/>
                </a:solidFill>
                <a:latin typeface="Arial"/>
                <a:cs typeface="Arial"/>
              </a:rPr>
              <a:t>Programma </a:t>
            </a:r>
            <a:r>
              <a:rPr dirty="0" sz="1150" spc="-5" b="1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150" spc="10" b="1">
                <a:solidFill>
                  <a:srgbClr val="0F0F0F"/>
                </a:solidFill>
                <a:latin typeface="Arial"/>
                <a:cs typeface="Arial"/>
              </a:rPr>
              <a:t>Toetsing </a:t>
            </a:r>
            <a:r>
              <a:rPr dirty="0" sz="1150" spc="30" b="1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150" b="1">
                <a:solidFill>
                  <a:srgbClr val="0F0F0F"/>
                </a:solidFill>
                <a:latin typeface="Arial"/>
                <a:cs typeface="Arial"/>
              </a:rPr>
              <a:t>Afsluiting</a:t>
            </a:r>
            <a:r>
              <a:rPr dirty="0" sz="1150" spc="-50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20" b="1">
                <a:solidFill>
                  <a:srgbClr val="0F0F0F"/>
                </a:solidFill>
                <a:latin typeface="Arial"/>
                <a:cs typeface="Arial"/>
              </a:rPr>
              <a:t>(PTA)</a:t>
            </a:r>
            <a:endParaRPr sz="1150">
              <a:latin typeface="Arial"/>
              <a:cs typeface="Arial"/>
            </a:endParaRPr>
          </a:p>
          <a:p>
            <a:pPr marL="39370">
              <a:lnSpc>
                <a:spcPct val="100000"/>
              </a:lnSpc>
              <a:spcBef>
                <a:spcPts val="20"/>
              </a:spcBef>
            </a:pP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PTA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staan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alle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onderdelen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schoolexamens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dit jaar moet</a:t>
            </a:r>
            <a:r>
              <a:rPr dirty="0" sz="1050" spc="-10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afronden</a:t>
            </a:r>
            <a:r>
              <a:rPr dirty="0" sz="1050" spc="25">
                <a:solidFill>
                  <a:srgbClr val="464646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Arial"/>
              <a:cs typeface="Arial"/>
            </a:endParaRPr>
          </a:p>
          <a:p>
            <a:pPr marL="208915" indent="-169545">
              <a:lnSpc>
                <a:spcPct val="100000"/>
              </a:lnSpc>
              <a:buAutoNum type="arabicPeriod" startAt="3"/>
              <a:tabLst>
                <a:tab pos="209550" algn="l"/>
              </a:tabLst>
            </a:pPr>
            <a:r>
              <a:rPr dirty="0" sz="1150" spc="25" b="1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150" spc="15" b="1">
                <a:solidFill>
                  <a:srgbClr val="0F0F0F"/>
                </a:solidFill>
                <a:latin typeface="Arial"/>
                <a:cs typeface="Arial"/>
              </a:rPr>
              <a:t>Centraal </a:t>
            </a:r>
            <a:r>
              <a:rPr dirty="0" sz="1150" b="1">
                <a:solidFill>
                  <a:srgbClr val="0F0F0F"/>
                </a:solidFill>
                <a:latin typeface="Arial"/>
                <a:cs typeface="Arial"/>
              </a:rPr>
              <a:t>Schriftelijk </a:t>
            </a:r>
            <a:r>
              <a:rPr dirty="0" sz="1150" spc="55" b="1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150" spc="10" b="1">
                <a:solidFill>
                  <a:srgbClr val="0F0F0F"/>
                </a:solidFill>
                <a:latin typeface="Arial"/>
                <a:cs typeface="Arial"/>
              </a:rPr>
              <a:t>Praktisch </a:t>
            </a:r>
            <a:r>
              <a:rPr dirty="0" sz="1150" spc="15" b="1">
                <a:solidFill>
                  <a:srgbClr val="0F0F0F"/>
                </a:solidFill>
                <a:latin typeface="Arial"/>
                <a:cs typeface="Arial"/>
              </a:rPr>
              <a:t>Examen</a:t>
            </a:r>
            <a:r>
              <a:rPr dirty="0" sz="1150" spc="-145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30" b="1">
                <a:solidFill>
                  <a:srgbClr val="0F0F0F"/>
                </a:solidFill>
                <a:latin typeface="Arial"/>
                <a:cs typeface="Arial"/>
              </a:rPr>
              <a:t>(CSPE)</a:t>
            </a:r>
            <a:endParaRPr sz="1150">
              <a:latin typeface="Arial"/>
              <a:cs typeface="Arial"/>
            </a:endParaRPr>
          </a:p>
          <a:p>
            <a:pPr marL="33655" marR="5080" indent="3810">
              <a:lnSpc>
                <a:spcPct val="101099"/>
              </a:lnSpc>
              <a:spcBef>
                <a:spcPts val="5"/>
              </a:spcBef>
            </a:pP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Centraal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Schriftelijk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Praktisch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Examen (CSPE)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is 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onderdeel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centraal  eindexamen.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is 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centraal vastgestelde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opdracht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bestaat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uit theoretische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praktische onderdelen.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beoordeling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vindt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plaats door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docent(=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examinator)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door 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aan te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wijzen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tweede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examinator.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centraal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examencijfer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beroepsgerichte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vakken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is het cijfer van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CSPE.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Wanneer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van belang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om alsnog te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kunnen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slagen,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mag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CSPE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één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keer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herkanst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worden,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waarna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hoogste cijfer telt.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verzoek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tot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herkansing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wordt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</a:t>
            </a:r>
            <a:r>
              <a:rPr dirty="0" sz="1050" spc="229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ingediend.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Arial"/>
              <a:cs typeface="Arial"/>
            </a:endParaRPr>
          </a:p>
          <a:p>
            <a:pPr marL="187960" indent="-158115">
              <a:lnSpc>
                <a:spcPct val="100000"/>
              </a:lnSpc>
              <a:buAutoNum type="arabicPeriod" startAt="4"/>
              <a:tabLst>
                <a:tab pos="188595" algn="l"/>
              </a:tabLst>
            </a:pPr>
            <a:r>
              <a:rPr dirty="0" sz="1150" spc="15" b="1">
                <a:solidFill>
                  <a:srgbClr val="0F0F0F"/>
                </a:solidFill>
                <a:latin typeface="Arial"/>
                <a:cs typeface="Arial"/>
              </a:rPr>
              <a:t>Gebruik</a:t>
            </a:r>
            <a:r>
              <a:rPr dirty="0" sz="1150" spc="75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5" b="1">
                <a:solidFill>
                  <a:srgbClr val="0F0F0F"/>
                </a:solidFill>
                <a:latin typeface="Arial"/>
                <a:cs typeface="Arial"/>
              </a:rPr>
              <a:t>hulpmiddelen</a:t>
            </a:r>
            <a:endParaRPr sz="1150">
              <a:latin typeface="Arial"/>
              <a:cs typeface="Arial"/>
            </a:endParaRPr>
          </a:p>
          <a:p>
            <a:pPr marL="33020" marR="146050" indent="2540">
              <a:lnSpc>
                <a:spcPct val="101099"/>
              </a:lnSpc>
              <a:spcBef>
                <a:spcPts val="25"/>
              </a:spcBef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de docenten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krijg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je instructie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over 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gebruik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hulpmiddelen bij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schoolexamens.  Je mag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ieder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geval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geen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correctielak gebruiken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mag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potlood</a:t>
            </a:r>
            <a:r>
              <a:rPr dirty="0" sz="1050" spc="23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schrijven.</a:t>
            </a:r>
            <a:endParaRPr sz="1050">
              <a:latin typeface="Arial"/>
              <a:cs typeface="Arial"/>
            </a:endParaRPr>
          </a:p>
          <a:p>
            <a:pPr marL="31750" marR="34290" indent="3810">
              <a:lnSpc>
                <a:spcPts val="1300"/>
              </a:lnSpc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examensecretaris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krijg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uitdelen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rooster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centraal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ook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lijst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hulpmiddelen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die je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tijdens 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centraal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examen mag</a:t>
            </a:r>
            <a:r>
              <a:rPr dirty="0" sz="1050" spc="-8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gebruiken</a:t>
            </a:r>
            <a:r>
              <a:rPr dirty="0" sz="1050" spc="15">
                <a:solidFill>
                  <a:srgbClr val="282828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50">
              <a:latin typeface="Arial"/>
              <a:cs typeface="Arial"/>
            </a:endParaRPr>
          </a:p>
          <a:p>
            <a:pPr marL="185420" indent="-156210">
              <a:lnSpc>
                <a:spcPct val="100000"/>
              </a:lnSpc>
              <a:buAutoNum type="arabicPeriod" startAt="5"/>
              <a:tabLst>
                <a:tab pos="186055" algn="l"/>
              </a:tabLst>
            </a:pPr>
            <a:r>
              <a:rPr dirty="0" sz="1150" spc="25" b="1">
                <a:solidFill>
                  <a:srgbClr val="0F0F0F"/>
                </a:solidFill>
                <a:latin typeface="Arial"/>
                <a:cs typeface="Arial"/>
              </a:rPr>
              <a:t>Wat </a:t>
            </a:r>
            <a:r>
              <a:rPr dirty="0" sz="1150" spc="30" b="1">
                <a:solidFill>
                  <a:srgbClr val="0F0F0F"/>
                </a:solidFill>
                <a:latin typeface="Arial"/>
                <a:cs typeface="Arial"/>
              </a:rPr>
              <a:t>moet </a:t>
            </a:r>
            <a:r>
              <a:rPr dirty="0" sz="1150" spc="20" b="1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150" spc="15" b="1">
                <a:solidFill>
                  <a:srgbClr val="0F0F0F"/>
                </a:solidFill>
                <a:latin typeface="Arial"/>
                <a:cs typeface="Arial"/>
              </a:rPr>
              <a:t>doen </a:t>
            </a:r>
            <a:r>
              <a:rPr dirty="0" sz="1150" spc="5" b="1">
                <a:solidFill>
                  <a:srgbClr val="0F0F0F"/>
                </a:solidFill>
                <a:latin typeface="Arial"/>
                <a:cs typeface="Arial"/>
              </a:rPr>
              <a:t>als je </a:t>
            </a:r>
            <a:r>
              <a:rPr dirty="0" sz="1150" spc="25" b="1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150" spc="20" b="1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150" spc="10" b="1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150" spc="15" b="1">
                <a:solidFill>
                  <a:srgbClr val="0F0F0F"/>
                </a:solidFill>
                <a:latin typeface="Arial"/>
                <a:cs typeface="Arial"/>
              </a:rPr>
              <a:t>toets </a:t>
            </a:r>
            <a:r>
              <a:rPr dirty="0" sz="1150" spc="25" b="1">
                <a:solidFill>
                  <a:srgbClr val="0F0F0F"/>
                </a:solidFill>
                <a:latin typeface="Arial"/>
                <a:cs typeface="Arial"/>
              </a:rPr>
              <a:t>(schoolexamen) </a:t>
            </a:r>
            <a:r>
              <a:rPr dirty="0" sz="1150" spc="5" b="1">
                <a:solidFill>
                  <a:srgbClr val="0F0F0F"/>
                </a:solidFill>
                <a:latin typeface="Arial"/>
                <a:cs typeface="Arial"/>
              </a:rPr>
              <a:t>kunt</a:t>
            </a:r>
            <a:r>
              <a:rPr dirty="0" sz="1150" spc="-5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15" b="1">
                <a:solidFill>
                  <a:srgbClr val="0F0F0F"/>
                </a:solidFill>
                <a:latin typeface="Arial"/>
                <a:cs typeface="Arial"/>
              </a:rPr>
              <a:t>deelnemen?</a:t>
            </a:r>
            <a:endParaRPr sz="1150">
              <a:latin typeface="Arial"/>
              <a:cs typeface="Arial"/>
            </a:endParaRPr>
          </a:p>
          <a:p>
            <a:pPr lvl="1" marL="482600" marR="272415" indent="-225425">
              <a:lnSpc>
                <a:spcPct val="101099"/>
              </a:lnSpc>
              <a:spcBef>
                <a:spcPts val="5"/>
              </a:spcBef>
              <a:buAutoNum type="arabicPlain"/>
              <a:tabLst>
                <a:tab pos="486409" algn="l"/>
                <a:tab pos="487680" algn="l"/>
              </a:tabLst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Wanneer je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onverwacht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door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ziekte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iets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anders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niet aan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toets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(schriftelijk,  mondeling,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digitaal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praktisch)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kunt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deelnemen</a:t>
            </a:r>
            <a:r>
              <a:rPr dirty="0" sz="1050" spc="15">
                <a:solidFill>
                  <a:srgbClr val="282828"/>
                </a:solidFill>
                <a:latin typeface="Arial"/>
                <a:cs typeface="Arial"/>
              </a:rPr>
              <a:t>,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moeten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ouders/verzorgers van  tevoren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balie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school,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telefonisch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schriftelijk</a:t>
            </a:r>
            <a:r>
              <a:rPr dirty="0" sz="1050" spc="20">
                <a:solidFill>
                  <a:srgbClr val="282828"/>
                </a:solidFill>
                <a:latin typeface="Arial"/>
                <a:cs typeface="Arial"/>
              </a:rPr>
              <a:t>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laten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weten dat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je  verhinderd</a:t>
            </a:r>
            <a:r>
              <a:rPr dirty="0" sz="1050" spc="8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bent.</a:t>
            </a:r>
            <a:endParaRPr sz="1050">
              <a:latin typeface="Arial"/>
              <a:cs typeface="Arial"/>
            </a:endParaRPr>
          </a:p>
          <a:p>
            <a:pPr lvl="1" marL="482600" marR="8890" indent="-227329">
              <a:lnSpc>
                <a:spcPts val="1250"/>
              </a:lnSpc>
              <a:spcBef>
                <a:spcPts val="65"/>
              </a:spcBef>
              <a:buAutoNum type="arabicPlain"/>
              <a:tabLst>
                <a:tab pos="481330" algn="l"/>
                <a:tab pos="481965" algn="l"/>
              </a:tabLst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Binnen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twee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werkdagen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na 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herstel lever </a:t>
            </a:r>
            <a:r>
              <a:rPr dirty="0" sz="1050" spc="-5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examensecretaris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brief in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met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handtekening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ouders/verzorgers,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waarin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reden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van verzuim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staat</a:t>
            </a:r>
            <a:r>
              <a:rPr dirty="0" sz="1050" spc="13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vermeld.</a:t>
            </a:r>
            <a:endParaRPr sz="1050">
              <a:latin typeface="Arial"/>
              <a:cs typeface="Arial"/>
            </a:endParaRPr>
          </a:p>
          <a:p>
            <a:pPr marL="26034" marR="352425" indent="3175">
              <a:lnSpc>
                <a:spcPts val="1250"/>
              </a:lnSpc>
              <a:spcBef>
                <a:spcPts val="45"/>
              </a:spcBef>
            </a:pP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Voldoe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deze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twee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regels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dan kun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aanmerking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komen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om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toets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halen.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bepaalt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toets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mag</a:t>
            </a:r>
            <a:r>
              <a:rPr dirty="0" sz="1050" spc="114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inhalen.</a:t>
            </a:r>
            <a:endParaRPr sz="1050">
              <a:latin typeface="Arial"/>
              <a:cs typeface="Arial"/>
            </a:endParaRPr>
          </a:p>
          <a:p>
            <a:pPr marL="21590" marR="45720" indent="2540">
              <a:lnSpc>
                <a:spcPts val="1250"/>
              </a:lnSpc>
              <a:spcBef>
                <a:spcPts val="45"/>
              </a:spcBef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Als je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voldoet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deze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twee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regels,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dan kunnen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maatregelen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genoemd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bij  punt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8. Onregelmatigheden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toepassing verklaard</a:t>
            </a:r>
            <a:r>
              <a:rPr dirty="0" sz="1050" spc="-8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worden.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50">
              <a:latin typeface="Arial"/>
              <a:cs typeface="Arial"/>
            </a:endParaRPr>
          </a:p>
          <a:p>
            <a:pPr marL="191770" indent="-171450">
              <a:lnSpc>
                <a:spcPct val="100000"/>
              </a:lnSpc>
              <a:buAutoNum type="arabicPeriod" startAt="6"/>
              <a:tabLst>
                <a:tab pos="192405" algn="l"/>
              </a:tabLst>
            </a:pPr>
            <a:r>
              <a:rPr dirty="0" sz="1150" spc="10" b="1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150" spc="25" b="1">
                <a:solidFill>
                  <a:srgbClr val="0F0F0F"/>
                </a:solidFill>
                <a:latin typeface="Arial"/>
                <a:cs typeface="Arial"/>
              </a:rPr>
              <a:t>laat </a:t>
            </a:r>
            <a:r>
              <a:rPr dirty="0" sz="1150" spc="30" b="1">
                <a:solidFill>
                  <a:srgbClr val="0F0F0F"/>
                </a:solidFill>
                <a:latin typeface="Arial"/>
                <a:cs typeface="Arial"/>
              </a:rPr>
              <a:t>komen </a:t>
            </a:r>
            <a:r>
              <a:rPr dirty="0" sz="1150" spc="20" b="1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150" spc="15" b="1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150" spc="40" b="1">
                <a:solidFill>
                  <a:srgbClr val="0F0F0F"/>
                </a:solidFill>
                <a:latin typeface="Arial"/>
                <a:cs typeface="Arial"/>
              </a:rPr>
              <a:t>schriftelijke/ digitale/ </a:t>
            </a:r>
            <a:r>
              <a:rPr dirty="0" sz="1150" spc="10" b="1">
                <a:solidFill>
                  <a:srgbClr val="0F0F0F"/>
                </a:solidFill>
                <a:latin typeface="Arial"/>
                <a:cs typeface="Arial"/>
              </a:rPr>
              <a:t>praktische</a:t>
            </a:r>
            <a:r>
              <a:rPr dirty="0" sz="1150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10" b="1">
                <a:solidFill>
                  <a:srgbClr val="0F0F0F"/>
                </a:solidFill>
                <a:latin typeface="Arial"/>
                <a:cs typeface="Arial"/>
              </a:rPr>
              <a:t>toets</a:t>
            </a:r>
            <a:endParaRPr sz="1150">
              <a:latin typeface="Arial"/>
              <a:cs typeface="Arial"/>
            </a:endParaRPr>
          </a:p>
          <a:p>
            <a:pPr marL="21590" marR="290830" indent="-635">
              <a:lnSpc>
                <a:spcPct val="101099"/>
              </a:lnSpc>
              <a:spcBef>
                <a:spcPts val="5"/>
              </a:spcBef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Als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laat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komt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toets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(maximaal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30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minuten),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krijg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geen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extra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tijd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blijft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eindtijd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toets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gelijk.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Ben je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later dan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30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minuten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dan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mag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toets niet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meer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maken.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Arial"/>
              <a:cs typeface="Arial"/>
            </a:endParaRPr>
          </a:p>
          <a:p>
            <a:pPr marL="176530" indent="-156210">
              <a:lnSpc>
                <a:spcPct val="100000"/>
              </a:lnSpc>
              <a:buAutoNum type="arabicPeriod" startAt="7"/>
              <a:tabLst>
                <a:tab pos="177165" algn="l"/>
              </a:tabLst>
            </a:pPr>
            <a:r>
              <a:rPr dirty="0" sz="1150" spc="10" b="1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150" spc="20" b="1">
                <a:solidFill>
                  <a:srgbClr val="0F0F0F"/>
                </a:solidFill>
                <a:latin typeface="Arial"/>
                <a:cs typeface="Arial"/>
              </a:rPr>
              <a:t>laat </a:t>
            </a:r>
            <a:r>
              <a:rPr dirty="0" sz="1150" spc="30" b="1">
                <a:solidFill>
                  <a:srgbClr val="0F0F0F"/>
                </a:solidFill>
                <a:latin typeface="Arial"/>
                <a:cs typeface="Arial"/>
              </a:rPr>
              <a:t>komen </a:t>
            </a:r>
            <a:r>
              <a:rPr dirty="0" sz="1150" spc="20" b="1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150" spc="15" b="1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150" spc="10" b="1">
                <a:solidFill>
                  <a:srgbClr val="0F0F0F"/>
                </a:solidFill>
                <a:latin typeface="Arial"/>
                <a:cs typeface="Arial"/>
              </a:rPr>
              <a:t>luistertoets of </a:t>
            </a:r>
            <a:r>
              <a:rPr dirty="0" sz="1150" spc="20" b="1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150" spc="15" b="1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150" spc="20" b="1">
                <a:solidFill>
                  <a:srgbClr val="0F0F0F"/>
                </a:solidFill>
                <a:latin typeface="Arial"/>
                <a:cs typeface="Arial"/>
              </a:rPr>
              <a:t>mondeling</a:t>
            </a:r>
            <a:r>
              <a:rPr dirty="0" sz="1150" spc="60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10" b="1">
                <a:solidFill>
                  <a:srgbClr val="0F0F0F"/>
                </a:solidFill>
                <a:latin typeface="Arial"/>
                <a:cs typeface="Arial"/>
              </a:rPr>
              <a:t>examen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Arial"/>
              <a:cs typeface="Arial"/>
            </a:endParaRPr>
          </a:p>
          <a:p>
            <a:pPr marL="19050" marR="238760" indent="-1270">
              <a:lnSpc>
                <a:spcPct val="101099"/>
              </a:lnSpc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Als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laat komt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luistertoets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bij een mondeling examen, dan kun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meer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toegelaten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worden.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docent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overlegt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omtrent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nemen</a:t>
            </a:r>
            <a:r>
              <a:rPr dirty="0" sz="1050" spc="25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maatregelen.</a:t>
            </a:r>
            <a:endParaRPr sz="1050">
              <a:latin typeface="Arial"/>
              <a:cs typeface="Arial"/>
            </a:endParaRPr>
          </a:p>
          <a:p>
            <a:pPr marL="12700" marR="6985" indent="5080">
              <a:lnSpc>
                <a:spcPct val="101099"/>
              </a:lnSpc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sprake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zeer onvoorziene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omstandigheid,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dan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kun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aanmerking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komen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om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op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ander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tijdstip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toets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maken</a:t>
            </a:r>
            <a:r>
              <a:rPr dirty="0" sz="1050" spc="30">
                <a:solidFill>
                  <a:srgbClr val="282828"/>
                </a:solidFill>
                <a:latin typeface="Arial"/>
                <a:cs typeface="Arial"/>
              </a:rPr>
              <a:t>.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docent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stelt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datum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tijdstip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vast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overleg 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examensecretaris</a:t>
            </a:r>
            <a:r>
              <a:rPr dirty="0" sz="1050" spc="20">
                <a:solidFill>
                  <a:srgbClr val="464646"/>
                </a:solidFill>
                <a:latin typeface="Arial"/>
                <a:cs typeface="Arial"/>
              </a:rPr>
              <a:t>.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toets moet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uiterlijk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binnen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twee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weken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na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afnemen van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oorspronkelijke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toets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worden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afgenomen.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Indien, naar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oordeel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directeur,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te laat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komen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valt onder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onregelmatigheden,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kunnen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maatregelen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genoemd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bij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punt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8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toepassing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verklaard</a:t>
            </a:r>
            <a:r>
              <a:rPr dirty="0" sz="1050" spc="-11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worden.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12205"/>
            <a:ext cx="0" cy="1537970"/>
          </a:xfrm>
          <a:custGeom>
            <a:avLst/>
            <a:gdLst/>
            <a:ahLst/>
            <a:cxnLst/>
            <a:rect l="l" t="t" r="r" b="b"/>
            <a:pathLst>
              <a:path w="0" h="1537970">
                <a:moveTo>
                  <a:pt x="0" y="1537944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19278" y="516476"/>
            <a:ext cx="5815330" cy="836358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950" spc="35">
                <a:solidFill>
                  <a:srgbClr val="0F0F0F"/>
                </a:solidFill>
                <a:latin typeface="Arial"/>
                <a:cs typeface="Arial"/>
              </a:rPr>
              <a:t>7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50">
              <a:latin typeface="Arial"/>
              <a:cs typeface="Arial"/>
            </a:endParaRPr>
          </a:p>
          <a:p>
            <a:pPr marL="500380">
              <a:lnSpc>
                <a:spcPct val="100000"/>
              </a:lnSpc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begeleidingsadviezen,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vermeld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die</a:t>
            </a:r>
            <a:r>
              <a:rPr dirty="0" sz="1050" spc="13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deskundigenverklaring;</a:t>
            </a:r>
            <a:endParaRPr sz="1050">
              <a:latin typeface="Arial"/>
              <a:cs typeface="Arial"/>
            </a:endParaRPr>
          </a:p>
          <a:p>
            <a:pPr marL="498475" marR="49530" indent="-222885">
              <a:lnSpc>
                <a:spcPct val="100099"/>
              </a:lnSpc>
              <a:spcBef>
                <a:spcPts val="10"/>
              </a:spcBef>
              <a:buAutoNum type="alphaLcPeriod" startAt="4"/>
              <a:tabLst>
                <a:tab pos="504190" algn="l"/>
              </a:tabLst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bevoegd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gezag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kan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verband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onvoldoende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beheersing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Nederlandse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taal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afwijken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voorschriften.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Dit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geldt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inbegrip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 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schooljaar waarin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hij eindexamen aflegt,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hoogste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zes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jaar onderwijs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Nederland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heeft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gevolgd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wie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Nederlands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moedertaal is.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Deze 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afwijking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geldt</a:t>
            </a:r>
            <a:r>
              <a:rPr dirty="0" sz="1050" spc="114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voor:</a:t>
            </a:r>
            <a:endParaRPr sz="1050">
              <a:latin typeface="Arial"/>
              <a:cs typeface="Arial"/>
            </a:endParaRPr>
          </a:p>
          <a:p>
            <a:pPr lvl="1" marL="1059180" indent="-249554">
              <a:lnSpc>
                <a:spcPct val="100000"/>
              </a:lnSpc>
              <a:spcBef>
                <a:spcPts val="135"/>
              </a:spcBef>
              <a:buChar char="•"/>
              <a:tabLst>
                <a:tab pos="1059180" algn="l"/>
                <a:tab pos="1059815" algn="l"/>
              </a:tabLst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vak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Nederlandse</a:t>
            </a:r>
            <a:r>
              <a:rPr dirty="0" sz="1050" spc="8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taal;</a:t>
            </a:r>
            <a:endParaRPr sz="1050">
              <a:latin typeface="Arial"/>
              <a:cs typeface="Arial"/>
            </a:endParaRPr>
          </a:p>
          <a:p>
            <a:pPr lvl="1" marL="1057275" marR="764540" indent="-244475">
              <a:lnSpc>
                <a:spcPts val="1250"/>
              </a:lnSpc>
              <a:spcBef>
                <a:spcPts val="135"/>
              </a:spcBef>
              <a:buChar char="•"/>
              <a:tabLst>
                <a:tab pos="1059815" algn="l"/>
                <a:tab pos="1060450" algn="l"/>
              </a:tabLst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enig ander vak,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waarbij 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gebruik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Nederlandse taal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overwegende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betekenis</a:t>
            </a:r>
            <a:r>
              <a:rPr dirty="0" sz="1050" spc="13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is.</a:t>
            </a:r>
            <a:endParaRPr sz="1050">
              <a:latin typeface="Arial"/>
              <a:cs typeface="Arial"/>
            </a:endParaRPr>
          </a:p>
          <a:p>
            <a:pPr marL="494030" marR="20320" indent="-225425">
              <a:lnSpc>
                <a:spcPts val="1270"/>
              </a:lnSpc>
              <a:spcBef>
                <a:spcPts val="10"/>
              </a:spcBef>
              <a:buAutoNum type="alphaLcPeriod" startAt="4"/>
              <a:tabLst>
                <a:tab pos="496570" algn="l"/>
              </a:tabLst>
            </a:pP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in lid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1.d.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bedoelde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afwijking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bestaat,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 zover dit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betrekking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heeft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CE,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uit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 verlenging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duur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de desbetreffende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toets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het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CE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hoogste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30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minuten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gebruik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woordenboek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het Nederlands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naar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moedertaal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</a:t>
            </a:r>
            <a:r>
              <a:rPr dirty="0" sz="1050" spc="8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kandidaat.</a:t>
            </a:r>
            <a:endParaRPr sz="1050">
              <a:latin typeface="Arial"/>
              <a:cs typeface="Arial"/>
            </a:endParaRPr>
          </a:p>
          <a:p>
            <a:pPr marL="262255" marR="167640" indent="-224790">
              <a:lnSpc>
                <a:spcPts val="1270"/>
              </a:lnSpc>
              <a:spcBef>
                <a:spcPts val="10"/>
              </a:spcBef>
              <a:buAutoNum type="arabicPeriod" startAt="2"/>
              <a:tabLst>
                <a:tab pos="264160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kan, na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raadplegen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inspectie, toestaan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dat kandidaten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laatste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leerjaar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langdurig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ziek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zijn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geweest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kandidaten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lange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tijd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staat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zijn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geweest onderwijs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laatste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leerjaar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volgen,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eindexamen gespreid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over twee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jaar afleggen,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zie ook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artikel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59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</a:t>
            </a:r>
            <a:r>
              <a:rPr dirty="0" sz="1050" spc="15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examenbesluit.</a:t>
            </a:r>
            <a:endParaRPr sz="1050">
              <a:latin typeface="Arial"/>
              <a:cs typeface="Arial"/>
            </a:endParaRPr>
          </a:p>
          <a:p>
            <a:pPr marL="263525" marR="69215" indent="-230504">
              <a:lnSpc>
                <a:spcPct val="100099"/>
              </a:lnSpc>
              <a:spcBef>
                <a:spcPts val="5"/>
              </a:spcBef>
              <a:buAutoNum type="arabicPeriod" startAt="2"/>
              <a:tabLst>
                <a:tab pos="262255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kandidaten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die 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meerdere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vakken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afsluiten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voorlaatste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jaar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is artikel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37a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Eindexamenbesluit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toepassing</a:t>
            </a:r>
            <a:r>
              <a:rPr dirty="0" sz="1050" spc="20">
                <a:solidFill>
                  <a:srgbClr val="494949"/>
                </a:solidFill>
                <a:latin typeface="Arial"/>
                <a:cs typeface="Arial"/>
              </a:rPr>
              <a:t>.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Versneld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doen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tegenstelling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tot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gespreid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alle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kandidaten</a:t>
            </a:r>
            <a:r>
              <a:rPr dirty="0" sz="1050" spc="23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toegestaan.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50">
              <a:latin typeface="Arial"/>
              <a:cs typeface="Arial"/>
            </a:endParaRPr>
          </a:p>
          <a:p>
            <a:pPr marL="29209" marR="480059" indent="3175">
              <a:lnSpc>
                <a:spcPct val="106800"/>
              </a:lnSpc>
            </a:pPr>
            <a:r>
              <a:rPr dirty="0" sz="1050" spc="10" b="1">
                <a:solidFill>
                  <a:srgbClr val="0F0F0F"/>
                </a:solidFill>
                <a:latin typeface="Arial"/>
                <a:cs typeface="Arial"/>
              </a:rPr>
              <a:t>Aanvullend </a:t>
            </a:r>
            <a:r>
              <a:rPr dirty="0" sz="1050" spc="25" b="1">
                <a:solidFill>
                  <a:srgbClr val="0F0F0F"/>
                </a:solidFill>
                <a:latin typeface="Arial"/>
                <a:cs typeface="Arial"/>
              </a:rPr>
              <a:t>examenreglement </a:t>
            </a:r>
            <a:r>
              <a:rPr dirty="0" sz="1050" spc="5" b="1">
                <a:solidFill>
                  <a:srgbClr val="0F0F0F"/>
                </a:solidFill>
                <a:latin typeface="Arial"/>
                <a:cs typeface="Arial"/>
              </a:rPr>
              <a:t>digitale </a:t>
            </a:r>
            <a:r>
              <a:rPr dirty="0" sz="1050" spc="20" b="1">
                <a:solidFill>
                  <a:srgbClr val="0F0F0F"/>
                </a:solidFill>
                <a:latin typeface="Arial"/>
                <a:cs typeface="Arial"/>
              </a:rPr>
              <a:t>examens </a:t>
            </a:r>
            <a:r>
              <a:rPr dirty="0" sz="1050" spc="15" b="1">
                <a:solidFill>
                  <a:srgbClr val="0F0F0F"/>
                </a:solidFill>
                <a:latin typeface="Arial"/>
                <a:cs typeface="Arial"/>
              </a:rPr>
              <a:t>basis- </a:t>
            </a:r>
            <a:r>
              <a:rPr dirty="0" sz="1050" spc="25" b="1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0" b="1">
                <a:solidFill>
                  <a:srgbClr val="0F0F0F"/>
                </a:solidFill>
                <a:latin typeface="Arial"/>
                <a:cs typeface="Arial"/>
              </a:rPr>
              <a:t>kaderberoepsgerichte  </a:t>
            </a:r>
            <a:r>
              <a:rPr dirty="0" sz="1050" spc="15" b="1">
                <a:solidFill>
                  <a:srgbClr val="0F0F0F"/>
                </a:solidFill>
                <a:latin typeface="Arial"/>
                <a:cs typeface="Arial"/>
              </a:rPr>
              <a:t>leerweg</a:t>
            </a:r>
            <a:endParaRPr sz="1050">
              <a:latin typeface="Arial"/>
              <a:cs typeface="Arial"/>
            </a:endParaRPr>
          </a:p>
          <a:p>
            <a:pPr marL="255904" marR="415290" indent="-225425">
              <a:lnSpc>
                <a:spcPct val="101099"/>
              </a:lnSpc>
              <a:spcBef>
                <a:spcPts val="940"/>
              </a:spcBef>
              <a:buAutoNum type="arabicPeriod"/>
              <a:tabLst>
                <a:tab pos="258445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CE's zijn flexibel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plannen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conform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examenrooster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College voor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Toetsen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Examens.</a:t>
            </a:r>
            <a:endParaRPr sz="1050">
              <a:latin typeface="Arial"/>
              <a:cs typeface="Arial"/>
            </a:endParaRPr>
          </a:p>
          <a:p>
            <a:pPr marL="257175" marR="91440" indent="-227965">
              <a:lnSpc>
                <a:spcPts val="1250"/>
              </a:lnSpc>
              <a:spcBef>
                <a:spcPts val="60"/>
              </a:spcBef>
              <a:buAutoNum type="arabicPeriod"/>
              <a:tabLst>
                <a:tab pos="254635" algn="l"/>
              </a:tabLst>
            </a:pP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definitieve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rooster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zal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vóór 1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april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worden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vastgesteld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schriftelijk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worden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verstrekt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</a:t>
            </a:r>
            <a:r>
              <a:rPr dirty="0" sz="1050" spc="-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leerlingen.</a:t>
            </a:r>
            <a:endParaRPr sz="1050">
              <a:latin typeface="Arial"/>
              <a:cs typeface="Arial"/>
            </a:endParaRPr>
          </a:p>
          <a:p>
            <a:pPr marL="256540" marR="473709" indent="-226695">
              <a:lnSpc>
                <a:spcPts val="1250"/>
              </a:lnSpc>
              <a:spcBef>
                <a:spcPts val="50"/>
              </a:spcBef>
              <a:buAutoNum type="arabicPeriod"/>
              <a:tabLst>
                <a:tab pos="254635" algn="l"/>
              </a:tabLst>
            </a:pP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gebruik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digitaal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woordenboek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internet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computerexamens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niet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toegestaan.</a:t>
            </a:r>
            <a:endParaRPr sz="1050">
              <a:latin typeface="Arial"/>
              <a:cs typeface="Arial"/>
            </a:endParaRPr>
          </a:p>
          <a:p>
            <a:pPr marL="259079" indent="-234315">
              <a:lnSpc>
                <a:spcPts val="1235"/>
              </a:lnSpc>
              <a:buAutoNum type="arabicPeriod"/>
              <a:tabLst>
                <a:tab pos="259715" algn="l"/>
              </a:tabLst>
            </a:pP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Als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leerling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vanwege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geldige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reden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niet in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staat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was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CE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af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leggen, stelt</a:t>
            </a:r>
            <a:r>
              <a:rPr dirty="0" sz="1050" spc="6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de</a:t>
            </a:r>
            <a:endParaRPr sz="1050">
              <a:latin typeface="Arial"/>
              <a:cs typeface="Arial"/>
            </a:endParaRPr>
          </a:p>
          <a:p>
            <a:pPr marL="254635">
              <a:lnSpc>
                <a:spcPts val="1255"/>
              </a:lnSpc>
              <a:spcBef>
                <a:spcPts val="35"/>
              </a:spcBef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zelf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tijdstip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vast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waarop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leerling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CE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moet</a:t>
            </a:r>
            <a:r>
              <a:rPr dirty="0" sz="1050" spc="17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inhalen.</a:t>
            </a:r>
            <a:endParaRPr sz="1050">
              <a:latin typeface="Arial"/>
              <a:cs typeface="Arial"/>
            </a:endParaRPr>
          </a:p>
          <a:p>
            <a:pPr marL="251460" indent="-227965">
              <a:lnSpc>
                <a:spcPts val="1255"/>
              </a:lnSpc>
              <a:buAutoNum type="arabicPeriod" startAt="5"/>
              <a:tabLst>
                <a:tab pos="252095" algn="l"/>
              </a:tabLst>
            </a:pP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bepaalt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wanneer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sprake is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geldige</a:t>
            </a:r>
            <a:r>
              <a:rPr dirty="0" sz="1050" spc="5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reden.</a:t>
            </a:r>
            <a:endParaRPr sz="1050">
              <a:latin typeface="Arial"/>
              <a:cs typeface="Arial"/>
            </a:endParaRPr>
          </a:p>
          <a:p>
            <a:pPr marL="250190" marR="1337310" indent="-228600">
              <a:lnSpc>
                <a:spcPct val="101099"/>
              </a:lnSpc>
              <a:spcBef>
                <a:spcPts val="25"/>
              </a:spcBef>
              <a:buAutoNum type="arabicPeriod" startAt="5"/>
              <a:tabLst>
                <a:tab pos="253365" algn="l"/>
              </a:tabLst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Inhalen, zoals hierboven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beschreven,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zal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ten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koste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gaan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herkansingsmogelijkheden.</a:t>
            </a:r>
            <a:endParaRPr sz="1050">
              <a:latin typeface="Arial"/>
              <a:cs typeface="Arial"/>
            </a:endParaRPr>
          </a:p>
          <a:p>
            <a:pPr algn="just" marL="247015" marR="244475" indent="-226695">
              <a:lnSpc>
                <a:spcPct val="100099"/>
              </a:lnSpc>
              <a:spcBef>
                <a:spcPts val="15"/>
              </a:spcBef>
              <a:buAutoNum type="arabicPeriod" startAt="5"/>
              <a:tabLst>
                <a:tab pos="250190" algn="l"/>
              </a:tabLst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Inhalen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ongeoorloofde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afwezigheid tijdens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geplande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CE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zal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ten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koste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gaan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 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herkansingsmogelijkheid.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bepaalt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dat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geval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wanneer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CE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wordt  ingehaald.</a:t>
            </a:r>
            <a:endParaRPr sz="1050">
              <a:latin typeface="Arial"/>
              <a:cs typeface="Arial"/>
            </a:endParaRPr>
          </a:p>
          <a:p>
            <a:pPr marL="245110" marR="33020" indent="-224154">
              <a:lnSpc>
                <a:spcPct val="101400"/>
              </a:lnSpc>
              <a:spcBef>
                <a:spcPts val="15"/>
              </a:spcBef>
              <a:buAutoNum type="arabicPeriod" startAt="5"/>
              <a:tabLst>
                <a:tab pos="250190" algn="l"/>
              </a:tabLst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Indien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afnamecondities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CE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adequate beoordeling onmogelijk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maken,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neemt 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contact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op met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inspectie. Indien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inspecteur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besluit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deel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 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werk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ongeldig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verklaren,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stelt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tijdstip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vast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waarop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betreffende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kandidaten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werk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ongeldig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verklaarde deel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werk alsnog moeten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maken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(bijv.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na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computerstoring).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Alle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kandidaten die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deze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sessie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deelnamen,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hebben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dan 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recht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om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werk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opnieuw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te maken.</a:t>
            </a:r>
            <a:endParaRPr sz="1050">
              <a:latin typeface="Arial"/>
              <a:cs typeface="Arial"/>
            </a:endParaRPr>
          </a:p>
          <a:p>
            <a:pPr marL="245110" marR="198755" indent="-229870">
              <a:lnSpc>
                <a:spcPts val="1250"/>
              </a:lnSpc>
              <a:spcBef>
                <a:spcPts val="65"/>
              </a:spcBef>
              <a:buAutoNum type="arabicPeriod" startAt="5"/>
              <a:tabLst>
                <a:tab pos="243840" algn="l"/>
              </a:tabLst>
            </a:pP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tegenstelling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tot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schriftelijke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centrale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examenopgaven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zijn 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digitale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opgaven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na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afloop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het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CE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ter beschikking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</a:t>
            </a:r>
            <a:r>
              <a:rPr dirty="0" sz="1050" spc="-2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kandidaten.</a:t>
            </a:r>
            <a:endParaRPr sz="1050">
              <a:latin typeface="Arial"/>
              <a:cs typeface="Arial"/>
            </a:endParaRPr>
          </a:p>
          <a:p>
            <a:pPr marL="246379" marR="269240" indent="-234315">
              <a:lnSpc>
                <a:spcPts val="1250"/>
              </a:lnSpc>
              <a:spcBef>
                <a:spcPts val="50"/>
              </a:spcBef>
              <a:buAutoNum type="arabicPeriod" startAt="5"/>
              <a:tabLst>
                <a:tab pos="243840" algn="l"/>
              </a:tabLst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verlaten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van 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examenzaal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mogen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geen examendocumenten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(bv.</a:t>
            </a:r>
            <a:r>
              <a:rPr dirty="0" sz="1050" spc="-21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kladpapier)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worden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meegenomen.</a:t>
            </a:r>
            <a:endParaRPr sz="1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6925" y="10228565"/>
            <a:ext cx="5257165" cy="16065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Examenreglement </a:t>
            </a:r>
            <a:r>
              <a:rPr dirty="0" sz="950" spc="30">
                <a:solidFill>
                  <a:srgbClr val="111111"/>
                </a:solidFill>
                <a:latin typeface="Arial"/>
                <a:cs typeface="Arial"/>
              </a:rPr>
              <a:t>VMBO </a:t>
            </a:r>
            <a:r>
              <a:rPr dirty="0" sz="950" spc="35">
                <a:solidFill>
                  <a:srgbClr val="111111"/>
                </a:solidFill>
                <a:latin typeface="Arial"/>
                <a:cs typeface="Arial"/>
              </a:rPr>
              <a:t>2020-2021-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Vastgesteld door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College </a:t>
            </a: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Bestuur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950" spc="20">
                <a:solidFill>
                  <a:srgbClr val="111111"/>
                </a:solidFill>
                <a:latin typeface="Arial"/>
                <a:cs typeface="Arial"/>
              </a:rPr>
              <a:t>29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juni</a:t>
            </a:r>
            <a:r>
              <a:rPr dirty="0" sz="950" spc="22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2020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3663" y="955112"/>
            <a:ext cx="5886450" cy="0"/>
          </a:xfrm>
          <a:custGeom>
            <a:avLst/>
            <a:gdLst/>
            <a:ahLst/>
            <a:cxnLst/>
            <a:rect l="l" t="t" r="r" b="b"/>
            <a:pathLst>
              <a:path w="5886450" h="0">
                <a:moveTo>
                  <a:pt x="0" y="0"/>
                </a:moveTo>
                <a:lnTo>
                  <a:pt x="5886022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856171" y="1101329"/>
            <a:ext cx="5934075" cy="62865"/>
            <a:chOff x="856171" y="1101329"/>
            <a:chExt cx="5934075" cy="62865"/>
          </a:xfrm>
        </p:grpSpPr>
        <p:sp>
          <p:nvSpPr>
            <p:cNvPr id="4" name="object 4"/>
            <p:cNvSpPr/>
            <p:nvPr/>
          </p:nvSpPr>
          <p:spPr>
            <a:xfrm>
              <a:off x="879239" y="1159561"/>
              <a:ext cx="5910580" cy="0"/>
            </a:xfrm>
            <a:custGeom>
              <a:avLst/>
              <a:gdLst/>
              <a:ahLst/>
              <a:cxnLst/>
              <a:rect l="l" t="t" r="r" b="b"/>
              <a:pathLst>
                <a:path w="5910580" h="0">
                  <a:moveTo>
                    <a:pt x="0" y="0"/>
                  </a:moveTo>
                  <a:lnTo>
                    <a:pt x="5910446" y="0"/>
                  </a:lnTo>
                </a:path>
              </a:pathLst>
            </a:custGeom>
            <a:ln w="91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856171" y="1107686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 h="0">
                  <a:moveTo>
                    <a:pt x="0" y="0"/>
                  </a:moveTo>
                  <a:lnTo>
                    <a:pt x="12211" y="0"/>
                  </a:lnTo>
                </a:path>
              </a:pathLst>
            </a:custGeom>
            <a:ln w="12714">
              <a:solidFill>
                <a:srgbClr val="6B6B6B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6625490" y="507322"/>
            <a:ext cx="9525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15">
                <a:solidFill>
                  <a:srgbClr val="0F0F0F"/>
                </a:solidFill>
                <a:latin typeface="Arial"/>
                <a:cs typeface="Arial"/>
              </a:rPr>
              <a:t>8</a:t>
            </a:r>
            <a:endParaRPr sz="9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56925" y="10228565"/>
            <a:ext cx="5257165" cy="16065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Examenreglement </a:t>
            </a:r>
            <a:r>
              <a:rPr dirty="0" sz="950" spc="30">
                <a:solidFill>
                  <a:srgbClr val="111111"/>
                </a:solidFill>
                <a:latin typeface="Arial"/>
                <a:cs typeface="Arial"/>
              </a:rPr>
              <a:t>VMBO </a:t>
            </a:r>
            <a:r>
              <a:rPr dirty="0" sz="950" spc="35">
                <a:solidFill>
                  <a:srgbClr val="111111"/>
                </a:solidFill>
                <a:latin typeface="Arial"/>
                <a:cs typeface="Arial"/>
              </a:rPr>
              <a:t>2020-2021-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Vastgesteld door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College </a:t>
            </a: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Bestuur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950" spc="20">
                <a:solidFill>
                  <a:srgbClr val="111111"/>
                </a:solidFill>
                <a:latin typeface="Arial"/>
                <a:cs typeface="Arial"/>
              </a:rPr>
              <a:t>29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juni</a:t>
            </a:r>
            <a:r>
              <a:rPr dirty="0" sz="950" spc="22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2020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3471" y="847054"/>
            <a:ext cx="5553710" cy="17926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950" spc="-200">
                <a:solidFill>
                  <a:srgbClr val="6B6B6B"/>
                </a:solidFill>
                <a:latin typeface="Arial"/>
                <a:cs typeface="Arial"/>
              </a:rPr>
              <a:t>I </a:t>
            </a:r>
            <a:r>
              <a:rPr dirty="0" sz="1050" spc="10" b="1">
                <a:solidFill>
                  <a:srgbClr val="0F0F0F"/>
                </a:solidFill>
                <a:latin typeface="Arial"/>
                <a:cs typeface="Arial"/>
              </a:rPr>
              <a:t>Hoofdstuk </a:t>
            </a:r>
            <a:r>
              <a:rPr dirty="0" sz="1050" spc="35" b="1">
                <a:solidFill>
                  <a:srgbClr val="0F0F0F"/>
                </a:solidFill>
                <a:latin typeface="Arial"/>
                <a:cs typeface="Arial"/>
              </a:rPr>
              <a:t>IV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- </a:t>
            </a:r>
            <a:r>
              <a:rPr dirty="0" sz="1050" spc="15" b="1">
                <a:solidFill>
                  <a:srgbClr val="0F0F0F"/>
                </a:solidFill>
                <a:latin typeface="Arial"/>
                <a:cs typeface="Arial"/>
              </a:rPr>
              <a:t>Beoordeling en </a:t>
            </a:r>
            <a:r>
              <a:rPr dirty="0" sz="1050" spc="10" b="1">
                <a:solidFill>
                  <a:srgbClr val="0F0F0F"/>
                </a:solidFill>
                <a:latin typeface="Arial"/>
                <a:cs typeface="Arial"/>
              </a:rPr>
              <a:t>herkansing </a:t>
            </a:r>
            <a:r>
              <a:rPr dirty="0" sz="1050" spc="15" b="1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b="1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5" b="1">
                <a:solidFill>
                  <a:srgbClr val="0F0F0F"/>
                </a:solidFill>
                <a:latin typeface="Arial"/>
                <a:cs typeface="Arial"/>
              </a:rPr>
              <a:t>SE en</a:t>
            </a:r>
            <a:r>
              <a:rPr dirty="0" sz="1050" spc="245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40" b="1">
                <a:solidFill>
                  <a:srgbClr val="0F0F0F"/>
                </a:solidFill>
                <a:latin typeface="Arial"/>
                <a:cs typeface="Arial"/>
              </a:rPr>
              <a:t>CE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600">
              <a:latin typeface="Arial"/>
              <a:cs typeface="Arial"/>
            </a:endParaRPr>
          </a:p>
          <a:p>
            <a:pPr marL="105410">
              <a:lnSpc>
                <a:spcPct val="100000"/>
              </a:lnSpc>
            </a:pPr>
            <a:r>
              <a:rPr dirty="0" sz="1050" spc="15" b="1">
                <a:solidFill>
                  <a:srgbClr val="0F0F0F"/>
                </a:solidFill>
                <a:latin typeface="Arial"/>
                <a:cs typeface="Arial"/>
              </a:rPr>
              <a:t>Artikel </a:t>
            </a:r>
            <a:r>
              <a:rPr dirty="0" sz="1050" spc="55" b="1">
                <a:solidFill>
                  <a:srgbClr val="0F0F0F"/>
                </a:solidFill>
                <a:latin typeface="Arial"/>
                <a:cs typeface="Arial"/>
              </a:rPr>
              <a:t>8 </a:t>
            </a:r>
            <a:r>
              <a:rPr dirty="0" sz="1050" spc="15" b="1">
                <a:solidFill>
                  <a:srgbClr val="0F0F0F"/>
                </a:solidFill>
                <a:latin typeface="Arial"/>
                <a:cs typeface="Arial"/>
              </a:rPr>
              <a:t>Beoordeling</a:t>
            </a:r>
            <a:r>
              <a:rPr dirty="0" sz="1050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 b="1">
                <a:solidFill>
                  <a:srgbClr val="0F0F0F"/>
                </a:solidFill>
                <a:latin typeface="Arial"/>
                <a:cs typeface="Arial"/>
              </a:rPr>
              <a:t>SE</a:t>
            </a:r>
            <a:endParaRPr sz="1050">
              <a:latin typeface="Arial"/>
              <a:cs typeface="Arial"/>
            </a:endParaRPr>
          </a:p>
          <a:p>
            <a:pPr marL="328930" marR="5080" indent="-226060">
              <a:lnSpc>
                <a:spcPct val="101099"/>
              </a:lnSpc>
              <a:spcBef>
                <a:spcPts val="915"/>
              </a:spcBef>
              <a:buAutoNum type="arabicPeriod"/>
              <a:tabLst>
                <a:tab pos="330835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stelt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 aanvang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CE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schriftelijk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kennis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de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beoordeling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</a:t>
            </a:r>
            <a:r>
              <a:rPr dirty="0" sz="1050" spc="-16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SE:</a:t>
            </a:r>
            <a:endParaRPr sz="1050">
              <a:latin typeface="Arial"/>
              <a:cs typeface="Arial"/>
            </a:endParaRPr>
          </a:p>
          <a:p>
            <a:pPr lvl="1" marL="560070" indent="-231140">
              <a:lnSpc>
                <a:spcPct val="100000"/>
              </a:lnSpc>
              <a:spcBef>
                <a:spcPts val="10"/>
              </a:spcBef>
              <a:buAutoNum type="alphaLcPeriod"/>
              <a:tabLst>
                <a:tab pos="560705" algn="l"/>
              </a:tabLst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welke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cijfers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zijn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behaald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</a:t>
            </a:r>
            <a:r>
              <a:rPr dirty="0" sz="1050" spc="6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SE</a:t>
            </a:r>
            <a:r>
              <a:rPr dirty="0" sz="1050" spc="25">
                <a:solidFill>
                  <a:srgbClr val="2B2B2B"/>
                </a:solidFill>
                <a:latin typeface="Arial"/>
                <a:cs typeface="Arial"/>
              </a:rPr>
              <a:t>;</a:t>
            </a:r>
            <a:endParaRPr sz="1050">
              <a:latin typeface="Arial"/>
              <a:cs typeface="Arial"/>
            </a:endParaRPr>
          </a:p>
          <a:p>
            <a:pPr lvl="1" marL="559435" indent="-231140">
              <a:lnSpc>
                <a:spcPct val="100000"/>
              </a:lnSpc>
              <a:spcBef>
                <a:spcPts val="15"/>
              </a:spcBef>
              <a:buAutoNum type="alphaLcPeriod"/>
              <a:tabLst>
                <a:tab pos="560070" algn="l"/>
              </a:tabLst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beoordeling 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vakken,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waarvoor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geen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cijfer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wordt</a:t>
            </a:r>
            <a:r>
              <a:rPr dirty="0" sz="1050" spc="14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vastgesteld</a:t>
            </a:r>
            <a:r>
              <a:rPr dirty="0" sz="1050" spc="20">
                <a:solidFill>
                  <a:srgbClr val="2B2B2B"/>
                </a:solidFill>
                <a:latin typeface="Arial"/>
                <a:cs typeface="Arial"/>
              </a:rPr>
              <a:t>;</a:t>
            </a:r>
            <a:endParaRPr sz="1050">
              <a:latin typeface="Arial"/>
              <a:cs typeface="Arial"/>
            </a:endParaRPr>
          </a:p>
          <a:p>
            <a:pPr lvl="1" marL="561975" indent="-233045">
              <a:lnSpc>
                <a:spcPct val="100000"/>
              </a:lnSpc>
              <a:spcBef>
                <a:spcPts val="15"/>
              </a:spcBef>
              <a:buAutoNum type="alphaLcPeriod"/>
              <a:tabLst>
                <a:tab pos="562610" algn="l"/>
              </a:tabLst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zover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toepassing: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beoordeling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</a:t>
            </a:r>
            <a:r>
              <a:rPr dirty="0" sz="1050" spc="-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profielwerkstuk.</a:t>
            </a:r>
            <a:endParaRPr sz="10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6024" y="2615385"/>
            <a:ext cx="140335" cy="186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2.</a:t>
            </a:r>
            <a:endParaRPr sz="1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61012" y="2615385"/>
            <a:ext cx="5431155" cy="186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SE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vak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dat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geen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CE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kent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dus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CE</a:t>
            </a:r>
            <a:r>
              <a:rPr dirty="0" sz="1050" spc="5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wordt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15882" y="2777113"/>
            <a:ext cx="5775960" cy="681672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254635" marR="5080" indent="2540">
              <a:lnSpc>
                <a:spcPct val="101099"/>
              </a:lnSpc>
              <a:spcBef>
                <a:spcPts val="85"/>
              </a:spcBef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afgesloten,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wordt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uitgedrukt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 cijfer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dat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afgerond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naar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heel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cijfer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1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t/m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10</a:t>
            </a:r>
            <a:r>
              <a:rPr dirty="0" sz="1050" spc="25">
                <a:solidFill>
                  <a:srgbClr val="2B2B2B"/>
                </a:solidFill>
                <a:latin typeface="Arial"/>
                <a:cs typeface="Arial"/>
              </a:rPr>
              <a:t>. 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Dat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betekent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dat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cijfer wordt afgekapt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één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cijfer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achter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komma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daarna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afgerond.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Bv.: 6,49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eerst afgekapt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6,4 </a:t>
            </a:r>
            <a:r>
              <a:rPr dirty="0" sz="1050" spc="-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daarna afgerond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6,0.</a:t>
            </a:r>
            <a:endParaRPr sz="1050">
              <a:latin typeface="Arial"/>
              <a:cs typeface="Arial"/>
            </a:endParaRPr>
          </a:p>
          <a:p>
            <a:pPr marL="253365" marR="293370" indent="-226060">
              <a:lnSpc>
                <a:spcPct val="98600"/>
              </a:lnSpc>
              <a:spcBef>
                <a:spcPts val="10"/>
              </a:spcBef>
              <a:buAutoNum type="arabicPeriod" startAt="3"/>
              <a:tabLst>
                <a:tab pos="255270" algn="l"/>
              </a:tabLst>
            </a:pP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SE voor 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vak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dat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ook </a:t>
            </a:r>
            <a:r>
              <a:rPr dirty="0" sz="1050" spc="-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CE kent,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wordt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uitgedrukt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cijfer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dat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afgerond naar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getal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met 1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decimaal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achter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komma. Voor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LOB,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de  vakken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kunstvakken </a:t>
            </a:r>
            <a:r>
              <a:rPr dirty="0" sz="1150" spc="-145">
                <a:solidFill>
                  <a:srgbClr val="0F0F0F"/>
                </a:solidFill>
                <a:latin typeface="Times New Roman"/>
                <a:cs typeface="Times New Roman"/>
              </a:rPr>
              <a:t>1</a:t>
            </a:r>
            <a:r>
              <a:rPr dirty="0" sz="1150" spc="-145">
                <a:solidFill>
                  <a:srgbClr val="2B2B2B"/>
                </a:solidFill>
                <a:latin typeface="Times New Roman"/>
                <a:cs typeface="Times New Roman"/>
              </a:rPr>
              <a:t>,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lichamelijke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opvoeding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profielwerkstuk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geldt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kwalificatie 'voldoende </a:t>
            </a:r>
            <a:r>
              <a:rPr dirty="0" sz="1050" spc="15">
                <a:solidFill>
                  <a:srgbClr val="2B2B2B"/>
                </a:solidFill>
                <a:latin typeface="Arial"/>
                <a:cs typeface="Arial"/>
              </a:rPr>
              <a:t>'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of</a:t>
            </a:r>
            <a:r>
              <a:rPr dirty="0" sz="1050" spc="-4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'goed</a:t>
            </a:r>
            <a:r>
              <a:rPr dirty="0" sz="1050" spc="25">
                <a:solidFill>
                  <a:srgbClr val="2B2B2B"/>
                </a:solidFill>
                <a:latin typeface="Arial"/>
                <a:cs typeface="Arial"/>
              </a:rPr>
              <a:t>'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 marL="251460" marR="232410" indent="-226060">
              <a:lnSpc>
                <a:spcPct val="101099"/>
              </a:lnSpc>
              <a:buAutoNum type="arabicPeriod" startAt="3"/>
              <a:tabLst>
                <a:tab pos="252095" algn="l"/>
              </a:tabLst>
            </a:pP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kandidaat die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instemt met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toegekende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beoordeling kan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zich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binnen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week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nadat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werk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besproken is,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schriftelijk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wenden tot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directeur.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neemt,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na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examinator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gehoord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hebben, uiterlijk binnen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10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werkdagen 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beslissing.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tegen deze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beslissing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beroep gaan,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overeenkomstig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gestelde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artikel</a:t>
            </a:r>
            <a:r>
              <a:rPr dirty="0" sz="1050" spc="-2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13.9</a:t>
            </a:r>
            <a:r>
              <a:rPr dirty="0" sz="1050" spc="20">
                <a:solidFill>
                  <a:srgbClr val="2B2B2B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 marL="250190" marR="40640" indent="-225425">
              <a:lnSpc>
                <a:spcPts val="1300"/>
              </a:lnSpc>
              <a:buAutoNum type="arabicPeriod" startAt="3"/>
              <a:tabLst>
                <a:tab pos="253365" algn="l"/>
              </a:tabLst>
            </a:pP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Schriftelijke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rapportage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kandidaten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hun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ouders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over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beoordelingen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SE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geschiedt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door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vast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stellen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momenten.</a:t>
            </a:r>
            <a:endParaRPr sz="1050">
              <a:latin typeface="Arial"/>
              <a:cs typeface="Arial"/>
            </a:endParaRPr>
          </a:p>
          <a:p>
            <a:pPr marL="249554" marR="512445" indent="-227965">
              <a:lnSpc>
                <a:spcPts val="1250"/>
              </a:lnSpc>
              <a:spcBef>
                <a:spcPts val="10"/>
              </a:spcBef>
              <a:buAutoNum type="arabicPeriod" startAt="3"/>
              <a:tabLst>
                <a:tab pos="248920" algn="l"/>
              </a:tabLst>
            </a:pP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SE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pas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afgerond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als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alle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onderdelen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SE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cijfer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wel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de  waardering 'voldoende'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'goed'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overeenkomstig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programma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toetsing</a:t>
            </a:r>
            <a:r>
              <a:rPr dirty="0" sz="1050" spc="-8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</a:t>
            </a:r>
            <a:endParaRPr sz="1050">
              <a:latin typeface="Arial"/>
              <a:cs typeface="Arial"/>
            </a:endParaRPr>
          </a:p>
          <a:p>
            <a:pPr marL="248285">
              <a:lnSpc>
                <a:spcPts val="1250"/>
              </a:lnSpc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afsluiting,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is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vastgesteld.</a:t>
            </a:r>
            <a:endParaRPr sz="1050">
              <a:latin typeface="Arial"/>
              <a:cs typeface="Arial"/>
            </a:endParaRPr>
          </a:p>
          <a:p>
            <a:pPr marL="251460" marR="24130" indent="-231140">
              <a:lnSpc>
                <a:spcPts val="1270"/>
              </a:lnSpc>
              <a:spcBef>
                <a:spcPts val="25"/>
              </a:spcBef>
              <a:buAutoNum type="arabicPeriod" startAt="7"/>
              <a:tabLst>
                <a:tab pos="254000" algn="l"/>
              </a:tabLst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Alle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handelingsopdrachten,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LOB,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vak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lichamelijke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oefening, het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vak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kunstvakken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I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 zover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toepassing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profielwerkstuk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dienen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met 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waardering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'voldoende'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of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'goed'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zijn</a:t>
            </a:r>
            <a:r>
              <a:rPr dirty="0" sz="1050" spc="7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afgesloten.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50">
              <a:latin typeface="Arial"/>
              <a:cs typeface="Arial"/>
            </a:endParaRPr>
          </a:p>
          <a:p>
            <a:pPr marL="20955">
              <a:lnSpc>
                <a:spcPct val="100000"/>
              </a:lnSpc>
            </a:pPr>
            <a:r>
              <a:rPr dirty="0" sz="1050" spc="15" b="1">
                <a:solidFill>
                  <a:srgbClr val="0F0F0F"/>
                </a:solidFill>
                <a:latin typeface="Arial"/>
                <a:cs typeface="Arial"/>
              </a:rPr>
              <a:t>Artikel </a:t>
            </a:r>
            <a:r>
              <a:rPr dirty="0" sz="1050" spc="45" b="1">
                <a:solidFill>
                  <a:srgbClr val="0F0F0F"/>
                </a:solidFill>
                <a:latin typeface="Arial"/>
                <a:cs typeface="Arial"/>
              </a:rPr>
              <a:t>9 </a:t>
            </a:r>
            <a:r>
              <a:rPr dirty="0" sz="1050" spc="25" b="1">
                <a:solidFill>
                  <a:srgbClr val="0F0F0F"/>
                </a:solidFill>
                <a:latin typeface="Arial"/>
                <a:cs typeface="Arial"/>
              </a:rPr>
              <a:t>Uitslagbepaling</a:t>
            </a:r>
            <a:r>
              <a:rPr dirty="0" sz="1050" spc="-185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40" b="1">
                <a:solidFill>
                  <a:srgbClr val="0F0F0F"/>
                </a:solidFill>
                <a:latin typeface="Arial"/>
                <a:cs typeface="Arial"/>
              </a:rPr>
              <a:t>CE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Arial"/>
              <a:cs typeface="Arial"/>
            </a:endParaRPr>
          </a:p>
          <a:p>
            <a:pPr marL="242570" marR="680720" indent="-224154">
              <a:lnSpc>
                <a:spcPct val="101099"/>
              </a:lnSpc>
              <a:buAutoNum type="arabicPeriod"/>
              <a:tabLst>
                <a:tab pos="247015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proces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beoordelen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gemaakte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CE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werk is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artikel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41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Eindexamenbesluit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</a:t>
            </a:r>
            <a:r>
              <a:rPr dirty="0" sz="1050" spc="-2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toepassing.</a:t>
            </a:r>
            <a:endParaRPr sz="1050">
              <a:latin typeface="Arial"/>
              <a:cs typeface="Arial"/>
            </a:endParaRPr>
          </a:p>
          <a:p>
            <a:pPr marL="241300" marR="5715" indent="-224154">
              <a:lnSpc>
                <a:spcPts val="1300"/>
              </a:lnSpc>
              <a:buAutoNum type="arabicPeriod"/>
              <a:tabLst>
                <a:tab pos="243204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secretaris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stellen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uitslag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eindexamen vast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nadat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SE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 het CE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zijn</a:t>
            </a:r>
            <a:r>
              <a:rPr dirty="0" sz="1050" spc="-5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afgelegd.</a:t>
            </a:r>
            <a:endParaRPr sz="1050">
              <a:latin typeface="Arial"/>
              <a:cs typeface="Arial"/>
            </a:endParaRPr>
          </a:p>
          <a:p>
            <a:pPr marL="245745" indent="-227965">
              <a:lnSpc>
                <a:spcPts val="1220"/>
              </a:lnSpc>
              <a:buAutoNum type="arabicPeriod"/>
              <a:tabLst>
                <a:tab pos="246379" algn="l"/>
              </a:tabLst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Uit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alle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eindcijfers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vakken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waarin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kandidaat eindexamen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heeft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afgelegd,</a:t>
            </a:r>
            <a:r>
              <a:rPr dirty="0" sz="1050" spc="17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wordt</a:t>
            </a:r>
            <a:endParaRPr sz="1050">
              <a:latin typeface="Arial"/>
              <a:cs typeface="Arial"/>
            </a:endParaRPr>
          </a:p>
          <a:p>
            <a:pPr marL="245110" marR="511175" indent="-635">
              <a:lnSpc>
                <a:spcPct val="101099"/>
              </a:lnSpc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lijst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opgesteld zodanig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dat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deze lijst vermelde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vakken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eindexamen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vormen.</a:t>
            </a:r>
            <a:endParaRPr sz="1050">
              <a:latin typeface="Arial"/>
              <a:cs typeface="Arial"/>
            </a:endParaRPr>
          </a:p>
          <a:p>
            <a:pPr marL="241300" marR="13970" indent="-227965">
              <a:lnSpc>
                <a:spcPct val="101099"/>
              </a:lnSpc>
              <a:buAutoNum type="arabicPeriod" startAt="4"/>
              <a:tabLst>
                <a:tab pos="242570" algn="l"/>
              </a:tabLst>
            </a:pP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 vak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rekenkundig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gemiddelde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cijfer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SE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cijfer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CE.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uitkomst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gemiddelde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geheel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getal,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wordt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getal,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indien 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eerste cijfer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achter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komma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4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minder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is,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naar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beneden</a:t>
            </a:r>
            <a:r>
              <a:rPr dirty="0" sz="1050" spc="8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afgerond</a:t>
            </a:r>
            <a:endParaRPr sz="1050">
              <a:latin typeface="Arial"/>
              <a:cs typeface="Arial"/>
            </a:endParaRPr>
          </a:p>
          <a:p>
            <a:pPr marL="238760">
              <a:lnSpc>
                <a:spcPts val="1255"/>
              </a:lnSpc>
              <a:spcBef>
                <a:spcPts val="35"/>
              </a:spcBef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indien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dat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cijfer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5 of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meer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naar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boven</a:t>
            </a:r>
            <a:r>
              <a:rPr dirty="0" sz="1050" spc="6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afgerond.</a:t>
            </a:r>
            <a:endParaRPr sz="1050">
              <a:latin typeface="Arial"/>
              <a:cs typeface="Arial"/>
            </a:endParaRPr>
          </a:p>
          <a:p>
            <a:pPr marL="238760" marR="558800" indent="-226695">
              <a:lnSpc>
                <a:spcPts val="1270"/>
              </a:lnSpc>
              <a:spcBef>
                <a:spcPts val="30"/>
              </a:spcBef>
              <a:buAutoNum type="arabicPeriod" startAt="5"/>
              <a:tabLst>
                <a:tab pos="238125" algn="l"/>
              </a:tabLst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Indien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vak alleen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SE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gehouden,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cijfer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SE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tevens het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eindcijfer,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conform 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berekening volgens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artikel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8.2.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</a:t>
            </a:r>
            <a:r>
              <a:rPr dirty="0" sz="1050" spc="18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8.3.</a:t>
            </a:r>
            <a:endParaRPr sz="1050">
              <a:latin typeface="Arial"/>
              <a:cs typeface="Arial"/>
            </a:endParaRPr>
          </a:p>
          <a:p>
            <a:pPr marL="239395" marR="514984" indent="-227329">
              <a:lnSpc>
                <a:spcPts val="1270"/>
              </a:lnSpc>
              <a:spcBef>
                <a:spcPts val="10"/>
              </a:spcBef>
              <a:buAutoNum type="arabicPeriod" startAt="5"/>
              <a:tabLst>
                <a:tab pos="237490" algn="l"/>
              </a:tabLst>
            </a:pP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kandidaat die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eindexamen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leerweg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vmbo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heeft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afgelegd,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is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geslaagd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indien:</a:t>
            </a:r>
            <a:endParaRPr sz="1050">
              <a:latin typeface="Arial"/>
              <a:cs typeface="Arial"/>
            </a:endParaRPr>
          </a:p>
          <a:p>
            <a:pPr lvl="1" marL="479425" marR="278130" indent="-252729">
              <a:lnSpc>
                <a:spcPts val="1270"/>
              </a:lnSpc>
              <a:spcBef>
                <a:spcPts val="5"/>
              </a:spcBef>
              <a:buAutoNum type="alphaLcPeriod"/>
              <a:tabLst>
                <a:tab pos="479425" algn="l"/>
                <a:tab pos="480059" algn="l"/>
              </a:tabLst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rekenkundig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gemiddelde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zijn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bij 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centraal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behaalde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cijfers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ten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minste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5,5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is;</a:t>
            </a:r>
            <a:endParaRPr sz="1050">
              <a:latin typeface="Arial"/>
              <a:cs typeface="Arial"/>
            </a:endParaRPr>
          </a:p>
          <a:p>
            <a:pPr lvl="1" marL="479425" indent="-257175">
              <a:lnSpc>
                <a:spcPts val="1210"/>
              </a:lnSpc>
              <a:buAutoNum type="alphaLcPeriod"/>
              <a:tabLst>
                <a:tab pos="479425" algn="l"/>
                <a:tab pos="480059" algn="l"/>
              </a:tabLst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hij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vak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Nederlandse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taal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als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5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meer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heeft</a:t>
            </a:r>
            <a:r>
              <a:rPr dirty="0" sz="1050" spc="-15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behaald;</a:t>
            </a:r>
            <a:endParaRPr sz="1050">
              <a:latin typeface="Arial"/>
              <a:cs typeface="Arial"/>
            </a:endParaRPr>
          </a:p>
          <a:p>
            <a:pPr lvl="1" marL="476250" indent="-253365">
              <a:lnSpc>
                <a:spcPct val="100000"/>
              </a:lnSpc>
              <a:spcBef>
                <a:spcPts val="35"/>
              </a:spcBef>
              <a:buAutoNum type="alphaLcPeriod"/>
              <a:tabLst>
                <a:tab pos="476250" algn="l"/>
                <a:tab pos="476884" algn="l"/>
              </a:tabLst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hij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onverminderd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onderdeel</a:t>
            </a:r>
            <a:r>
              <a:rPr dirty="0" sz="1050" spc="-10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b: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12205"/>
            <a:ext cx="0" cy="2880995"/>
          </a:xfrm>
          <a:custGeom>
            <a:avLst/>
            <a:gdLst/>
            <a:ahLst/>
            <a:cxnLst/>
            <a:rect l="l" t="t" r="r" b="b"/>
            <a:pathLst>
              <a:path w="0" h="2880995">
                <a:moveTo>
                  <a:pt x="0" y="2880594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637581" y="498168"/>
            <a:ext cx="9652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25">
                <a:solidFill>
                  <a:srgbClr val="0F0F0F"/>
                </a:solidFill>
                <a:latin typeface="Arial"/>
                <a:cs typeface="Arial"/>
              </a:rPr>
              <a:t>9</a:t>
            </a:r>
            <a:endParaRPr sz="9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56925" y="10228565"/>
            <a:ext cx="5257165" cy="16065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Examenreglement </a:t>
            </a:r>
            <a:r>
              <a:rPr dirty="0" sz="950" spc="30">
                <a:solidFill>
                  <a:srgbClr val="111111"/>
                </a:solidFill>
                <a:latin typeface="Arial"/>
                <a:cs typeface="Arial"/>
              </a:rPr>
              <a:t>VMBO </a:t>
            </a:r>
            <a:r>
              <a:rPr dirty="0" sz="950" spc="35">
                <a:solidFill>
                  <a:srgbClr val="111111"/>
                </a:solidFill>
                <a:latin typeface="Arial"/>
                <a:cs typeface="Arial"/>
              </a:rPr>
              <a:t>2020-2021-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Vastgesteld door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College </a:t>
            </a: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Bestuur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950" spc="20">
                <a:solidFill>
                  <a:srgbClr val="111111"/>
                </a:solidFill>
                <a:latin typeface="Arial"/>
                <a:cs typeface="Arial"/>
              </a:rPr>
              <a:t>29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juni</a:t>
            </a:r>
            <a:r>
              <a:rPr dirty="0" sz="950" spc="22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2020</a:t>
            </a:r>
            <a:endParaRPr sz="9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91242" y="924611"/>
            <a:ext cx="9588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0">
                <a:solidFill>
                  <a:srgbClr val="0F0F0F"/>
                </a:solidFill>
                <a:latin typeface="Times New Roman"/>
                <a:cs typeface="Times New Roman"/>
              </a:rPr>
              <a:t>i.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83572" y="1898288"/>
            <a:ext cx="161925" cy="186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iii.</a:t>
            </a:r>
            <a:endParaRPr sz="10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86625" y="930968"/>
            <a:ext cx="5196205" cy="1638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635" marR="57150" indent="635">
              <a:lnSpc>
                <a:spcPct val="100099"/>
              </a:lnSpc>
              <a:spcBef>
                <a:spcPts val="100"/>
              </a:spcBef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één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zijn vakken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waarvoor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vastgesteld,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als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eindcijfer 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5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meer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overige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vakken waarvoor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eindcijfer is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vastgesteld,  als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6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meer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heeft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behaald;</a:t>
            </a:r>
            <a:r>
              <a:rPr dirty="0" sz="1050" spc="10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of</a:t>
            </a:r>
            <a:endParaRPr sz="1050">
              <a:latin typeface="Arial"/>
              <a:cs typeface="Arial"/>
            </a:endParaRPr>
          </a:p>
          <a:p>
            <a:pPr marL="379730" marR="66040" indent="-367665">
              <a:lnSpc>
                <a:spcPct val="100099"/>
              </a:lnSpc>
              <a:spcBef>
                <a:spcPts val="10"/>
              </a:spcBef>
              <a:tabLst>
                <a:tab pos="379730" algn="l"/>
              </a:tabLst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ii.	voor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één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zijn vakken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waarvoor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vastgesteld,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als eindcijfer 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4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overige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vakken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waarvoor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vastgesteld,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als 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6 of meer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waarvan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minste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één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7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meer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heeft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behaald;</a:t>
            </a:r>
            <a:r>
              <a:rPr dirty="0" sz="1050" spc="13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of</a:t>
            </a:r>
            <a:endParaRPr sz="1050">
              <a:latin typeface="Arial"/>
              <a:cs typeface="Arial"/>
            </a:endParaRPr>
          </a:p>
          <a:p>
            <a:pPr marL="375920" marR="5080" indent="3810">
              <a:lnSpc>
                <a:spcPct val="101099"/>
              </a:lnSpc>
              <a:spcBef>
                <a:spcPts val="25"/>
              </a:spcBef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 twee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zijn vakken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waarvoor 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vastgesteld,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als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eindcijfer 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5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heeft behaald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voor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overige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vakken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waarvoor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is  vastgesteld,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als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6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meer waarvan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ten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minste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één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7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meer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heeft  behaald;</a:t>
            </a:r>
            <a:endParaRPr sz="10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58423" y="2545201"/>
            <a:ext cx="5258435" cy="115633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267335" marR="5080" indent="-249554">
              <a:lnSpc>
                <a:spcPct val="101099"/>
              </a:lnSpc>
              <a:spcBef>
                <a:spcPts val="85"/>
              </a:spcBef>
              <a:buAutoNum type="alphaLcPeriod" startAt="4"/>
              <a:tabLst>
                <a:tab pos="267335" algn="l"/>
                <a:tab pos="267970" algn="l"/>
              </a:tabLst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hij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geen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onderdelen,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genoemd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lid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7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8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lager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dan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eindcijfer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4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heeft</a:t>
            </a:r>
            <a:r>
              <a:rPr dirty="0" sz="1050" spc="6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behaald;</a:t>
            </a:r>
            <a:endParaRPr sz="1050">
              <a:latin typeface="Arial"/>
              <a:cs typeface="Arial"/>
            </a:endParaRPr>
          </a:p>
          <a:p>
            <a:pPr marL="267335" marR="424815" indent="-252729">
              <a:lnSpc>
                <a:spcPts val="1270"/>
              </a:lnSpc>
              <a:spcBef>
                <a:spcPts val="25"/>
              </a:spcBef>
              <a:buAutoNum type="alphaLcPeriod" startAt="4"/>
              <a:tabLst>
                <a:tab pos="264160" algn="l"/>
                <a:tab pos="264795" algn="l"/>
              </a:tabLst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hij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vakken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lichamelijke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opvoeding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kunstvakken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kwalificatie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'voldoende'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'goed'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heeft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behaald;</a:t>
            </a:r>
            <a:r>
              <a:rPr dirty="0" sz="1050" spc="-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</a:t>
            </a:r>
            <a:endParaRPr sz="1050">
              <a:latin typeface="Arial"/>
              <a:cs typeface="Arial"/>
            </a:endParaRPr>
          </a:p>
          <a:p>
            <a:pPr marL="265430" indent="-250825">
              <a:lnSpc>
                <a:spcPts val="1235"/>
              </a:lnSpc>
              <a:buAutoNum type="alphaLcPeriod" startAt="4"/>
              <a:tabLst>
                <a:tab pos="265430" algn="l"/>
                <a:tab pos="266065" algn="l"/>
              </a:tabLst>
            </a:pP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als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eindexamen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gemengde of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theoretische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leerweg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betreft: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hij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</a:t>
            </a:r>
            <a:r>
              <a:rPr dirty="0" sz="1050" spc="-9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</a:t>
            </a:r>
            <a:endParaRPr sz="1050">
              <a:latin typeface="Arial"/>
              <a:cs typeface="Arial"/>
            </a:endParaRPr>
          </a:p>
          <a:p>
            <a:pPr marL="264160">
              <a:lnSpc>
                <a:spcPct val="100000"/>
              </a:lnSpc>
              <a:spcBef>
                <a:spcPts val="35"/>
              </a:spcBef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profielwerkstuk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kwalificatie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'voldoende'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'goed'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heeft</a:t>
            </a:r>
            <a:r>
              <a:rPr dirty="0" sz="1050" spc="-5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behaald.</a:t>
            </a:r>
            <a:endParaRPr sz="1050">
              <a:latin typeface="Arial"/>
              <a:cs typeface="Arial"/>
            </a:endParaRPr>
          </a:p>
          <a:p>
            <a:pPr marL="260985" indent="-248920">
              <a:lnSpc>
                <a:spcPct val="100000"/>
              </a:lnSpc>
              <a:spcBef>
                <a:spcPts val="15"/>
              </a:spcBef>
              <a:buAutoNum type="alphaLcPeriod" startAt="7"/>
              <a:tabLst>
                <a:tab pos="260985" algn="l"/>
                <a:tab pos="261620" algn="l"/>
              </a:tabLst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hij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loopbaandossier heeft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gemaakt.</a:t>
            </a:r>
            <a:endParaRPr sz="10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42691" y="3677299"/>
            <a:ext cx="147320" cy="186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7.</a:t>
            </a:r>
            <a:endParaRPr sz="1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68187" y="3677299"/>
            <a:ext cx="5095875" cy="186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Bij 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uitslagbepaling volgens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lid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6,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onderdeel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c,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wordt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basisberoepsgerichte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31490" y="3839027"/>
            <a:ext cx="5725795" cy="439102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250190" marR="27305" indent="-3175">
              <a:lnSpc>
                <a:spcPct val="101099"/>
              </a:lnSpc>
              <a:spcBef>
                <a:spcPts val="85"/>
              </a:spcBef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leerweg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kaderberoepsgerichte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leerweg het gemiddelde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eindcijfers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alle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gevolgde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beroepsgerichte keuzevakken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aangemerkt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als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eindcijfer 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één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vak;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 zogenaamde</a:t>
            </a:r>
            <a:r>
              <a:rPr dirty="0" sz="1050" spc="11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combinatiecijfer.</a:t>
            </a:r>
            <a:endParaRPr sz="1050">
              <a:latin typeface="Arial"/>
              <a:cs typeface="Arial"/>
            </a:endParaRPr>
          </a:p>
          <a:p>
            <a:pPr marL="247015" marR="14604" indent="-222885">
              <a:lnSpc>
                <a:spcPct val="101099"/>
              </a:lnSpc>
              <a:buAutoNum type="arabicPeriod" startAt="8"/>
              <a:tabLst>
                <a:tab pos="249554" algn="l"/>
              </a:tabLst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uitslagbepaling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volgens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lid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6,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onderdeel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c, wordt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gemengde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leerweg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het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gemiddelde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eindcijfers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profielvak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alle beroepsgerichte keuzevakken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aangemerkt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als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één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vak,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met dien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verstande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dat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 profielvak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daarbij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net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zo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vaak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meetelt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als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aantal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eindcijfers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beroepsgerichte  keuzevakken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dat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berekening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wordt</a:t>
            </a:r>
            <a:r>
              <a:rPr dirty="0" sz="1050" spc="-7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betrokken.</a:t>
            </a:r>
            <a:endParaRPr sz="1050">
              <a:latin typeface="Arial"/>
              <a:cs typeface="Arial"/>
            </a:endParaRPr>
          </a:p>
          <a:p>
            <a:pPr marL="243840" marR="193675" indent="-222885">
              <a:lnSpc>
                <a:spcPct val="100099"/>
              </a:lnSpc>
              <a:spcBef>
                <a:spcPts val="15"/>
              </a:spcBef>
              <a:buAutoNum type="arabicPeriod" startAt="8"/>
              <a:tabLst>
                <a:tab pos="243840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afwijking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lid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6,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kandidaat die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eindexamen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vmbo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basisberoepsgerichte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leerweg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heeft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afgelegd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ter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afsluiting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leerwerktraject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als  bedoeld in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artikel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10b1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wet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geslaagd</a:t>
            </a:r>
            <a:r>
              <a:rPr dirty="0" sz="1050" spc="5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indien:</a:t>
            </a:r>
            <a:endParaRPr sz="1050">
              <a:latin typeface="Arial"/>
              <a:cs typeface="Arial"/>
            </a:endParaRPr>
          </a:p>
          <a:p>
            <a:pPr lvl="1" marL="485140" indent="-250190">
              <a:lnSpc>
                <a:spcPct val="100000"/>
              </a:lnSpc>
              <a:spcBef>
                <a:spcPts val="10"/>
              </a:spcBef>
              <a:buAutoNum type="alphaLcPeriod"/>
              <a:tabLst>
                <a:tab pos="485140" algn="l"/>
                <a:tab pos="485775" algn="l"/>
              </a:tabLst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hij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vak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Nederlandse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taal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ten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minste het eindcijfer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6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heeft</a:t>
            </a:r>
            <a:r>
              <a:rPr dirty="0" sz="1050" spc="9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behaald;</a:t>
            </a:r>
            <a:endParaRPr sz="1050">
              <a:latin typeface="Arial"/>
              <a:cs typeface="Arial"/>
            </a:endParaRPr>
          </a:p>
          <a:p>
            <a:pPr lvl="1" marL="481965" indent="-247650">
              <a:lnSpc>
                <a:spcPct val="100000"/>
              </a:lnSpc>
              <a:spcBef>
                <a:spcPts val="15"/>
              </a:spcBef>
              <a:buAutoNum type="alphaLcPeriod"/>
              <a:tabLst>
                <a:tab pos="481965" algn="l"/>
                <a:tab pos="482600" algn="l"/>
              </a:tabLst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hij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profielvak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als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6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meer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heeft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behaald;</a:t>
            </a:r>
            <a:r>
              <a:rPr dirty="0" sz="1050" spc="19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en</a:t>
            </a:r>
            <a:endParaRPr sz="1050">
              <a:latin typeface="Arial"/>
              <a:cs typeface="Arial"/>
            </a:endParaRPr>
          </a:p>
          <a:p>
            <a:pPr lvl="1" marL="481965" indent="-250190">
              <a:lnSpc>
                <a:spcPct val="100000"/>
              </a:lnSpc>
              <a:spcBef>
                <a:spcPts val="15"/>
              </a:spcBef>
              <a:buAutoNum type="alphaLcPeriod"/>
              <a:tabLst>
                <a:tab pos="481965" algn="l"/>
                <a:tab pos="482600" algn="l"/>
              </a:tabLst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hij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als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eindcijfer,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bedoeld in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zevende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lid,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6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meer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heeft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behaald.</a:t>
            </a:r>
            <a:endParaRPr sz="1050">
              <a:latin typeface="Arial"/>
              <a:cs typeface="Arial"/>
            </a:endParaRPr>
          </a:p>
          <a:p>
            <a:pPr marL="229870" marR="72390" indent="635">
              <a:lnSpc>
                <a:spcPct val="101099"/>
              </a:lnSpc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Indien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vakken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waarin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afgelegd, tezamen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eindexamen vormen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basisberoepsgerichte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leerweg,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bedoeld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artikel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10b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wet,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zijn lid </a:t>
            </a:r>
            <a:r>
              <a:rPr dirty="0" sz="1050" spc="-5">
                <a:solidFill>
                  <a:srgbClr val="0F0F0F"/>
                </a:solidFill>
                <a:latin typeface="Arial"/>
                <a:cs typeface="Arial"/>
              </a:rPr>
              <a:t>6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7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 overeenkomstige</a:t>
            </a:r>
            <a:r>
              <a:rPr dirty="0" sz="1050" spc="-6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toepassing.</a:t>
            </a:r>
            <a:endParaRPr sz="1050">
              <a:latin typeface="Arial"/>
              <a:cs typeface="Arial"/>
            </a:endParaRPr>
          </a:p>
          <a:p>
            <a:pPr marL="239395" marR="271780" indent="-224154">
              <a:lnSpc>
                <a:spcPct val="101099"/>
              </a:lnSpc>
              <a:spcBef>
                <a:spcPts val="20"/>
              </a:spcBef>
              <a:buAutoNum type="arabicPeriod" startAt="10"/>
              <a:tabLst>
                <a:tab pos="244475" algn="l"/>
              </a:tabLst>
            </a:pP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Als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een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meer extra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vakken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examen heeft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gedaan,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worden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eindcijfers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die vakken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definitieve uitslag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betrokken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als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kandidaat  daardoor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zou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afgewezen. Hierbij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geldt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dat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resterende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vakken samen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een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eindexamen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dienen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te</a:t>
            </a:r>
            <a:r>
              <a:rPr dirty="0" sz="1050" spc="10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vormen.</a:t>
            </a:r>
            <a:endParaRPr sz="1050">
              <a:latin typeface="Arial"/>
              <a:cs typeface="Arial"/>
            </a:endParaRPr>
          </a:p>
          <a:p>
            <a:pPr marL="238760" marR="5080" indent="-223520">
              <a:lnSpc>
                <a:spcPts val="1300"/>
              </a:lnSpc>
              <a:buAutoNum type="arabicPeriod" startAt="10"/>
              <a:tabLst>
                <a:tab pos="240029" algn="l"/>
              </a:tabLst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eindexamen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heeft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afgelegd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voldoet aan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lid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6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bedoelde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voorwaarden,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afgewezen,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behoudens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mogelijkheid tot</a:t>
            </a:r>
            <a:r>
              <a:rPr dirty="0" sz="1050" spc="-1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herkansing.</a:t>
            </a:r>
            <a:endParaRPr sz="1050">
              <a:latin typeface="Arial"/>
              <a:cs typeface="Arial"/>
            </a:endParaRPr>
          </a:p>
          <a:p>
            <a:pPr marL="236220" indent="-224154">
              <a:lnSpc>
                <a:spcPts val="1220"/>
              </a:lnSpc>
              <a:buAutoNum type="arabicPeriod" startAt="10"/>
              <a:tabLst>
                <a:tab pos="236854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kandidaat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geslaagd voor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eindexamen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vmbo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theoretische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leerweg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met</a:t>
            </a:r>
            <a:endParaRPr sz="1050">
              <a:latin typeface="Arial"/>
              <a:cs typeface="Arial"/>
            </a:endParaRPr>
          </a:p>
          <a:p>
            <a:pPr marL="238760" marR="304800" indent="-3810">
              <a:lnSpc>
                <a:spcPct val="101099"/>
              </a:lnSpc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toekenning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judicium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cum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laude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indien zijn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voldoet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volgende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voorschriften:</a:t>
            </a:r>
            <a:endParaRPr sz="1050">
              <a:latin typeface="Arial"/>
              <a:cs typeface="Arial"/>
            </a:endParaRPr>
          </a:p>
          <a:p>
            <a:pPr lvl="1" marL="473709" indent="-250825">
              <a:lnSpc>
                <a:spcPct val="100000"/>
              </a:lnSpc>
              <a:spcBef>
                <a:spcPts val="15"/>
              </a:spcBef>
              <a:buAutoNum type="alphaLcPeriod"/>
              <a:tabLst>
                <a:tab pos="473075" algn="l"/>
                <a:tab pos="474345" algn="l"/>
              </a:tabLst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minste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gemiddelde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8,0, berekend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basis van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eindcijfers</a:t>
            </a:r>
            <a:r>
              <a:rPr dirty="0" sz="1050" spc="26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voor:</a:t>
            </a:r>
            <a:endParaRPr sz="10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62201" y="8205691"/>
            <a:ext cx="95250" cy="186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i.</a:t>
            </a:r>
            <a:endParaRPr sz="10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62201" y="8205691"/>
            <a:ext cx="4969510" cy="50927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379730" marR="280670">
              <a:lnSpc>
                <a:spcPct val="101099"/>
              </a:lnSpc>
              <a:spcBef>
                <a:spcPts val="85"/>
              </a:spcBef>
            </a:pP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vakken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Nederlandse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taal,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Engelse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taal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maatschappijleer, 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algemene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vakken van 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profieldeel,</a:t>
            </a:r>
            <a:r>
              <a:rPr dirty="0" sz="1050" spc="9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  <a:tabLst>
                <a:tab pos="378460" algn="l"/>
              </a:tabLst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ii.	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vak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uit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vrije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deel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waarvoor het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hoogste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30">
                <a:solidFill>
                  <a:srgbClr val="262626"/>
                </a:solidFill>
                <a:latin typeface="Arial"/>
                <a:cs typeface="Arial"/>
              </a:rPr>
              <a:t>is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vastgesteld,</a:t>
            </a:r>
            <a:r>
              <a:rPr dirty="0" sz="1050" spc="-12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en</a:t>
            </a:r>
            <a:endParaRPr sz="10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28437" y="8690877"/>
            <a:ext cx="5768340" cy="114998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473075" marR="5080" indent="-250825">
              <a:lnSpc>
                <a:spcPct val="101099"/>
              </a:lnSpc>
              <a:spcBef>
                <a:spcPts val="85"/>
              </a:spcBef>
              <a:tabLst>
                <a:tab pos="476250" algn="l"/>
              </a:tabLst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b.		ten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minste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6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ten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minste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kwalificatie voldoende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voor,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profielwerkstuk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en alle vakken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die meetellen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uitslagbepaling op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grond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lid</a:t>
            </a:r>
            <a:r>
              <a:rPr dirty="0" sz="1050" spc="9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6.</a:t>
            </a:r>
            <a:endParaRPr sz="1050">
              <a:latin typeface="Arial"/>
              <a:cs typeface="Arial"/>
            </a:endParaRPr>
          </a:p>
          <a:p>
            <a:pPr marL="234950" marR="97790" indent="-222885">
              <a:lnSpc>
                <a:spcPct val="100099"/>
              </a:lnSpc>
              <a:spcBef>
                <a:spcPts val="15"/>
              </a:spcBef>
              <a:buAutoNum type="arabicPeriod" startAt="13"/>
              <a:tabLst>
                <a:tab pos="236854" algn="l"/>
              </a:tabLst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geslaagd voor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eindexamen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vmbo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basisberoepsgerichte leerweg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of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kaderberoepsgerichte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leerweg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toekenning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judicium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cum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laude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indien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zijn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voldoet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volgende</a:t>
            </a:r>
            <a:r>
              <a:rPr dirty="0" sz="1050" spc="19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voorschriften:</a:t>
            </a:r>
            <a:endParaRPr sz="1050">
              <a:latin typeface="Arial"/>
              <a:cs typeface="Arial"/>
            </a:endParaRPr>
          </a:p>
          <a:p>
            <a:pPr lvl="1" marL="470534" indent="-247650">
              <a:lnSpc>
                <a:spcPts val="1255"/>
              </a:lnSpc>
              <a:spcBef>
                <a:spcPts val="10"/>
              </a:spcBef>
              <a:buAutoNum type="alphaLcPeriod"/>
              <a:tabLst>
                <a:tab pos="470534" algn="l"/>
                <a:tab pos="471170" algn="l"/>
              </a:tabLst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minste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gemiddelde eindcijfer 8,0,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berekend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basis</a:t>
            </a:r>
            <a:r>
              <a:rPr dirty="0" sz="1050" spc="18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van:</a:t>
            </a:r>
            <a:endParaRPr sz="1050">
              <a:latin typeface="Arial"/>
              <a:cs typeface="Arial"/>
            </a:endParaRPr>
          </a:p>
          <a:p>
            <a:pPr lvl="2" marL="910590" indent="-368300">
              <a:lnSpc>
                <a:spcPts val="1255"/>
              </a:lnSpc>
              <a:buAutoNum type="romanLcPeriod"/>
              <a:tabLst>
                <a:tab pos="910590" algn="l"/>
                <a:tab pos="911225" algn="l"/>
              </a:tabLst>
            </a:pP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eindcijfers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profielvak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twee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algemene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vakken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</a:t>
            </a:r>
            <a:r>
              <a:rPr dirty="0" sz="1050" spc="5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390589"/>
            <a:ext cx="0" cy="4028440"/>
          </a:xfrm>
          <a:custGeom>
            <a:avLst/>
            <a:gdLst/>
            <a:ahLst/>
            <a:cxnLst/>
            <a:rect l="l" t="t" r="r" b="b"/>
            <a:pathLst>
              <a:path w="0" h="4028440">
                <a:moveTo>
                  <a:pt x="0" y="4027950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559961" y="494353"/>
            <a:ext cx="18034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60">
                <a:solidFill>
                  <a:srgbClr val="0F0F0F"/>
                </a:solidFill>
                <a:latin typeface="Courier New"/>
                <a:cs typeface="Courier New"/>
              </a:rPr>
              <a:t>10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6925" y="10228565"/>
            <a:ext cx="5257165" cy="16065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Examenreglement </a:t>
            </a:r>
            <a:r>
              <a:rPr dirty="0" sz="950" spc="30">
                <a:solidFill>
                  <a:srgbClr val="111111"/>
                </a:solidFill>
                <a:latin typeface="Arial"/>
                <a:cs typeface="Arial"/>
              </a:rPr>
              <a:t>VMBO </a:t>
            </a:r>
            <a:r>
              <a:rPr dirty="0" sz="950" spc="35">
                <a:solidFill>
                  <a:srgbClr val="111111"/>
                </a:solidFill>
                <a:latin typeface="Arial"/>
                <a:cs typeface="Arial"/>
              </a:rPr>
              <a:t>2020-2021-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Vastgesteld door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College </a:t>
            </a: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Bestuur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950" spc="20">
                <a:solidFill>
                  <a:srgbClr val="111111"/>
                </a:solidFill>
                <a:latin typeface="Arial"/>
                <a:cs typeface="Arial"/>
              </a:rPr>
              <a:t>29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juni</a:t>
            </a:r>
            <a:r>
              <a:rPr dirty="0" sz="950" spc="22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2020</a:t>
            </a:r>
            <a:endParaRPr sz="9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9278" y="946226"/>
            <a:ext cx="5789930" cy="71037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46150">
              <a:lnSpc>
                <a:spcPct val="100000"/>
              </a:lnSpc>
              <a:spcBef>
                <a:spcPts val="100"/>
              </a:spcBef>
            </a:pP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profieldeel,</a:t>
            </a:r>
            <a:r>
              <a:rPr dirty="0" sz="1050" spc="10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en</a:t>
            </a:r>
            <a:endParaRPr sz="1050">
              <a:latin typeface="Arial"/>
              <a:cs typeface="Arial"/>
            </a:endParaRPr>
          </a:p>
          <a:p>
            <a:pPr marL="582930">
              <a:lnSpc>
                <a:spcPct val="100000"/>
              </a:lnSpc>
              <a:spcBef>
                <a:spcPts val="15"/>
              </a:spcBef>
              <a:tabLst>
                <a:tab pos="942975" algn="l"/>
              </a:tabLst>
            </a:pP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ii.	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berekend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grond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lid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7</a:t>
            </a:r>
            <a:r>
              <a:rPr dirty="0" sz="1050" spc="8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</a:t>
            </a:r>
            <a:endParaRPr sz="1050">
              <a:latin typeface="Arial"/>
              <a:cs typeface="Arial"/>
            </a:endParaRPr>
          </a:p>
          <a:p>
            <a:pPr marL="508000" marR="213360" indent="-252095">
              <a:lnSpc>
                <a:spcPct val="101099"/>
              </a:lnSpc>
              <a:tabLst>
                <a:tab pos="509905" algn="l"/>
              </a:tabLst>
            </a:pP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b.		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ten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minste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6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ten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minste de kwalificatie voldoende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alle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vakken 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meetellen bij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uitslagbepaling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grond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lid</a:t>
            </a:r>
            <a:r>
              <a:rPr dirty="0" sz="1050" spc="-1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6.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Arial"/>
              <a:cs typeface="Arial"/>
            </a:endParaRPr>
          </a:p>
          <a:p>
            <a:pPr marL="38735">
              <a:lnSpc>
                <a:spcPct val="100000"/>
              </a:lnSpc>
              <a:spcBef>
                <a:spcPts val="5"/>
              </a:spcBef>
            </a:pPr>
            <a:r>
              <a:rPr dirty="0" sz="1050" spc="10" b="1">
                <a:solidFill>
                  <a:srgbClr val="0F0F0F"/>
                </a:solidFill>
                <a:latin typeface="Arial"/>
                <a:cs typeface="Arial"/>
              </a:rPr>
              <a:t>Artikel </a:t>
            </a:r>
            <a:r>
              <a:rPr dirty="0" sz="1050" spc="35" b="1">
                <a:solidFill>
                  <a:srgbClr val="0F0F0F"/>
                </a:solidFill>
                <a:latin typeface="Arial"/>
                <a:cs typeface="Arial"/>
              </a:rPr>
              <a:t>10 </a:t>
            </a:r>
            <a:r>
              <a:rPr dirty="0" sz="1050" spc="10" b="1">
                <a:solidFill>
                  <a:srgbClr val="0F0F0F"/>
                </a:solidFill>
                <a:latin typeface="Arial"/>
                <a:cs typeface="Arial"/>
              </a:rPr>
              <a:t>Inhalen </a:t>
            </a:r>
            <a:r>
              <a:rPr dirty="0" sz="1050" spc="25" b="1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5" b="1">
                <a:solidFill>
                  <a:srgbClr val="0F0F0F"/>
                </a:solidFill>
                <a:latin typeface="Arial"/>
                <a:cs typeface="Arial"/>
              </a:rPr>
              <a:t>herkansing </a:t>
            </a:r>
            <a:r>
              <a:rPr dirty="0" sz="1050" spc="25" b="1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0" b="1">
                <a:solidFill>
                  <a:srgbClr val="0F0F0F"/>
                </a:solidFill>
                <a:latin typeface="Arial"/>
                <a:cs typeface="Arial"/>
              </a:rPr>
              <a:t>het</a:t>
            </a:r>
            <a:r>
              <a:rPr dirty="0" sz="1050" spc="114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 b="1">
                <a:solidFill>
                  <a:srgbClr val="0F0F0F"/>
                </a:solidFill>
                <a:latin typeface="Arial"/>
                <a:cs typeface="Arial"/>
              </a:rPr>
              <a:t>CE</a:t>
            </a:r>
            <a:endParaRPr sz="1050">
              <a:latin typeface="Arial"/>
              <a:cs typeface="Arial"/>
            </a:endParaRPr>
          </a:p>
          <a:p>
            <a:pPr marL="262255" marR="79375" indent="-225425">
              <a:lnSpc>
                <a:spcPct val="101099"/>
              </a:lnSpc>
              <a:spcBef>
                <a:spcPts val="910"/>
              </a:spcBef>
              <a:buAutoNum type="arabicPeriod"/>
              <a:tabLst>
                <a:tab pos="264160" algn="l"/>
              </a:tabLst>
            </a:pP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tijdens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eerste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tijdvak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meer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examens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om 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geldige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reden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heeft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kunnen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maken, heeft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recht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te halen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tijdens 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tweede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tijdvak.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Hij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kan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maximaal twee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toetsen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per dag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afleggen.</a:t>
            </a:r>
            <a:endParaRPr sz="1050">
              <a:latin typeface="Arial"/>
              <a:cs typeface="Arial"/>
            </a:endParaRPr>
          </a:p>
          <a:p>
            <a:pPr marL="262255" marR="82550" indent="-227329">
              <a:lnSpc>
                <a:spcPct val="101099"/>
              </a:lnSpc>
              <a:buAutoNum type="arabicPeriod"/>
              <a:tabLst>
                <a:tab pos="262255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Indien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 kandidaat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tweede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tijdvak ook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verhinderd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is,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meer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twee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toetsen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dag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moet inhalen, wordt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hij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gelegenheid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gesteld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voltooien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in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derde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tijdvak.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Indien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een niet-reglementaire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afwezigheid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leerling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betreft,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komt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inhalen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plaats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recht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op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herkansing.</a:t>
            </a:r>
            <a:endParaRPr sz="1050">
              <a:latin typeface="Arial"/>
              <a:cs typeface="Arial"/>
            </a:endParaRPr>
          </a:p>
          <a:p>
            <a:pPr marL="260985" indent="-227965">
              <a:lnSpc>
                <a:spcPts val="1250"/>
              </a:lnSpc>
              <a:buAutoNum type="arabicPeriod"/>
              <a:tabLst>
                <a:tab pos="261620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heeft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één vak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GE,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waarin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hij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reeds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heeft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afgelegd</a:t>
            </a:r>
            <a:r>
              <a:rPr dirty="0" sz="1050" spc="6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</a:t>
            </a:r>
            <a:endParaRPr sz="1050">
              <a:latin typeface="Arial"/>
              <a:cs typeface="Arial"/>
            </a:endParaRPr>
          </a:p>
          <a:p>
            <a:pPr marL="259079" marR="38100" indent="1905">
              <a:lnSpc>
                <a:spcPct val="101099"/>
              </a:lnSpc>
              <a:spcBef>
                <a:spcPts val="25"/>
              </a:spcBef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waarvan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eindcijfers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bekend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zijn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gemaakt,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recht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herkansing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tweede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(of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indien van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toepassing derde) tijdvak. Voor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basis-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kaderberoepsgerichte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leerweg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geldt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ook voor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praktische gedeelte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beroepsgerichte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programma.</a:t>
            </a:r>
            <a:endParaRPr sz="1050">
              <a:latin typeface="Arial"/>
              <a:cs typeface="Arial"/>
            </a:endParaRPr>
          </a:p>
          <a:p>
            <a:pPr marL="260350" marR="184785" indent="-232410">
              <a:lnSpc>
                <a:spcPct val="101099"/>
              </a:lnSpc>
              <a:buAutoNum type="arabicPeriod" startAt="4"/>
              <a:tabLst>
                <a:tab pos="258445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laat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schriftelijk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weten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dat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hij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gebruik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wil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maken van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recht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herkansing,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zoals genoemd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lid</a:t>
            </a:r>
            <a:r>
              <a:rPr dirty="0" sz="1050" spc="-12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3.</a:t>
            </a:r>
            <a:endParaRPr sz="1050">
              <a:latin typeface="Arial"/>
              <a:cs typeface="Arial"/>
            </a:endParaRPr>
          </a:p>
          <a:p>
            <a:pPr marL="257175" marR="5080" indent="-227329">
              <a:lnSpc>
                <a:spcPts val="1250"/>
              </a:lnSpc>
              <a:spcBef>
                <a:spcPts val="60"/>
              </a:spcBef>
              <a:buAutoNum type="arabicPeriod" startAt="4"/>
              <a:tabLst>
                <a:tab pos="257810" algn="l"/>
              </a:tabLst>
            </a:pP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hoogste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cijfers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behaald bij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herkansing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eerder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afgelegde </a:t>
            </a:r>
            <a:r>
              <a:rPr dirty="0" sz="1050" spc="-10">
                <a:solidFill>
                  <a:srgbClr val="0F0F0F"/>
                </a:solidFill>
                <a:latin typeface="Arial"/>
                <a:cs typeface="Arial"/>
              </a:rPr>
              <a:t>GE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geldt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als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definitief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cijfer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</a:t>
            </a:r>
            <a:r>
              <a:rPr dirty="0" sz="1050" spc="10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GE.</a:t>
            </a:r>
            <a:endParaRPr sz="1050">
              <a:latin typeface="Arial"/>
              <a:cs typeface="Arial"/>
            </a:endParaRPr>
          </a:p>
          <a:p>
            <a:pPr marL="250190" marR="70485" indent="-222885">
              <a:lnSpc>
                <a:spcPts val="1270"/>
              </a:lnSpc>
              <a:spcBef>
                <a:spcPts val="35"/>
              </a:spcBef>
              <a:buAutoNum type="arabicPeriod" startAt="4"/>
              <a:tabLst>
                <a:tab pos="257810" algn="l"/>
              </a:tabLst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bevoegd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gezag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bepalen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dat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eindexamen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deelexamen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aflegt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meer vakken 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SE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waarin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geen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GE wordt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afgenomen,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eind-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of  deelexamen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opnieuw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afleggen.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bevoegd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gezag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verleent dit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recht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elk geval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voor 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vak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maatschappijleer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behorend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tot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gemeenschappelijk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deel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leerwegen. Het herexamen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omvat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door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bevoegd gezag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aangegeven onderdelen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examenprogramma.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PTA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wordt dit</a:t>
            </a:r>
            <a:r>
              <a:rPr dirty="0" sz="1050" spc="-114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uitgewerkt.</a:t>
            </a:r>
            <a:endParaRPr sz="1050">
              <a:latin typeface="Arial"/>
              <a:cs typeface="Arial"/>
            </a:endParaRPr>
          </a:p>
          <a:p>
            <a:pPr marL="252729" indent="-229870">
              <a:lnSpc>
                <a:spcPts val="1225"/>
              </a:lnSpc>
              <a:buAutoNum type="arabicPeriod" startAt="4"/>
              <a:tabLst>
                <a:tab pos="253365" algn="l"/>
              </a:tabLst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Indien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meer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onderdelen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SE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verschoven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minder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dan</a:t>
            </a:r>
            <a:r>
              <a:rPr dirty="0" sz="1050" spc="10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tien</a:t>
            </a:r>
            <a:endParaRPr sz="1050">
              <a:latin typeface="Arial"/>
              <a:cs typeface="Arial"/>
            </a:endParaRPr>
          </a:p>
          <a:p>
            <a:pPr marL="250825" marR="31750" indent="3810">
              <a:lnSpc>
                <a:spcPct val="100099"/>
              </a:lnSpc>
              <a:spcBef>
                <a:spcPts val="35"/>
              </a:spcBef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dagen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tussen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SE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CE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betreffende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vak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zitten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CE conform  artikel 2.5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niet meer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eerste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tijdvak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plaatsvinden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vindt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CE voor dat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vak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plaats  tijdens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tweede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en/of derde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tijdvak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het</a:t>
            </a:r>
            <a:r>
              <a:rPr dirty="0" sz="1050" spc="17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CE.</a:t>
            </a:r>
            <a:endParaRPr sz="1050">
              <a:latin typeface="Arial"/>
              <a:cs typeface="Arial"/>
            </a:endParaRPr>
          </a:p>
          <a:p>
            <a:pPr marL="243840" marR="182880" indent="-222885">
              <a:lnSpc>
                <a:spcPct val="101099"/>
              </a:lnSpc>
              <a:spcBef>
                <a:spcPts val="25"/>
              </a:spcBef>
              <a:buAutoNum type="arabicPeriod" startAt="8"/>
              <a:tabLst>
                <a:tab pos="249554" algn="l"/>
              </a:tabLst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gespreid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examen volgens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artikel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59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eindexamenbesluit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heeft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1e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én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2e schooljaar van 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gespreid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examen recht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een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herkansing.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Deze twee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herkansingen kunnen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beide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tegelijk opgenomen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in  één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afzonderlijke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schooljaren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gespreid examen.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een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herkansing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voorlaatste leerjaar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wordt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schriftelijk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aan 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bekend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gemaakt.</a:t>
            </a:r>
            <a:endParaRPr sz="1050">
              <a:latin typeface="Arial"/>
              <a:cs typeface="Arial"/>
            </a:endParaRPr>
          </a:p>
          <a:p>
            <a:pPr marL="243840" marR="85090" indent="-226060">
              <a:lnSpc>
                <a:spcPct val="101099"/>
              </a:lnSpc>
              <a:buAutoNum type="arabicPeriod" startAt="8"/>
              <a:tabLst>
                <a:tab pos="246379" algn="l"/>
              </a:tabLst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versneld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grond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artikel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37a 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Eindexamenbesluit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maar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één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herkansing mogelijk,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voorlaatste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óf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 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laatste</a:t>
            </a:r>
            <a:r>
              <a:rPr dirty="0" sz="1050" spc="19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leerjaar.</a:t>
            </a:r>
            <a:endParaRPr sz="1050">
              <a:latin typeface="Arial"/>
              <a:cs typeface="Arial"/>
            </a:endParaRPr>
          </a:p>
          <a:p>
            <a:pPr algn="just" marL="243204" marR="114300" indent="-231140">
              <a:lnSpc>
                <a:spcPct val="101099"/>
              </a:lnSpc>
              <a:buAutoNum type="arabicPeriod" startAt="8"/>
              <a:tabLst>
                <a:tab pos="243204" algn="l"/>
              </a:tabLst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Na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afloop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herkansing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CE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laatste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leerjaar wordt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uitslag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definitief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vastgesteld met overeenkomstige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toepassing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artikel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48 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Eindexamenbesluit  VO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deze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schriftelijk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kandidaat</a:t>
            </a:r>
            <a:r>
              <a:rPr dirty="0" sz="1050" spc="10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bekendgemaakt.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6" y="439412"/>
            <a:ext cx="0" cy="817880"/>
          </a:xfrm>
          <a:custGeom>
            <a:avLst/>
            <a:gdLst/>
            <a:ahLst/>
            <a:cxnLst/>
            <a:rect l="l" t="t" r="r" b="b"/>
            <a:pathLst>
              <a:path w="0" h="817880">
                <a:moveTo>
                  <a:pt x="0" y="81779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79239" y="2917212"/>
            <a:ext cx="5910580" cy="0"/>
          </a:xfrm>
          <a:custGeom>
            <a:avLst/>
            <a:gdLst/>
            <a:ahLst/>
            <a:cxnLst/>
            <a:rect l="l" t="t" r="r" b="b"/>
            <a:pathLst>
              <a:path w="5910580" h="0">
                <a:moveTo>
                  <a:pt x="0" y="0"/>
                </a:moveTo>
                <a:lnTo>
                  <a:pt x="5910446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4" name="object 4"/>
          <p:cNvGrpSpPr/>
          <p:nvPr/>
        </p:nvGrpSpPr>
        <p:grpSpPr>
          <a:xfrm>
            <a:off x="866570" y="3063429"/>
            <a:ext cx="5923280" cy="60325"/>
            <a:chOff x="866570" y="3063429"/>
            <a:chExt cx="5923280" cy="60325"/>
          </a:xfrm>
        </p:grpSpPr>
        <p:sp>
          <p:nvSpPr>
            <p:cNvPr id="5" name="object 5"/>
            <p:cNvSpPr/>
            <p:nvPr/>
          </p:nvSpPr>
          <p:spPr>
            <a:xfrm>
              <a:off x="879239" y="3118610"/>
              <a:ext cx="5910580" cy="0"/>
            </a:xfrm>
            <a:custGeom>
              <a:avLst/>
              <a:gdLst/>
              <a:ahLst/>
              <a:cxnLst/>
              <a:rect l="l" t="t" r="r" b="b"/>
              <a:pathLst>
                <a:path w="5910580" h="0">
                  <a:moveTo>
                    <a:pt x="0" y="0"/>
                  </a:moveTo>
                  <a:lnTo>
                    <a:pt x="5910446" y="0"/>
                  </a:lnTo>
                </a:path>
              </a:pathLst>
            </a:custGeom>
            <a:ln w="91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866570" y="3069786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 h="0">
                  <a:moveTo>
                    <a:pt x="0" y="0"/>
                  </a:moveTo>
                  <a:lnTo>
                    <a:pt x="12211" y="0"/>
                  </a:lnTo>
                </a:path>
              </a:pathLst>
            </a:custGeom>
            <a:ln w="12714">
              <a:solidFill>
                <a:srgbClr val="49494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6557684" y="497913"/>
            <a:ext cx="15684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15">
                <a:solidFill>
                  <a:srgbClr val="0F0F0F"/>
                </a:solidFill>
                <a:latin typeface="Times New Roman"/>
                <a:cs typeface="Times New Roman"/>
              </a:rPr>
              <a:t>11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56925" y="10228565"/>
            <a:ext cx="5257165" cy="16065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Examenreglement </a:t>
            </a:r>
            <a:r>
              <a:rPr dirty="0" sz="950" spc="30">
                <a:solidFill>
                  <a:srgbClr val="111111"/>
                </a:solidFill>
                <a:latin typeface="Arial"/>
                <a:cs typeface="Arial"/>
              </a:rPr>
              <a:t>VMBO </a:t>
            </a:r>
            <a:r>
              <a:rPr dirty="0" sz="950" spc="35">
                <a:solidFill>
                  <a:srgbClr val="111111"/>
                </a:solidFill>
                <a:latin typeface="Arial"/>
                <a:cs typeface="Arial"/>
              </a:rPr>
              <a:t>2020-2021-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Vastgesteld door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College </a:t>
            </a: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Bestuur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950" spc="20">
                <a:solidFill>
                  <a:srgbClr val="111111"/>
                </a:solidFill>
                <a:latin typeface="Arial"/>
                <a:cs typeface="Arial"/>
              </a:rPr>
              <a:t>29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juni</a:t>
            </a:r>
            <a:r>
              <a:rPr dirty="0" sz="950" spc="22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2020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53870" y="940123"/>
            <a:ext cx="5863590" cy="2169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7314">
              <a:lnSpc>
                <a:spcPct val="100000"/>
              </a:lnSpc>
              <a:spcBef>
                <a:spcPts val="100"/>
              </a:spcBef>
            </a:pPr>
            <a:r>
              <a:rPr dirty="0" sz="1050" spc="15" b="1">
                <a:solidFill>
                  <a:srgbClr val="0F0F0F"/>
                </a:solidFill>
                <a:latin typeface="Arial"/>
                <a:cs typeface="Arial"/>
              </a:rPr>
              <a:t>Artikel </a:t>
            </a:r>
            <a:r>
              <a:rPr dirty="0" sz="1050" spc="45" b="1">
                <a:solidFill>
                  <a:srgbClr val="0F0F0F"/>
                </a:solidFill>
                <a:latin typeface="Arial"/>
                <a:cs typeface="Arial"/>
              </a:rPr>
              <a:t>11 </a:t>
            </a:r>
            <a:r>
              <a:rPr dirty="0" sz="1050" spc="10" b="1">
                <a:solidFill>
                  <a:srgbClr val="0F0F0F"/>
                </a:solidFill>
                <a:latin typeface="Arial"/>
                <a:cs typeface="Arial"/>
              </a:rPr>
              <a:t>Overige</a:t>
            </a:r>
            <a:r>
              <a:rPr dirty="0" sz="1050" spc="20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 b="1">
                <a:solidFill>
                  <a:srgbClr val="0F0F0F"/>
                </a:solidFill>
                <a:latin typeface="Arial"/>
                <a:cs typeface="Arial"/>
              </a:rPr>
              <a:t>bepalingen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>
              <a:latin typeface="Arial"/>
              <a:cs typeface="Arial"/>
            </a:endParaRPr>
          </a:p>
          <a:p>
            <a:pPr marL="281940" marR="5080" indent="-179705">
              <a:lnSpc>
                <a:spcPts val="1250"/>
              </a:lnSpc>
              <a:buAutoNum type="arabicPeriod"/>
              <a:tabLst>
                <a:tab pos="283845" algn="l"/>
              </a:tabLst>
            </a:pP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schoolexamenresultaten,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behaald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 het voorlaatste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leerjaar,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komen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vervallen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als de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wordt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bevorderd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voorlaatste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tot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laatste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leerjaar.</a:t>
            </a:r>
            <a:endParaRPr sz="1050">
              <a:latin typeface="Arial"/>
              <a:cs typeface="Arial"/>
            </a:endParaRPr>
          </a:p>
          <a:p>
            <a:pPr marL="280670" marR="80010" indent="-180340">
              <a:lnSpc>
                <a:spcPts val="1270"/>
              </a:lnSpc>
              <a:spcBef>
                <a:spcPts val="5"/>
              </a:spcBef>
              <a:buAutoNum type="arabicPeriod"/>
              <a:tabLst>
                <a:tab pos="281305" algn="l"/>
              </a:tabLst>
            </a:pP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uitzondering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profielwerkstuk,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maatschappijleer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kunstvakken </a:t>
            </a:r>
            <a:r>
              <a:rPr dirty="0" sz="1150" spc="-150">
                <a:solidFill>
                  <a:srgbClr val="0F0F0F"/>
                </a:solidFill>
                <a:latin typeface="Times New Roman"/>
                <a:cs typeface="Times New Roman"/>
              </a:rPr>
              <a:t>1,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komen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schoolexamenresultaten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behaald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laatste leerjaar,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vervallen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als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niet  slaagt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eindexamen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examenjaar</a:t>
            </a:r>
            <a:r>
              <a:rPr dirty="0" sz="1050" spc="28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overdoet.</a:t>
            </a:r>
            <a:endParaRPr sz="1050">
              <a:latin typeface="Arial"/>
              <a:cs typeface="Arial"/>
            </a:endParaRPr>
          </a:p>
          <a:p>
            <a:pPr marL="275590" marR="234950" indent="-177165">
              <a:lnSpc>
                <a:spcPts val="1270"/>
              </a:lnSpc>
              <a:spcBef>
                <a:spcPts val="10"/>
              </a:spcBef>
              <a:buAutoNum type="arabicPeriod"/>
              <a:tabLst>
                <a:tab pos="278765" algn="l"/>
              </a:tabLst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 de kandidaat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tot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voorlaatste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laatste leerjaar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wordt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toegelaten,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nadat 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reeds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toetsen zijn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gehouden, stelt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regeling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vast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overleg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betrokken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docent(en)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</a:t>
            </a:r>
            <a:r>
              <a:rPr dirty="0" sz="1050" spc="12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kandidaat.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700" spc="-145">
                <a:solidFill>
                  <a:srgbClr val="494949"/>
                </a:solidFill>
                <a:latin typeface="Arial"/>
                <a:cs typeface="Arial"/>
              </a:rPr>
              <a:t>1 </a:t>
            </a:r>
            <a:r>
              <a:rPr dirty="0" sz="1050" spc="15" b="1">
                <a:solidFill>
                  <a:srgbClr val="0F0F0F"/>
                </a:solidFill>
                <a:latin typeface="Arial"/>
                <a:cs typeface="Arial"/>
              </a:rPr>
              <a:t>Hoofdstuk </a:t>
            </a:r>
            <a:r>
              <a:rPr dirty="0" sz="1050" spc="55" b="1">
                <a:solidFill>
                  <a:srgbClr val="0F0F0F"/>
                </a:solidFill>
                <a:latin typeface="Arial"/>
                <a:cs typeface="Arial"/>
              </a:rPr>
              <a:t>V </a:t>
            </a:r>
            <a:r>
              <a:rPr dirty="0" sz="1050" spc="25" b="1">
                <a:solidFill>
                  <a:srgbClr val="0F0F0F"/>
                </a:solidFill>
                <a:latin typeface="Arial"/>
                <a:cs typeface="Arial"/>
              </a:rPr>
              <a:t>- </a:t>
            </a:r>
            <a:r>
              <a:rPr dirty="0" sz="1050" spc="10" b="1">
                <a:solidFill>
                  <a:srgbClr val="0F0F0F"/>
                </a:solidFill>
                <a:latin typeface="Arial"/>
                <a:cs typeface="Arial"/>
              </a:rPr>
              <a:t>Diploma's, </a:t>
            </a:r>
            <a:r>
              <a:rPr dirty="0" sz="1050" spc="5" b="1">
                <a:solidFill>
                  <a:srgbClr val="0F0F0F"/>
                </a:solidFill>
                <a:latin typeface="Arial"/>
                <a:cs typeface="Arial"/>
              </a:rPr>
              <a:t>cijferlijsten </a:t>
            </a:r>
            <a:r>
              <a:rPr dirty="0" sz="1050" spc="25" b="1">
                <a:solidFill>
                  <a:srgbClr val="0F0F0F"/>
                </a:solidFill>
                <a:latin typeface="Arial"/>
                <a:cs typeface="Arial"/>
              </a:rPr>
              <a:t>en</a:t>
            </a:r>
            <a:r>
              <a:rPr dirty="0" sz="1050" spc="-170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 b="1">
                <a:solidFill>
                  <a:srgbClr val="0F0F0F"/>
                </a:solidFill>
                <a:latin typeface="Arial"/>
                <a:cs typeface="Arial"/>
              </a:rPr>
              <a:t>certificaten</a:t>
            </a:r>
            <a:endParaRPr sz="1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10120" y="3494211"/>
            <a:ext cx="5803900" cy="5476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6195">
              <a:lnSpc>
                <a:spcPct val="100000"/>
              </a:lnSpc>
              <a:spcBef>
                <a:spcPts val="100"/>
              </a:spcBef>
            </a:pPr>
            <a:r>
              <a:rPr dirty="0" sz="1050" spc="15" b="1">
                <a:solidFill>
                  <a:srgbClr val="0F0F0F"/>
                </a:solidFill>
                <a:latin typeface="Arial"/>
                <a:cs typeface="Arial"/>
              </a:rPr>
              <a:t>Artikel </a:t>
            </a:r>
            <a:r>
              <a:rPr dirty="0" sz="1050" spc="35" b="1">
                <a:solidFill>
                  <a:srgbClr val="0F0F0F"/>
                </a:solidFill>
                <a:latin typeface="Arial"/>
                <a:cs typeface="Arial"/>
              </a:rPr>
              <a:t>12 </a:t>
            </a:r>
            <a:r>
              <a:rPr dirty="0" sz="1050" spc="15" b="1">
                <a:solidFill>
                  <a:srgbClr val="0F0F0F"/>
                </a:solidFill>
                <a:latin typeface="Arial"/>
                <a:cs typeface="Arial"/>
              </a:rPr>
              <a:t>Diploma's, </a:t>
            </a:r>
            <a:r>
              <a:rPr dirty="0" sz="1050" spc="10" b="1">
                <a:solidFill>
                  <a:srgbClr val="0F0F0F"/>
                </a:solidFill>
                <a:latin typeface="Arial"/>
                <a:cs typeface="Arial"/>
              </a:rPr>
              <a:t>cijferlijsten </a:t>
            </a:r>
            <a:r>
              <a:rPr dirty="0" sz="1050" spc="15" b="1">
                <a:solidFill>
                  <a:srgbClr val="0F0F0F"/>
                </a:solidFill>
                <a:latin typeface="Arial"/>
                <a:cs typeface="Arial"/>
              </a:rPr>
              <a:t>en</a:t>
            </a:r>
            <a:r>
              <a:rPr dirty="0" sz="1050" spc="125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 b="1">
                <a:solidFill>
                  <a:srgbClr val="0F0F0F"/>
                </a:solidFill>
                <a:latin typeface="Arial"/>
                <a:cs typeface="Arial"/>
              </a:rPr>
              <a:t>certificaten</a:t>
            </a:r>
            <a:endParaRPr sz="1050">
              <a:latin typeface="Arial"/>
              <a:cs typeface="Arial"/>
            </a:endParaRPr>
          </a:p>
          <a:p>
            <a:pPr marL="266065" marR="141605" indent="-232410">
              <a:lnSpc>
                <a:spcPct val="101099"/>
              </a:lnSpc>
              <a:spcBef>
                <a:spcPts val="910"/>
              </a:spcBef>
              <a:buAutoNum type="arabicPeriod"/>
              <a:tabLst>
                <a:tab pos="262255" algn="l"/>
              </a:tabLst>
            </a:pP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Ten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aanzien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diploma's,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cijferlijsten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en certificaten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zijn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artikelen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52,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52a t/m c,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53 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54 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Eindexamenbesluit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</a:t>
            </a:r>
            <a:r>
              <a:rPr dirty="0" sz="1050" spc="-5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toepassing.</a:t>
            </a:r>
            <a:endParaRPr sz="1050">
              <a:latin typeface="Arial"/>
              <a:cs typeface="Arial"/>
            </a:endParaRPr>
          </a:p>
          <a:p>
            <a:pPr marL="264795" indent="-230504">
              <a:lnSpc>
                <a:spcPts val="1255"/>
              </a:lnSpc>
              <a:spcBef>
                <a:spcPts val="15"/>
              </a:spcBef>
              <a:buAutoNum type="arabicPeriod"/>
              <a:tabLst>
                <a:tab pos="265430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Onze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minister stelt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model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cijferlijst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model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certificaat</a:t>
            </a:r>
            <a:r>
              <a:rPr dirty="0" sz="1050" spc="11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vast.</a:t>
            </a:r>
            <a:endParaRPr sz="1050">
              <a:latin typeface="Arial"/>
              <a:cs typeface="Arial"/>
            </a:endParaRPr>
          </a:p>
          <a:p>
            <a:pPr marL="263525" marR="79375" indent="-230504">
              <a:lnSpc>
                <a:spcPts val="1300"/>
              </a:lnSpc>
              <a:spcBef>
                <a:spcPts val="5"/>
              </a:spcBef>
              <a:buAutoNum type="arabicPeriod"/>
              <a:tabLst>
                <a:tab pos="264160" algn="l"/>
              </a:tabLst>
            </a:pP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reikt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elke kandidaat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die eindexamen heeft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afgelegd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lijst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uit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waarop,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zover van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toepassing,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zijn</a:t>
            </a:r>
            <a:r>
              <a:rPr dirty="0" sz="1050" spc="-15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vermeld:</a:t>
            </a:r>
            <a:endParaRPr sz="1050">
              <a:latin typeface="Arial"/>
              <a:cs typeface="Arial"/>
            </a:endParaRPr>
          </a:p>
          <a:p>
            <a:pPr lvl="1" marL="504825" indent="-257810">
              <a:lnSpc>
                <a:spcPts val="1195"/>
              </a:lnSpc>
              <a:buAutoNum type="alphaLcPeriod"/>
              <a:tabLst>
                <a:tab pos="504825" algn="l"/>
                <a:tab pos="505459" algn="l"/>
              </a:tabLst>
            </a:pP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cijfers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SE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cijfers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CE;</a:t>
            </a:r>
            <a:endParaRPr sz="1050">
              <a:latin typeface="Arial"/>
              <a:cs typeface="Arial"/>
            </a:endParaRPr>
          </a:p>
          <a:p>
            <a:pPr lvl="1" marL="503555" indent="-257175">
              <a:lnSpc>
                <a:spcPct val="100000"/>
              </a:lnSpc>
              <a:spcBef>
                <a:spcPts val="40"/>
              </a:spcBef>
              <a:buAutoNum type="alphaLcPeriod"/>
              <a:tabLst>
                <a:tab pos="503555" algn="l"/>
                <a:tab pos="504190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thema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profielwerkstuk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beoordeling</a:t>
            </a:r>
            <a:r>
              <a:rPr dirty="0" sz="1050" spc="-1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daarvan;</a:t>
            </a:r>
            <a:endParaRPr sz="1050">
              <a:latin typeface="Arial"/>
              <a:cs typeface="Arial"/>
            </a:endParaRPr>
          </a:p>
          <a:p>
            <a:pPr lvl="1" marL="500380" marR="51435" indent="-253365">
              <a:lnSpc>
                <a:spcPct val="101099"/>
              </a:lnSpc>
              <a:buAutoNum type="alphaLcPeriod"/>
              <a:tabLst>
                <a:tab pos="501650" algn="l"/>
                <a:tab pos="502284" algn="l"/>
              </a:tabLst>
            </a:pP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beoordeling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LOB, 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vak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kunstvakken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I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vak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lichamelijke opvoeding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uit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gemeenschappelijke</a:t>
            </a:r>
            <a:r>
              <a:rPr dirty="0" sz="1050" spc="-1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deel;</a:t>
            </a:r>
            <a:endParaRPr sz="1050">
              <a:latin typeface="Arial"/>
              <a:cs typeface="Arial"/>
            </a:endParaRPr>
          </a:p>
          <a:p>
            <a:pPr lvl="1" marL="501650" indent="-257175">
              <a:lnSpc>
                <a:spcPts val="1255"/>
              </a:lnSpc>
              <a:spcBef>
                <a:spcPts val="10"/>
              </a:spcBef>
              <a:buAutoNum type="alphaLcPeriod"/>
              <a:tabLst>
                <a:tab pos="501650" algn="l"/>
                <a:tab pos="502284" algn="l"/>
              </a:tabLst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eindcijfers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</a:t>
            </a:r>
            <a:r>
              <a:rPr dirty="0" sz="1050" spc="10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examenvakken;</a:t>
            </a:r>
            <a:endParaRPr sz="1050">
              <a:latin typeface="Arial"/>
              <a:cs typeface="Arial"/>
            </a:endParaRPr>
          </a:p>
          <a:p>
            <a:pPr lvl="1" marL="498475" indent="-254635">
              <a:lnSpc>
                <a:spcPts val="1255"/>
              </a:lnSpc>
              <a:buAutoNum type="alphaLcPeriod"/>
              <a:tabLst>
                <a:tab pos="498475" algn="l"/>
                <a:tab pos="499109" algn="l"/>
              </a:tabLst>
            </a:pP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uitslag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het</a:t>
            </a:r>
            <a:r>
              <a:rPr dirty="0" sz="1050" spc="-8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eindexamen.</a:t>
            </a:r>
            <a:endParaRPr sz="1050">
              <a:latin typeface="Arial"/>
              <a:cs typeface="Arial"/>
            </a:endParaRPr>
          </a:p>
          <a:p>
            <a:pPr marL="256540" marR="240665" indent="-228600">
              <a:lnSpc>
                <a:spcPct val="100099"/>
              </a:lnSpc>
              <a:spcBef>
                <a:spcPts val="35"/>
              </a:spcBef>
              <a:buAutoNum type="arabicPeriod"/>
              <a:tabLst>
                <a:tab pos="255270" algn="l"/>
              </a:tabLst>
            </a:pP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reikt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elke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eindexamen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geslaagde kandidaat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diploma uit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waarop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leerweg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profiel/de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profielen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zijn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vermeld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die bij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bepaling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de  uitslag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zijn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 betrokken.</a:t>
            </a:r>
            <a:endParaRPr sz="1050">
              <a:latin typeface="Arial"/>
              <a:cs typeface="Arial"/>
            </a:endParaRPr>
          </a:p>
          <a:p>
            <a:pPr marL="253365" marR="231140" indent="-229235">
              <a:lnSpc>
                <a:spcPct val="101099"/>
              </a:lnSpc>
              <a:buAutoNum type="arabicPeriod"/>
              <a:tabLst>
                <a:tab pos="253365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Indien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kan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slagen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meer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één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profiel,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krijgt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elk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profiel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afzonderlijk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</a:t>
            </a:r>
            <a:r>
              <a:rPr dirty="0" sz="1050" spc="-12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cijferlijst.</a:t>
            </a:r>
            <a:endParaRPr sz="1050">
              <a:latin typeface="Arial"/>
              <a:cs typeface="Arial"/>
            </a:endParaRPr>
          </a:p>
          <a:p>
            <a:pPr marL="252729" indent="-231775">
              <a:lnSpc>
                <a:spcPct val="100000"/>
              </a:lnSpc>
              <a:spcBef>
                <a:spcPts val="15"/>
              </a:spcBef>
              <a:buAutoNum type="arabicPeriod"/>
              <a:tabLst>
                <a:tab pos="253365" algn="l"/>
              </a:tabLst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Indien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kandidaat eindexamen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heeft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afgelegd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meer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vakken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vakken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die</a:t>
            </a:r>
            <a:endParaRPr sz="1050">
              <a:latin typeface="Arial"/>
              <a:cs typeface="Arial"/>
            </a:endParaRPr>
          </a:p>
          <a:p>
            <a:pPr marL="248285" marR="27940" indent="1905">
              <a:lnSpc>
                <a:spcPct val="100099"/>
              </a:lnSpc>
              <a:spcBef>
                <a:spcPts val="35"/>
              </a:spcBef>
            </a:pP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ten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minste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samen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eindexamen vormen, worden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eindcijfers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vakken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niet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bepaling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de uitslag zijn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betrokken,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vermeld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cijferlijst,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tenzij 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kandidaat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daartegen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bezwaar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heeft.</a:t>
            </a:r>
            <a:endParaRPr sz="1050">
              <a:latin typeface="Arial"/>
              <a:cs typeface="Arial"/>
            </a:endParaRPr>
          </a:p>
          <a:p>
            <a:pPr marL="200025" marR="5080" indent="-200025">
              <a:lnSpc>
                <a:spcPct val="101099"/>
              </a:lnSpc>
              <a:buAutoNum type="arabicPeriod" startAt="7"/>
              <a:tabLst>
                <a:tab pos="200025" algn="l"/>
              </a:tabLst>
            </a:pP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ondertekenen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diploma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wordt door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College van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Bestuur gemandateerd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aan 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directeur.</a:t>
            </a:r>
            <a:endParaRPr sz="1050">
              <a:latin typeface="Arial"/>
              <a:cs typeface="Arial"/>
            </a:endParaRPr>
          </a:p>
          <a:p>
            <a:pPr marL="247650" marR="694690" indent="-229235">
              <a:lnSpc>
                <a:spcPts val="1250"/>
              </a:lnSpc>
              <a:spcBef>
                <a:spcPts val="90"/>
              </a:spcBef>
              <a:buAutoNum type="arabicPeriod" startAt="7"/>
              <a:tabLst>
                <a:tab pos="248920" algn="l"/>
              </a:tabLst>
            </a:pP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secretaris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eindexamen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tekenen 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diploma's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cijferlijsten.</a:t>
            </a:r>
            <a:endParaRPr sz="1050">
              <a:latin typeface="Arial"/>
              <a:cs typeface="Arial"/>
            </a:endParaRPr>
          </a:p>
          <a:p>
            <a:pPr algn="just" marL="244475" marR="140970" indent="-226695">
              <a:lnSpc>
                <a:spcPts val="1270"/>
              </a:lnSpc>
              <a:spcBef>
                <a:spcPts val="30"/>
              </a:spcBef>
              <a:buAutoNum type="arabicPeriod" startAt="7"/>
              <a:tabLst>
                <a:tab pos="246379" algn="l"/>
              </a:tabLst>
            </a:pP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reikt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definitief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eindexamen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vmbo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afgewezen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die 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school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verlaat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voor 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meer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vakken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laatst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afgelegde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eindexamen 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6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meer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heeft behaald,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certificaat</a:t>
            </a:r>
            <a:r>
              <a:rPr dirty="0" sz="1050" spc="-11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uit.</a:t>
            </a:r>
            <a:endParaRPr sz="1050">
              <a:latin typeface="Arial"/>
              <a:cs typeface="Arial"/>
            </a:endParaRPr>
          </a:p>
          <a:p>
            <a:pPr algn="just" marL="241935" indent="-229870">
              <a:lnSpc>
                <a:spcPts val="1235"/>
              </a:lnSpc>
              <a:buAutoNum type="arabicPeriod" startAt="7"/>
              <a:tabLst>
                <a:tab pos="242570" algn="l"/>
              </a:tabLst>
            </a:pP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certificaat vermeldt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ieder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geval het vak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vakken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waarvoor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kandidaat</a:t>
            </a:r>
            <a:r>
              <a:rPr dirty="0" sz="1050" spc="254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een</a:t>
            </a:r>
            <a:endParaRPr sz="1050">
              <a:latin typeface="Arial"/>
              <a:cs typeface="Arial"/>
            </a:endParaRPr>
          </a:p>
          <a:p>
            <a:pPr algn="just" marL="241300" marR="113664" indent="635">
              <a:lnSpc>
                <a:spcPts val="1250"/>
              </a:lnSpc>
              <a:spcBef>
                <a:spcPts val="85"/>
              </a:spcBef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6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hoger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heeft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behaald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het thema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profielwerkstuk,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zover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beoordeeld met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'voldoende'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of</a:t>
            </a:r>
            <a:r>
              <a:rPr dirty="0" sz="1050" spc="-9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262626"/>
                </a:solidFill>
                <a:latin typeface="Arial"/>
                <a:cs typeface="Arial"/>
              </a:rPr>
              <a:t>'goed'.</a:t>
            </a:r>
            <a:endParaRPr sz="1050">
              <a:latin typeface="Arial"/>
              <a:cs typeface="Arial"/>
            </a:endParaRPr>
          </a:p>
          <a:p>
            <a:pPr algn="just" marL="241935" marR="93345" indent="-229870">
              <a:lnSpc>
                <a:spcPts val="1270"/>
              </a:lnSpc>
              <a:spcBef>
                <a:spcPts val="10"/>
              </a:spcBef>
              <a:buAutoNum type="arabicPeriod" startAt="11"/>
              <a:tabLst>
                <a:tab pos="240029" algn="l"/>
              </a:tabLst>
            </a:pP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school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verstrekt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geen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duplicaten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afgegeven diploma's, certificaten, bewijzen van  ontheffing en</a:t>
            </a:r>
            <a:r>
              <a:rPr dirty="0" sz="1050" spc="6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cijferlijsten.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9" y="48823"/>
            <a:ext cx="0" cy="4248150"/>
          </a:xfrm>
          <a:custGeom>
            <a:avLst/>
            <a:gdLst/>
            <a:ahLst/>
            <a:cxnLst/>
            <a:rect l="l" t="t" r="r" b="b"/>
            <a:pathLst>
              <a:path w="0" h="4248150">
                <a:moveTo>
                  <a:pt x="0" y="4247656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28086" y="945958"/>
            <a:ext cx="5910580" cy="0"/>
          </a:xfrm>
          <a:custGeom>
            <a:avLst/>
            <a:gdLst/>
            <a:ahLst/>
            <a:cxnLst/>
            <a:rect l="l" t="t" r="r" b="b"/>
            <a:pathLst>
              <a:path w="5910580" h="0">
                <a:moveTo>
                  <a:pt x="0" y="0"/>
                </a:moveTo>
                <a:lnTo>
                  <a:pt x="5910446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4" name="object 4"/>
          <p:cNvGrpSpPr/>
          <p:nvPr/>
        </p:nvGrpSpPr>
        <p:grpSpPr>
          <a:xfrm>
            <a:off x="915416" y="1095226"/>
            <a:ext cx="5923280" cy="60325"/>
            <a:chOff x="915416" y="1095226"/>
            <a:chExt cx="5923280" cy="60325"/>
          </a:xfrm>
        </p:grpSpPr>
        <p:sp>
          <p:nvSpPr>
            <p:cNvPr id="5" name="object 5"/>
            <p:cNvSpPr/>
            <p:nvPr/>
          </p:nvSpPr>
          <p:spPr>
            <a:xfrm>
              <a:off x="952509" y="1150407"/>
              <a:ext cx="5886450" cy="0"/>
            </a:xfrm>
            <a:custGeom>
              <a:avLst/>
              <a:gdLst/>
              <a:ahLst/>
              <a:cxnLst/>
              <a:rect l="l" t="t" r="r" b="b"/>
              <a:pathLst>
                <a:path w="5886450" h="0">
                  <a:moveTo>
                    <a:pt x="0" y="0"/>
                  </a:moveTo>
                  <a:lnTo>
                    <a:pt x="5886022" y="0"/>
                  </a:lnTo>
                </a:path>
              </a:pathLst>
            </a:custGeom>
            <a:ln w="91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915416" y="1101583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 h="0">
                  <a:moveTo>
                    <a:pt x="0" y="0"/>
                  </a:moveTo>
                  <a:lnTo>
                    <a:pt x="12211" y="0"/>
                  </a:lnTo>
                </a:path>
              </a:pathLst>
            </a:custGeom>
            <a:ln w="12714">
              <a:solidFill>
                <a:srgbClr val="3D3D3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6593542" y="476044"/>
            <a:ext cx="18161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5">
                <a:solidFill>
                  <a:srgbClr val="111111"/>
                </a:solidFill>
                <a:latin typeface="Courier New"/>
                <a:cs typeface="Courier New"/>
              </a:rPr>
              <a:t>12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56925" y="10228565"/>
            <a:ext cx="5257165" cy="16065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Examenreglement </a:t>
            </a:r>
            <a:r>
              <a:rPr dirty="0" sz="950" spc="30">
                <a:solidFill>
                  <a:srgbClr val="111111"/>
                </a:solidFill>
                <a:latin typeface="Arial"/>
                <a:cs typeface="Arial"/>
              </a:rPr>
              <a:t>VMBO </a:t>
            </a:r>
            <a:r>
              <a:rPr dirty="0" sz="950" spc="35">
                <a:solidFill>
                  <a:srgbClr val="111111"/>
                </a:solidFill>
                <a:latin typeface="Arial"/>
                <a:cs typeface="Arial"/>
              </a:rPr>
              <a:t>2020-2021-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Vastgesteld door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College </a:t>
            </a: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Bestuur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950" spc="20">
                <a:solidFill>
                  <a:srgbClr val="111111"/>
                </a:solidFill>
                <a:latin typeface="Arial"/>
                <a:cs typeface="Arial"/>
              </a:rPr>
              <a:t>29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juni</a:t>
            </a:r>
            <a:r>
              <a:rPr dirty="0" sz="950" spc="22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2020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716" y="955381"/>
            <a:ext cx="3119120" cy="186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145">
                <a:solidFill>
                  <a:srgbClr val="3D3D3D"/>
                </a:solidFill>
                <a:latin typeface="Arial"/>
                <a:cs typeface="Arial"/>
              </a:rPr>
              <a:t>1 </a:t>
            </a:r>
            <a:r>
              <a:rPr dirty="0" sz="1050" spc="10" b="1">
                <a:solidFill>
                  <a:srgbClr val="111111"/>
                </a:solidFill>
                <a:latin typeface="Arial"/>
                <a:cs typeface="Arial"/>
              </a:rPr>
              <a:t>Hoofdstuk </a:t>
            </a:r>
            <a:r>
              <a:rPr dirty="0" sz="1050" spc="45" b="1">
                <a:solidFill>
                  <a:srgbClr val="111111"/>
                </a:solidFill>
                <a:latin typeface="Arial"/>
                <a:cs typeface="Arial"/>
              </a:rPr>
              <a:t>VI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- </a:t>
            </a:r>
            <a:r>
              <a:rPr dirty="0" sz="1050" spc="20" b="1">
                <a:solidFill>
                  <a:srgbClr val="111111"/>
                </a:solidFill>
                <a:latin typeface="Arial"/>
                <a:cs typeface="Arial"/>
              </a:rPr>
              <a:t>onregelmatigheden </a:t>
            </a:r>
            <a:r>
              <a:rPr dirty="0" sz="1050" spc="40" b="1">
                <a:solidFill>
                  <a:srgbClr val="111111"/>
                </a:solidFill>
                <a:latin typeface="Arial"/>
                <a:cs typeface="Arial"/>
              </a:rPr>
              <a:t>en</a:t>
            </a:r>
            <a:r>
              <a:rPr dirty="0" sz="1050" spc="-165" b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5" b="1">
                <a:solidFill>
                  <a:srgbClr val="111111"/>
                </a:solidFill>
                <a:latin typeface="Arial"/>
                <a:cs typeface="Arial"/>
              </a:rPr>
              <a:t>beroep</a:t>
            </a:r>
            <a:endParaRPr sz="1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64729" y="1522954"/>
            <a:ext cx="5782945" cy="80651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3020">
              <a:lnSpc>
                <a:spcPct val="100000"/>
              </a:lnSpc>
              <a:spcBef>
                <a:spcPts val="100"/>
              </a:spcBef>
            </a:pPr>
            <a:r>
              <a:rPr dirty="0" sz="1050" spc="15" b="1">
                <a:solidFill>
                  <a:srgbClr val="111111"/>
                </a:solidFill>
                <a:latin typeface="Arial"/>
                <a:cs typeface="Arial"/>
              </a:rPr>
              <a:t>Artikel </a:t>
            </a:r>
            <a:r>
              <a:rPr dirty="0" sz="1050" spc="20" b="1">
                <a:solidFill>
                  <a:srgbClr val="111111"/>
                </a:solidFill>
                <a:latin typeface="Arial"/>
                <a:cs typeface="Arial"/>
              </a:rPr>
              <a:t>13 Fraude </a:t>
            </a:r>
            <a:r>
              <a:rPr dirty="0" sz="1050" spc="40" b="1">
                <a:solidFill>
                  <a:srgbClr val="111111"/>
                </a:solidFill>
                <a:latin typeface="Arial"/>
                <a:cs typeface="Arial"/>
              </a:rPr>
              <a:t>en</a:t>
            </a:r>
            <a:r>
              <a:rPr dirty="0" sz="1050" spc="35" b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 b="1">
                <a:solidFill>
                  <a:srgbClr val="111111"/>
                </a:solidFill>
                <a:latin typeface="Arial"/>
                <a:cs typeface="Arial"/>
              </a:rPr>
              <a:t>onregelmatigheden</a:t>
            </a:r>
            <a:endParaRPr sz="1050">
              <a:latin typeface="Arial"/>
              <a:cs typeface="Arial"/>
            </a:endParaRPr>
          </a:p>
          <a:p>
            <a:pPr marL="256540" marR="27305" indent="-222885">
              <a:lnSpc>
                <a:spcPct val="101699"/>
              </a:lnSpc>
              <a:spcBef>
                <a:spcPts val="880"/>
              </a:spcBef>
              <a:buAutoNum type="arabicPeriod"/>
              <a:tabLst>
                <a:tab pos="259715" algn="l"/>
              </a:tabLst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Indien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kandidaat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zich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ten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aanzien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enig deel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eindexamen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(SE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CE)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dan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wel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ten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aanzien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aanspraak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ontheffing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aan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enige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onregelmatigheid,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fraude </a:t>
            </a:r>
            <a:r>
              <a:rPr dirty="0" sz="1050" spc="-10">
                <a:solidFill>
                  <a:srgbClr val="111111"/>
                </a:solidFill>
                <a:latin typeface="Arial"/>
                <a:cs typeface="Arial"/>
              </a:rPr>
              <a:t>of 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plagiaat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schuldig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maakt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heeft gemaakt,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dan wel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zonder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geldige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reden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afwezig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is,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kan 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directeur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maatregelen</a:t>
            </a:r>
            <a:r>
              <a:rPr dirty="0" sz="1050" spc="19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nemen.</a:t>
            </a:r>
            <a:endParaRPr sz="1050">
              <a:latin typeface="Arial"/>
              <a:cs typeface="Arial"/>
            </a:endParaRPr>
          </a:p>
          <a:p>
            <a:pPr marL="257175" marR="17780" indent="-227965">
              <a:lnSpc>
                <a:spcPts val="1270"/>
              </a:lnSpc>
              <a:spcBef>
                <a:spcPts val="25"/>
              </a:spcBef>
              <a:buAutoNum type="arabicPeriod"/>
              <a:tabLst>
                <a:tab pos="256540" algn="l"/>
              </a:tabLst>
            </a:pP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Onder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onregelmatigheden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wordt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ieder geval verstaan: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fraude,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plagiaat, zich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niet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houden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aan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bij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dit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examenreglement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gegeven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voorschriften, ordeverstoring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tijdens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de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afname,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niet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tijdig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inleveren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(of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afronden)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praktische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opdracht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handelingsdeel.</a:t>
            </a:r>
            <a:endParaRPr sz="1050">
              <a:latin typeface="Arial"/>
              <a:cs typeface="Arial"/>
            </a:endParaRPr>
          </a:p>
          <a:p>
            <a:pPr marL="259079" indent="-229235">
              <a:lnSpc>
                <a:spcPts val="1255"/>
              </a:lnSpc>
              <a:buAutoNum type="arabicPeriod"/>
              <a:tabLst>
                <a:tab pos="259715" algn="l"/>
              </a:tabLst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Onder fraude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wordt in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ieder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geval</a:t>
            </a:r>
            <a:r>
              <a:rPr dirty="0" sz="1050" spc="15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verstaan:</a:t>
            </a:r>
            <a:endParaRPr sz="1050">
              <a:latin typeface="Arial"/>
              <a:cs typeface="Arial"/>
            </a:endParaRPr>
          </a:p>
          <a:p>
            <a:pPr lvl="1" marL="716280" indent="-230504">
              <a:lnSpc>
                <a:spcPts val="1255"/>
              </a:lnSpc>
              <a:buAutoNum type="alphaLcPeriod"/>
              <a:tabLst>
                <a:tab pos="716915" algn="l"/>
              </a:tabLst>
            </a:pP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Vervalsen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enquête-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interviewantwoorden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of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onderzoeksgegevens.</a:t>
            </a:r>
            <a:endParaRPr sz="1050">
              <a:latin typeface="Arial"/>
              <a:cs typeface="Arial"/>
            </a:endParaRPr>
          </a:p>
          <a:p>
            <a:pPr lvl="1" marL="713740" indent="-228600">
              <a:lnSpc>
                <a:spcPct val="100000"/>
              </a:lnSpc>
              <a:spcBef>
                <a:spcPts val="15"/>
              </a:spcBef>
              <a:buAutoNum type="alphaLcPeriod"/>
              <a:tabLst>
                <a:tab pos="714375" algn="l"/>
              </a:tabLst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Tijdens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examen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bezit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zijn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hulpmiddelen</a:t>
            </a:r>
            <a:r>
              <a:rPr dirty="0" sz="1050" spc="-3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(voorgeprogrammeerde</a:t>
            </a:r>
            <a:endParaRPr sz="1050">
              <a:latin typeface="Arial"/>
              <a:cs typeface="Arial"/>
            </a:endParaRPr>
          </a:p>
          <a:p>
            <a:pPr marL="714375" marR="480695">
              <a:lnSpc>
                <a:spcPct val="101099"/>
              </a:lnSpc>
              <a:spcBef>
                <a:spcPts val="20"/>
              </a:spcBef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rekenmachine, mobiele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telefoon, boeken, aantekeningen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etc.)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waarvan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de  raadpleging niet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is</a:t>
            </a:r>
            <a:r>
              <a:rPr dirty="0" sz="1050" spc="7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toegestaan.</a:t>
            </a:r>
            <a:endParaRPr sz="1050">
              <a:latin typeface="Arial"/>
              <a:cs typeface="Arial"/>
            </a:endParaRPr>
          </a:p>
          <a:p>
            <a:pPr lvl="1" marL="715645" marR="229235" indent="-229870">
              <a:lnSpc>
                <a:spcPct val="101099"/>
              </a:lnSpc>
              <a:buAutoNum type="alphaLcPeriod" startAt="3"/>
              <a:tabLst>
                <a:tab pos="714375" algn="l"/>
              </a:tabLst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Tijdens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examen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afkijken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of,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binnen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buiten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de examenruimte,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uitwisselen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informatie.</a:t>
            </a:r>
            <a:endParaRPr sz="1050">
              <a:latin typeface="Arial"/>
              <a:cs typeface="Arial"/>
            </a:endParaRPr>
          </a:p>
          <a:p>
            <a:pPr lvl="1" marL="714375" indent="-227965">
              <a:lnSpc>
                <a:spcPts val="1250"/>
              </a:lnSpc>
              <a:buAutoNum type="alphaLcPeriod" startAt="3"/>
              <a:tabLst>
                <a:tab pos="715010" algn="l"/>
              </a:tabLst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Zich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tijdens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examen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uitgeven voor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iemand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anders.</a:t>
            </a:r>
            <a:endParaRPr sz="1050">
              <a:latin typeface="Arial"/>
              <a:cs typeface="Arial"/>
            </a:endParaRPr>
          </a:p>
          <a:p>
            <a:pPr lvl="1" marL="714375" indent="-231775">
              <a:lnSpc>
                <a:spcPct val="100000"/>
              </a:lnSpc>
              <a:spcBef>
                <a:spcPts val="15"/>
              </a:spcBef>
              <a:buAutoNum type="alphaLcPeriod" startAt="3"/>
              <a:tabLst>
                <a:tab pos="715010" algn="l"/>
              </a:tabLst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Zich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tijdens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examen door iemand anders laten</a:t>
            </a:r>
            <a:r>
              <a:rPr dirty="0" sz="1050" spc="11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vertegenwoordigen.</a:t>
            </a:r>
            <a:endParaRPr sz="1050">
              <a:latin typeface="Arial"/>
              <a:cs typeface="Arial"/>
            </a:endParaRPr>
          </a:p>
          <a:p>
            <a:pPr lvl="1" marL="713105" marR="25400" indent="-229235">
              <a:lnSpc>
                <a:spcPct val="101099"/>
              </a:lnSpc>
              <a:buAutoNum type="alphaLcPeriod" startAt="3"/>
              <a:tabLst>
                <a:tab pos="711200" algn="l"/>
                <a:tab pos="711835" algn="l"/>
              </a:tabLst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Zich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datum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tijdstip waarop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examen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zal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plaatsvinden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bezit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stellen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opgaven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desbetreffende</a:t>
            </a:r>
            <a:r>
              <a:rPr dirty="0" sz="1050" spc="6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examen.</a:t>
            </a:r>
            <a:endParaRPr sz="1050">
              <a:latin typeface="Arial"/>
              <a:cs typeface="Arial"/>
            </a:endParaRPr>
          </a:p>
          <a:p>
            <a:pPr marL="254635" marR="690245" indent="-232410">
              <a:lnSpc>
                <a:spcPct val="101099"/>
              </a:lnSpc>
              <a:buAutoNum type="arabicPeriod"/>
              <a:tabLst>
                <a:tab pos="252729" algn="l"/>
              </a:tabLst>
            </a:pP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maatregelen,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bedoeld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in 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eerste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lid, die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afhankelijk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aard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van de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onregelmatigheid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ook in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combinatie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met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elkaar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genomen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kunnen worden,</a:t>
            </a:r>
            <a:r>
              <a:rPr dirty="0" sz="1050" spc="29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zijn:</a:t>
            </a:r>
            <a:endParaRPr sz="1050">
              <a:latin typeface="Arial"/>
              <a:cs typeface="Arial"/>
            </a:endParaRPr>
          </a:p>
          <a:p>
            <a:pPr lvl="1" marL="480059" marR="24130" indent="3175">
              <a:lnSpc>
                <a:spcPts val="1300"/>
              </a:lnSpc>
              <a:spcBef>
                <a:spcPts val="20"/>
              </a:spcBef>
              <a:buAutoNum type="alphaLcPeriod"/>
              <a:tabLst>
                <a:tab pos="638810" algn="l"/>
              </a:tabLst>
            </a:pP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toekennen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cijfer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1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voor een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toets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schoolexamen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centraal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examen,</a:t>
            </a:r>
            <a:endParaRPr sz="1050">
              <a:latin typeface="Arial"/>
              <a:cs typeface="Arial"/>
            </a:endParaRPr>
          </a:p>
          <a:p>
            <a:pPr lvl="1" marL="638175" indent="-156210">
              <a:lnSpc>
                <a:spcPts val="1195"/>
              </a:lnSpc>
              <a:buAutoNum type="alphaLcPeriod"/>
              <a:tabLst>
                <a:tab pos="638810" algn="l"/>
              </a:tabLst>
            </a:pP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ontzeggen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deelname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verdere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deelname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aan een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meer</a:t>
            </a:r>
            <a:r>
              <a:rPr dirty="0" sz="1050" spc="16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toetsen</a:t>
            </a:r>
            <a:endParaRPr sz="1050">
              <a:latin typeface="Arial"/>
              <a:cs typeface="Arial"/>
            </a:endParaRPr>
          </a:p>
          <a:p>
            <a:pPr marL="480695">
              <a:lnSpc>
                <a:spcPct val="100000"/>
              </a:lnSpc>
              <a:spcBef>
                <a:spcPts val="15"/>
              </a:spcBef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schoolexamen </a:t>
            </a:r>
            <a:r>
              <a:rPr dirty="0" sz="1050" spc="-10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centraal</a:t>
            </a:r>
            <a:r>
              <a:rPr dirty="0" sz="1050" spc="15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examen,</a:t>
            </a:r>
            <a:endParaRPr sz="1050">
              <a:latin typeface="Arial"/>
              <a:cs typeface="Arial"/>
            </a:endParaRPr>
          </a:p>
          <a:p>
            <a:pPr lvl="1" marL="479425" marR="118110" indent="3175">
              <a:lnSpc>
                <a:spcPct val="101099"/>
              </a:lnSpc>
              <a:buAutoNum type="alphaLcPeriod" startAt="3"/>
              <a:tabLst>
                <a:tab pos="629285" algn="l"/>
              </a:tabLst>
            </a:pP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ongeldig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verklaren van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een of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meer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toetsen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reeds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afgelegde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deel van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schoolexamen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centraal</a:t>
            </a:r>
            <a:r>
              <a:rPr dirty="0" sz="1050" spc="-12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examen,</a:t>
            </a:r>
            <a:endParaRPr sz="1050">
              <a:latin typeface="Arial"/>
              <a:cs typeface="Arial"/>
            </a:endParaRPr>
          </a:p>
          <a:p>
            <a:pPr lvl="1" marL="480059" marR="214629">
              <a:lnSpc>
                <a:spcPct val="101099"/>
              </a:lnSpc>
              <a:buAutoNum type="alphaLcPeriod" startAt="3"/>
              <a:tabLst>
                <a:tab pos="635635" algn="l"/>
              </a:tabLst>
            </a:pP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bepalen dat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diploma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cijferlijst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slechts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kunnen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worden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uitgereikt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na 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hernieuwd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examen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door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directeur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aan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te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wijzen</a:t>
            </a:r>
            <a:r>
              <a:rPr dirty="0" sz="1050" spc="12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onderdelen.</a:t>
            </a:r>
            <a:endParaRPr sz="1050">
              <a:latin typeface="Arial"/>
              <a:cs typeface="Arial"/>
            </a:endParaRPr>
          </a:p>
          <a:p>
            <a:pPr marL="248920" marR="164465" indent="-230504">
              <a:lnSpc>
                <a:spcPct val="101099"/>
              </a:lnSpc>
              <a:buAutoNum type="arabicPeriod"/>
              <a:tabLst>
                <a:tab pos="247650" algn="l"/>
              </a:tabLst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Indien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hernieuwd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examen bedoeld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vorige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zin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betrekking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heeft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of meer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onderdelen van 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centraal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examen legt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kandidaat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dat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examen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af in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een</a:t>
            </a:r>
            <a:r>
              <a:rPr dirty="0" sz="1050" spc="29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volgend</a:t>
            </a:r>
            <a:endParaRPr sz="1050">
              <a:latin typeface="Arial"/>
              <a:cs typeface="Arial"/>
            </a:endParaRPr>
          </a:p>
          <a:p>
            <a:pPr marL="247650">
              <a:lnSpc>
                <a:spcPts val="1255"/>
              </a:lnSpc>
              <a:spcBef>
                <a:spcPts val="35"/>
              </a:spcBef>
            </a:pP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tijdvak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centraal</a:t>
            </a:r>
            <a:r>
              <a:rPr dirty="0" sz="1050" spc="8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examen.</a:t>
            </a:r>
            <a:endParaRPr sz="1050">
              <a:latin typeface="Arial"/>
              <a:cs typeface="Arial"/>
            </a:endParaRPr>
          </a:p>
          <a:p>
            <a:pPr marL="244475" marR="34290" indent="-225425">
              <a:lnSpc>
                <a:spcPts val="1270"/>
              </a:lnSpc>
              <a:spcBef>
                <a:spcPts val="30"/>
              </a:spcBef>
              <a:buAutoNum type="arabicPeriod" startAt="6"/>
              <a:tabLst>
                <a:tab pos="247015" algn="l"/>
              </a:tabLst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Voordat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directeur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besluit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neemt,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hoort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directeur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binnen vijf schooldagen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kandidaat.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kandidaat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kan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zich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daarbij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door een meerderjarige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laten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bijstaan.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De 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directeur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deelt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zijn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besluit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binnen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één schooldag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mee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aan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kandidaat,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zo mogelijk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mondeling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in ieder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geval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schriftelijk.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schriftelijke mededeling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wordt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tevens gewe­ 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zen op 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mogelijkheid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om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beroep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te gaan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tegen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besluit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termijn die</a:t>
            </a:r>
            <a:r>
              <a:rPr dirty="0" sz="1050" spc="8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daarbij</a:t>
            </a:r>
            <a:endParaRPr sz="1050">
              <a:latin typeface="Arial"/>
              <a:cs typeface="Arial"/>
            </a:endParaRPr>
          </a:p>
          <a:p>
            <a:pPr marL="246379">
              <a:lnSpc>
                <a:spcPts val="1255"/>
              </a:lnSpc>
              <a:spcBef>
                <a:spcPts val="10"/>
              </a:spcBef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wordt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gehanteerd.</a:t>
            </a:r>
            <a:endParaRPr sz="1050">
              <a:latin typeface="Arial"/>
              <a:cs typeface="Arial"/>
            </a:endParaRPr>
          </a:p>
          <a:p>
            <a:pPr marL="242570" indent="-228600">
              <a:lnSpc>
                <a:spcPts val="1255"/>
              </a:lnSpc>
              <a:buAutoNum type="arabicPeriod" startAt="7"/>
              <a:tabLst>
                <a:tab pos="243204" algn="l"/>
              </a:tabLst>
            </a:pP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directeur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kan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bij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lid </a:t>
            </a: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6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beschreven procedure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mandateren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aan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</a:t>
            </a:r>
            <a:r>
              <a:rPr dirty="0" sz="1050" spc="-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adjunct-directeur</a:t>
            </a:r>
            <a:endParaRPr sz="1050">
              <a:latin typeface="Arial"/>
              <a:cs typeface="Arial"/>
            </a:endParaRPr>
          </a:p>
          <a:p>
            <a:pPr marL="241300" marR="10160" indent="1270">
              <a:lnSpc>
                <a:spcPct val="102000"/>
              </a:lnSpc>
              <a:spcBef>
                <a:spcPts val="10"/>
              </a:spcBef>
            </a:pP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of aan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betreffende afdelings-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teamleider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kandidaat.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gemandateerde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adjunct-directeur,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afdelings-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teamleider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informeert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directeur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over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verloop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de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procedure.</a:t>
            </a:r>
            <a:endParaRPr sz="1050">
              <a:latin typeface="Arial"/>
              <a:cs typeface="Arial"/>
            </a:endParaRPr>
          </a:p>
          <a:p>
            <a:pPr marL="241300" marR="5080" indent="-229235">
              <a:lnSpc>
                <a:spcPts val="1270"/>
              </a:lnSpc>
              <a:spcBef>
                <a:spcPts val="25"/>
              </a:spcBef>
              <a:buAutoNum type="arabicPeriod" startAt="8"/>
              <a:tabLst>
                <a:tab pos="242570" algn="l"/>
              </a:tabLst>
            </a:pP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besluit waarbij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eerste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lid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bedoelde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maatregel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wordt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genomen,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wordt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tegelijkertijd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afschrift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toegezonden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aan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inspectie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en,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indien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kandidaat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minderjarig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is, aan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wettelijke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vertegenwoordigers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kandidaat.</a:t>
            </a:r>
            <a:endParaRPr sz="1050">
              <a:latin typeface="Arial"/>
              <a:cs typeface="Arial"/>
            </a:endParaRPr>
          </a:p>
          <a:p>
            <a:pPr marL="242570" marR="184785" indent="-230504">
              <a:lnSpc>
                <a:spcPts val="1250"/>
              </a:lnSpc>
              <a:spcBef>
                <a:spcPts val="25"/>
              </a:spcBef>
              <a:buAutoNum type="arabicPeriod" startAt="8"/>
              <a:tabLst>
                <a:tab pos="240665" algn="l"/>
              </a:tabLst>
            </a:pP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kandidaat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kan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tegen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besluit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directeur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beroep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gaan bij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Commissie 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Beroep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als bedoeld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artikel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14.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Indien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kandidaat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beroep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wil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aantekenen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bij</a:t>
            </a:r>
            <a:r>
              <a:rPr dirty="0" sz="1050" spc="-6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</a:t>
            </a:r>
            <a:endParaRPr sz="1050">
              <a:latin typeface="Arial"/>
              <a:cs typeface="Arial"/>
            </a:endParaRPr>
          </a:p>
          <a:p>
            <a:pPr marL="240029">
              <a:lnSpc>
                <a:spcPts val="1235"/>
              </a:lnSpc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Commissie</a:t>
            </a:r>
            <a:r>
              <a:rPr dirty="0" sz="1050" spc="114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Beroep,</a:t>
            </a:r>
            <a:r>
              <a:rPr dirty="0" sz="1050" spc="8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doet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hij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dit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schriftelijk</a:t>
            </a:r>
            <a:r>
              <a:rPr dirty="0" sz="1050" spc="114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binnen</a:t>
            </a:r>
            <a:r>
              <a:rPr dirty="0" sz="1050" spc="7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vijf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schooldagen</a:t>
            </a:r>
            <a:r>
              <a:rPr dirty="0" sz="1050" spc="12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nadat</a:t>
            </a:r>
            <a:r>
              <a:rPr dirty="0" sz="1050" spc="5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het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besluit</a:t>
            </a:r>
            <a:endParaRPr sz="1050">
              <a:latin typeface="Arial"/>
              <a:cs typeface="Arial"/>
            </a:endParaRPr>
          </a:p>
          <a:p>
            <a:pPr marL="239395">
              <a:lnSpc>
                <a:spcPct val="100000"/>
              </a:lnSpc>
              <a:spcBef>
                <a:spcPts val="40"/>
              </a:spcBef>
            </a:pP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aan hem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is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bekend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gemaakt.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842207"/>
            <a:ext cx="0" cy="3393440"/>
          </a:xfrm>
          <a:custGeom>
            <a:avLst/>
            <a:gdLst/>
            <a:ahLst/>
            <a:cxnLst/>
            <a:rect l="l" t="t" r="r" b="b"/>
            <a:pathLst>
              <a:path w="0" h="3393440">
                <a:moveTo>
                  <a:pt x="0" y="3393243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34734" y="485962"/>
            <a:ext cx="5801995" cy="5857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13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>
              <a:latin typeface="Arial"/>
              <a:cs typeface="Arial"/>
            </a:endParaRPr>
          </a:p>
          <a:p>
            <a:pPr marL="260350" marR="436245" indent="-227329">
              <a:lnSpc>
                <a:spcPct val="101099"/>
              </a:lnSpc>
              <a:buAutoNum type="arabicPeriod" startAt="10"/>
              <a:tabLst>
                <a:tab pos="260985" algn="l"/>
              </a:tabLst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Door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instellen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beroep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wordt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werking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besluit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bedoeld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lid </a:t>
            </a: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6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niet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geschorst.</a:t>
            </a:r>
            <a:endParaRPr sz="1050">
              <a:latin typeface="Arial"/>
              <a:cs typeface="Arial"/>
            </a:endParaRPr>
          </a:p>
          <a:p>
            <a:pPr marL="263525" marR="87630" indent="-229870">
              <a:lnSpc>
                <a:spcPts val="1250"/>
              </a:lnSpc>
              <a:spcBef>
                <a:spcPts val="65"/>
              </a:spcBef>
              <a:buAutoNum type="arabicPeriod" startAt="10"/>
              <a:tabLst>
                <a:tab pos="262255" algn="l"/>
              </a:tabLst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Indien na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afloop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het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eindexamen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onregelmatigheden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worden ontdekt,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kan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de 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directeur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kandidaat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diploma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onthouden.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Lid </a:t>
            </a: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6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t/m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10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zijn ook hier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van</a:t>
            </a:r>
            <a:r>
              <a:rPr dirty="0" sz="1050" spc="-13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toepassing</a:t>
            </a:r>
            <a:r>
              <a:rPr dirty="0" sz="1050" spc="15">
                <a:solidFill>
                  <a:srgbClr val="2A2A2A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 marL="257175" marR="35560" indent="-227329">
              <a:lnSpc>
                <a:spcPts val="1270"/>
              </a:lnSpc>
              <a:spcBef>
                <a:spcPts val="5"/>
              </a:spcBef>
              <a:buAutoNum type="arabicPeriod" startAt="10"/>
              <a:tabLst>
                <a:tab pos="262255" algn="l"/>
              </a:tabLst>
            </a:pP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Als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lid </a:t>
            </a: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4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genoemde maatregel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is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genomen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door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gemandateerde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adjunct­  directeur,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afdelings-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teamleider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die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betrekking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heeft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(een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onderdeel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van)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SE</a:t>
            </a:r>
            <a:r>
              <a:rPr dirty="0" sz="1050" spc="20">
                <a:solidFill>
                  <a:srgbClr val="2A2A2A"/>
                </a:solidFill>
                <a:latin typeface="Arial"/>
                <a:cs typeface="Arial"/>
              </a:rPr>
              <a:t>,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kan 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kandidaat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tegen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besluit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adjunct-directeur, afdelings-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of teamleider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in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beroep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gaan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bij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directeur.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De handelwijze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is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verder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gelijk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aan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die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zoals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lid </a:t>
            </a: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6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t/m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10</a:t>
            </a:r>
            <a:r>
              <a:rPr dirty="0" sz="1050" spc="15">
                <a:solidFill>
                  <a:srgbClr val="2A2A2A"/>
                </a:solidFill>
                <a:latin typeface="Arial"/>
                <a:cs typeface="Arial"/>
              </a:rPr>
              <a:t>,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beschreven,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waarbij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als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postadres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indiening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beroep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schooladres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 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directeur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toepassing</a:t>
            </a:r>
            <a:r>
              <a:rPr dirty="0" sz="1050" spc="13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is.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 marL="29845">
              <a:lnSpc>
                <a:spcPct val="100000"/>
              </a:lnSpc>
              <a:spcBef>
                <a:spcPts val="910"/>
              </a:spcBef>
            </a:pPr>
            <a:r>
              <a:rPr dirty="0" sz="1050" spc="15" b="1">
                <a:solidFill>
                  <a:srgbClr val="111111"/>
                </a:solidFill>
                <a:latin typeface="Arial"/>
                <a:cs typeface="Arial"/>
              </a:rPr>
              <a:t>Artikel </a:t>
            </a:r>
            <a:r>
              <a:rPr dirty="0" sz="1050" spc="35" b="1">
                <a:solidFill>
                  <a:srgbClr val="111111"/>
                </a:solidFill>
                <a:latin typeface="Arial"/>
                <a:cs typeface="Arial"/>
              </a:rPr>
              <a:t>14 </a:t>
            </a:r>
            <a:r>
              <a:rPr dirty="0" sz="1050" spc="25" b="1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0" b="1">
                <a:solidFill>
                  <a:srgbClr val="111111"/>
                </a:solidFill>
                <a:latin typeface="Arial"/>
                <a:cs typeface="Arial"/>
              </a:rPr>
              <a:t>commissie </a:t>
            </a:r>
            <a:r>
              <a:rPr dirty="0" sz="1050" spc="15" b="1">
                <a:solidFill>
                  <a:srgbClr val="111111"/>
                </a:solidFill>
                <a:latin typeface="Arial"/>
                <a:cs typeface="Arial"/>
              </a:rPr>
              <a:t>van</a:t>
            </a:r>
            <a:r>
              <a:rPr dirty="0" sz="1050" spc="50" b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 b="1">
                <a:solidFill>
                  <a:srgbClr val="111111"/>
                </a:solidFill>
                <a:latin typeface="Arial"/>
                <a:cs typeface="Arial"/>
              </a:rPr>
              <a:t>beroep</a:t>
            </a:r>
            <a:endParaRPr sz="1050">
              <a:latin typeface="Arial"/>
              <a:cs typeface="Arial"/>
            </a:endParaRPr>
          </a:p>
          <a:p>
            <a:pPr marL="255270" indent="-231775">
              <a:lnSpc>
                <a:spcPct val="100000"/>
              </a:lnSpc>
              <a:spcBef>
                <a:spcPts val="905"/>
              </a:spcBef>
              <a:buAutoNum type="arabicPeriod"/>
              <a:tabLst>
                <a:tab pos="255904" algn="l"/>
              </a:tabLst>
            </a:pP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OVO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Zaanstad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heeft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Commissie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Beroep,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bestaande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uit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drie leden,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te</a:t>
            </a: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weten:</a:t>
            </a:r>
            <a:endParaRPr sz="1050">
              <a:latin typeface="Arial"/>
              <a:cs typeface="Arial"/>
            </a:endParaRPr>
          </a:p>
          <a:p>
            <a:pPr lvl="1" marL="745490" marR="494030" indent="-226060">
              <a:lnSpc>
                <a:spcPts val="1300"/>
              </a:lnSpc>
              <a:spcBef>
                <a:spcPts val="20"/>
              </a:spcBef>
              <a:buAutoNum type="alphaLcPeriod"/>
              <a:tabLst>
                <a:tab pos="712470" algn="l"/>
              </a:tabLst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een personeelslid van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school,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dat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niet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betrokken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is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is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geweest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bij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het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examen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betreffende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kandidaat,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aangewezen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door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</a:t>
            </a:r>
            <a:r>
              <a:rPr dirty="0" sz="1050" spc="-9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directeur;</a:t>
            </a:r>
            <a:endParaRPr sz="1050">
              <a:latin typeface="Arial"/>
              <a:cs typeface="Arial"/>
            </a:endParaRPr>
          </a:p>
          <a:p>
            <a:pPr lvl="1" marL="715010" indent="-196215">
              <a:lnSpc>
                <a:spcPts val="1220"/>
              </a:lnSpc>
              <a:buAutoNum type="alphaLcPeriod"/>
              <a:tabLst>
                <a:tab pos="715010" algn="l"/>
              </a:tabLst>
            </a:pP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ouder,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aangewezen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door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medezeggenschapsraad van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</a:t>
            </a:r>
            <a:r>
              <a:rPr dirty="0" sz="1050" spc="13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school;</a:t>
            </a:r>
            <a:endParaRPr sz="1050">
              <a:latin typeface="Arial"/>
              <a:cs typeface="Arial"/>
            </a:endParaRPr>
          </a:p>
          <a:p>
            <a:pPr lvl="1" marL="516890" marR="635000" indent="-1270">
              <a:lnSpc>
                <a:spcPts val="1250"/>
              </a:lnSpc>
              <a:spcBef>
                <a:spcPts val="65"/>
              </a:spcBef>
              <a:buAutoNum type="alphaLcPeriod"/>
              <a:tabLst>
                <a:tab pos="712470" algn="l"/>
              </a:tabLst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een door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bevoegd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gezag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al dan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niet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uit zijn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midden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aangewezen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lid. 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commissie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wijst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uit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haar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midden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voorzitter</a:t>
            </a:r>
            <a:r>
              <a:rPr dirty="0" sz="1050" spc="22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aan.</a:t>
            </a:r>
            <a:endParaRPr sz="1050">
              <a:latin typeface="Arial"/>
              <a:cs typeface="Arial"/>
            </a:endParaRPr>
          </a:p>
          <a:p>
            <a:pPr marL="252095" marR="2858770" indent="-229235">
              <a:lnSpc>
                <a:spcPts val="1250"/>
              </a:lnSpc>
              <a:spcBef>
                <a:spcPts val="45"/>
              </a:spcBef>
              <a:buAutoNum type="arabicPeriod"/>
              <a:tabLst>
                <a:tab pos="251460" algn="l"/>
              </a:tabLst>
            </a:pP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adres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commissie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beroep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is:  Commissie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Beroep</a:t>
            </a:r>
            <a:r>
              <a:rPr dirty="0" sz="1050" spc="-1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Examens</a:t>
            </a:r>
            <a:endParaRPr sz="1050">
              <a:latin typeface="Arial"/>
              <a:cs typeface="Arial"/>
            </a:endParaRPr>
          </a:p>
          <a:p>
            <a:pPr marL="251460">
              <a:lnSpc>
                <a:spcPts val="1250"/>
              </a:lnSpc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Postbus 451</a:t>
            </a:r>
            <a:r>
              <a:rPr dirty="0" sz="1050" spc="15">
                <a:solidFill>
                  <a:srgbClr val="2A2A2A"/>
                </a:solidFill>
                <a:latin typeface="Arial"/>
                <a:cs typeface="Arial"/>
              </a:rPr>
              <a:t>,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1500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EL</a:t>
            </a:r>
            <a:r>
              <a:rPr dirty="0" sz="1050" spc="7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Zaandam.</a:t>
            </a:r>
            <a:endParaRPr sz="1050">
              <a:latin typeface="Arial"/>
              <a:cs typeface="Arial"/>
            </a:endParaRPr>
          </a:p>
          <a:p>
            <a:pPr marL="251460" marR="103505" indent="-230504">
              <a:lnSpc>
                <a:spcPts val="1270"/>
              </a:lnSpc>
              <a:spcBef>
                <a:spcPts val="30"/>
              </a:spcBef>
              <a:buAutoNum type="arabicPeriod" startAt="3"/>
              <a:tabLst>
                <a:tab pos="252095" algn="l"/>
              </a:tabLst>
            </a:pP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Commissie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Beroep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komt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alleen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actie als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kandidaten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dan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wel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ouders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beroep 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gaan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tegen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beslissing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directeur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geval van een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maatregel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na</a:t>
            </a:r>
            <a:r>
              <a:rPr dirty="0" sz="1050" spc="14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een</a:t>
            </a:r>
            <a:endParaRPr sz="1050">
              <a:latin typeface="Arial"/>
              <a:cs typeface="Arial"/>
            </a:endParaRPr>
          </a:p>
          <a:p>
            <a:pPr marL="251460">
              <a:lnSpc>
                <a:spcPts val="1250"/>
              </a:lnSpc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onregelmatigheid voor,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tijdens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na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het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eindexamen.</a:t>
            </a:r>
            <a:endParaRPr sz="1050">
              <a:latin typeface="Arial"/>
              <a:cs typeface="Arial"/>
            </a:endParaRPr>
          </a:p>
          <a:p>
            <a:pPr marL="247015" marR="153035" indent="-231775">
              <a:lnSpc>
                <a:spcPts val="1270"/>
              </a:lnSpc>
              <a:spcBef>
                <a:spcPts val="30"/>
              </a:spcBef>
              <a:buAutoNum type="arabicPeriod" startAt="4"/>
              <a:tabLst>
                <a:tab pos="248920" algn="l"/>
              </a:tabLst>
            </a:pP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Commissie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Beroep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hoort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directeur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kandidaat. </a:t>
            </a: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kandidaat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kan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zich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laten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bijstaan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door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meerderjarige.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Vervolgens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stelt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commissie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onderzoek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in 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beslist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zij binnen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twee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werkweken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na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ontvangst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beroepsschrift,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tenzij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zij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deze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termijn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gemotiveerd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heeft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verlengd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met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ten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hoogste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twee</a:t>
            </a:r>
            <a:r>
              <a:rPr dirty="0" sz="1050" spc="28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weken.</a:t>
            </a:r>
            <a:endParaRPr sz="1050">
              <a:latin typeface="Arial"/>
              <a:cs typeface="Arial"/>
            </a:endParaRPr>
          </a:p>
          <a:p>
            <a:pPr marL="243840" marR="47625" indent="-229235">
              <a:lnSpc>
                <a:spcPts val="1270"/>
              </a:lnSpc>
              <a:spcBef>
                <a:spcPts val="15"/>
              </a:spcBef>
              <a:buAutoNum type="arabicPeriod" startAt="4"/>
              <a:tabLst>
                <a:tab pos="245745" algn="l"/>
              </a:tabLst>
            </a:pP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commissie stelt bij haar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beslissing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zo nodig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vast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welke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wijze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kandidaat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alsnog  in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gelegenheid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zal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worden gesteld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eindexamen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geheel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gedeeltelijk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af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te</a:t>
            </a:r>
            <a:r>
              <a:rPr dirty="0" sz="1050" spc="6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leggen.</a:t>
            </a:r>
            <a:endParaRPr sz="1050">
              <a:latin typeface="Arial"/>
              <a:cs typeface="Arial"/>
            </a:endParaRPr>
          </a:p>
          <a:p>
            <a:pPr marL="245110" marR="36830" indent="-233045">
              <a:lnSpc>
                <a:spcPts val="1270"/>
              </a:lnSpc>
              <a:spcBef>
                <a:spcPts val="5"/>
              </a:spcBef>
              <a:buAutoNum type="arabicPeriod" startAt="4"/>
              <a:tabLst>
                <a:tab pos="245745" algn="l"/>
              </a:tabLst>
            </a:pP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commissie deelt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haar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beslissing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schriftelijk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mee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aan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kandidaat,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aan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ouders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kandidaat indien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deze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minderjarig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is,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aan 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directeur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</a:t>
            </a:r>
            <a:r>
              <a:rPr dirty="0" sz="1050" spc="16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Inspectie.</a:t>
            </a:r>
            <a:endParaRPr sz="1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6925" y="10228565"/>
            <a:ext cx="5257165" cy="16065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Examenreglement </a:t>
            </a:r>
            <a:r>
              <a:rPr dirty="0" sz="950" spc="30">
                <a:solidFill>
                  <a:srgbClr val="111111"/>
                </a:solidFill>
                <a:latin typeface="Arial"/>
                <a:cs typeface="Arial"/>
              </a:rPr>
              <a:t>VMBO </a:t>
            </a:r>
            <a:r>
              <a:rPr dirty="0" sz="950" spc="35">
                <a:solidFill>
                  <a:srgbClr val="111111"/>
                </a:solidFill>
                <a:latin typeface="Arial"/>
                <a:cs typeface="Arial"/>
              </a:rPr>
              <a:t>2020-2021-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Vastgesteld door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College </a:t>
            </a: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Bestuur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950" spc="20">
                <a:solidFill>
                  <a:srgbClr val="111111"/>
                </a:solidFill>
                <a:latin typeface="Arial"/>
                <a:cs typeface="Arial"/>
              </a:rPr>
              <a:t>29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juni</a:t>
            </a:r>
            <a:r>
              <a:rPr dirty="0" sz="950" spc="22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2020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36617"/>
            <a:ext cx="0" cy="2465705"/>
          </a:xfrm>
          <a:custGeom>
            <a:avLst/>
            <a:gdLst/>
            <a:ahLst/>
            <a:cxnLst/>
            <a:rect l="l" t="t" r="r" b="b"/>
            <a:pathLst>
              <a:path w="0" h="2465705">
                <a:moveTo>
                  <a:pt x="0" y="2465593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15874" y="933752"/>
            <a:ext cx="5923280" cy="0"/>
          </a:xfrm>
          <a:custGeom>
            <a:avLst/>
            <a:gdLst/>
            <a:ahLst/>
            <a:cxnLst/>
            <a:rect l="l" t="t" r="r" b="b"/>
            <a:pathLst>
              <a:path w="5923280" h="0">
                <a:moveTo>
                  <a:pt x="0" y="0"/>
                </a:moveTo>
                <a:lnTo>
                  <a:pt x="5922657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4" name="object 4"/>
          <p:cNvGrpSpPr/>
          <p:nvPr/>
        </p:nvGrpSpPr>
        <p:grpSpPr>
          <a:xfrm>
            <a:off x="895859" y="1079968"/>
            <a:ext cx="5942965" cy="62865"/>
            <a:chOff x="895859" y="1079968"/>
            <a:chExt cx="5942965" cy="62865"/>
          </a:xfrm>
        </p:grpSpPr>
        <p:sp>
          <p:nvSpPr>
            <p:cNvPr id="5" name="object 5"/>
            <p:cNvSpPr/>
            <p:nvPr/>
          </p:nvSpPr>
          <p:spPr>
            <a:xfrm>
              <a:off x="915874" y="1138201"/>
              <a:ext cx="5923280" cy="0"/>
            </a:xfrm>
            <a:custGeom>
              <a:avLst/>
              <a:gdLst/>
              <a:ahLst/>
              <a:cxnLst/>
              <a:rect l="l" t="t" r="r" b="b"/>
              <a:pathLst>
                <a:path w="5923280" h="0">
                  <a:moveTo>
                    <a:pt x="0" y="0"/>
                  </a:moveTo>
                  <a:lnTo>
                    <a:pt x="5922657" y="0"/>
                  </a:lnTo>
                </a:path>
              </a:pathLst>
            </a:custGeom>
            <a:ln w="91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895859" y="1086326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 h="0">
                  <a:moveTo>
                    <a:pt x="0" y="0"/>
                  </a:moveTo>
                  <a:lnTo>
                    <a:pt x="12211" y="0"/>
                  </a:lnTo>
                </a:path>
              </a:pathLst>
            </a:custGeom>
            <a:ln w="12714">
              <a:solidFill>
                <a:srgbClr val="69696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6596597" y="463838"/>
            <a:ext cx="18542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40">
                <a:solidFill>
                  <a:srgbClr val="0F0F0F"/>
                </a:solidFill>
                <a:latin typeface="Courier New"/>
                <a:cs typeface="Courier New"/>
              </a:rPr>
              <a:t>14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56925" y="10228565"/>
            <a:ext cx="5257165" cy="16065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Examenreglement </a:t>
            </a:r>
            <a:r>
              <a:rPr dirty="0" sz="950" spc="30">
                <a:solidFill>
                  <a:srgbClr val="111111"/>
                </a:solidFill>
                <a:latin typeface="Arial"/>
                <a:cs typeface="Arial"/>
              </a:rPr>
              <a:t>VMBO </a:t>
            </a:r>
            <a:r>
              <a:rPr dirty="0" sz="950" spc="35">
                <a:solidFill>
                  <a:srgbClr val="111111"/>
                </a:solidFill>
                <a:latin typeface="Arial"/>
                <a:cs typeface="Arial"/>
              </a:rPr>
              <a:t>2020-2021-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Vastgesteld door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College </a:t>
            </a: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Bestuur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950" spc="20">
                <a:solidFill>
                  <a:srgbClr val="111111"/>
                </a:solidFill>
                <a:latin typeface="Arial"/>
                <a:cs typeface="Arial"/>
              </a:rPr>
              <a:t>29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juni</a:t>
            </a:r>
            <a:r>
              <a:rPr dirty="0" sz="950" spc="22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2020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3159" y="825693"/>
            <a:ext cx="5876925" cy="8044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950" spc="-200">
                <a:solidFill>
                  <a:srgbClr val="696969"/>
                </a:solidFill>
                <a:latin typeface="Arial"/>
                <a:cs typeface="Arial"/>
              </a:rPr>
              <a:t>I </a:t>
            </a:r>
            <a:r>
              <a:rPr dirty="0" sz="1050" spc="10" b="1">
                <a:solidFill>
                  <a:srgbClr val="0F0F0F"/>
                </a:solidFill>
                <a:latin typeface="Arial"/>
                <a:cs typeface="Arial"/>
              </a:rPr>
              <a:t>Hoofdstuk </a:t>
            </a:r>
            <a:r>
              <a:rPr dirty="0" sz="1050" spc="15" b="1">
                <a:solidFill>
                  <a:srgbClr val="0F0F0F"/>
                </a:solidFill>
                <a:latin typeface="Arial"/>
                <a:cs typeface="Arial"/>
              </a:rPr>
              <a:t>VII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- </a:t>
            </a:r>
            <a:r>
              <a:rPr dirty="0" sz="1050" spc="25" b="1">
                <a:solidFill>
                  <a:srgbClr val="0F0F0F"/>
                </a:solidFill>
                <a:latin typeface="Arial"/>
                <a:cs typeface="Arial"/>
              </a:rPr>
              <a:t>Geheimhouding, </a:t>
            </a:r>
            <a:r>
              <a:rPr dirty="0" sz="1050" spc="20" b="1">
                <a:solidFill>
                  <a:srgbClr val="0F0F0F"/>
                </a:solidFill>
                <a:latin typeface="Arial"/>
                <a:cs typeface="Arial"/>
              </a:rPr>
              <a:t>bewaartermijnen </a:t>
            </a:r>
            <a:r>
              <a:rPr dirty="0" sz="1050" spc="25" b="1">
                <a:solidFill>
                  <a:srgbClr val="0F0F0F"/>
                </a:solidFill>
                <a:latin typeface="Arial"/>
                <a:cs typeface="Arial"/>
              </a:rPr>
              <a:t>en</a:t>
            </a:r>
            <a:r>
              <a:rPr dirty="0" sz="1050" spc="55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 b="1">
                <a:solidFill>
                  <a:srgbClr val="0F0F0F"/>
                </a:solidFill>
                <a:latin typeface="Arial"/>
                <a:cs typeface="Arial"/>
              </a:rPr>
              <a:t>inzage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50">
              <a:latin typeface="Arial"/>
              <a:cs typeface="Arial"/>
            </a:endParaRPr>
          </a:p>
          <a:p>
            <a:pPr marL="111760">
              <a:lnSpc>
                <a:spcPct val="100000"/>
              </a:lnSpc>
            </a:pPr>
            <a:r>
              <a:rPr dirty="0" sz="1050" spc="15" b="1">
                <a:solidFill>
                  <a:srgbClr val="0F0F0F"/>
                </a:solidFill>
                <a:latin typeface="Arial"/>
                <a:cs typeface="Arial"/>
              </a:rPr>
              <a:t>Artikel </a:t>
            </a:r>
            <a:r>
              <a:rPr dirty="0" sz="1050" spc="25" b="1">
                <a:solidFill>
                  <a:srgbClr val="0F0F0F"/>
                </a:solidFill>
                <a:latin typeface="Arial"/>
                <a:cs typeface="Arial"/>
              </a:rPr>
              <a:t>15 </a:t>
            </a:r>
            <a:r>
              <a:rPr dirty="0" sz="1050" spc="10" b="1">
                <a:solidFill>
                  <a:srgbClr val="0F0F0F"/>
                </a:solidFill>
                <a:latin typeface="Arial"/>
                <a:cs typeface="Arial"/>
              </a:rPr>
              <a:t>Geheimhouding</a:t>
            </a:r>
            <a:endParaRPr sz="1050">
              <a:latin typeface="Arial"/>
              <a:cs typeface="Arial"/>
            </a:endParaRPr>
          </a:p>
          <a:p>
            <a:pPr marL="106045" marR="78105" indent="-1270">
              <a:lnSpc>
                <a:spcPct val="108700"/>
              </a:lnSpc>
              <a:spcBef>
                <a:spcPts val="820"/>
              </a:spcBef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Iedereen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betrokken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uitvoering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besluit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van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reglement 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daarbij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beschikking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krijgt over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vertrouwelijke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gegevens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kandidaten,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verplicht tot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geheimhouding,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behoudens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zover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reglement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óf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enig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wettelijk voorschrift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hem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tot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bekendmaking</a:t>
            </a:r>
            <a:r>
              <a:rPr dirty="0" sz="1050" spc="17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verplicht.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50">
              <a:latin typeface="Arial"/>
              <a:cs typeface="Arial"/>
            </a:endParaRPr>
          </a:p>
          <a:p>
            <a:pPr marL="105410">
              <a:lnSpc>
                <a:spcPct val="100000"/>
              </a:lnSpc>
            </a:pPr>
            <a:r>
              <a:rPr dirty="0" sz="1050" spc="15" b="1">
                <a:solidFill>
                  <a:srgbClr val="0F0F0F"/>
                </a:solidFill>
                <a:latin typeface="Arial"/>
                <a:cs typeface="Arial"/>
              </a:rPr>
              <a:t>Artikel </a:t>
            </a:r>
            <a:r>
              <a:rPr dirty="0" sz="1050" spc="30" b="1">
                <a:solidFill>
                  <a:srgbClr val="0F0F0F"/>
                </a:solidFill>
                <a:latin typeface="Arial"/>
                <a:cs typeface="Arial"/>
              </a:rPr>
              <a:t>16</a:t>
            </a:r>
            <a:r>
              <a:rPr dirty="0" sz="1050" spc="-45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 b="1">
                <a:solidFill>
                  <a:srgbClr val="0F0F0F"/>
                </a:solidFill>
                <a:latin typeface="Arial"/>
                <a:cs typeface="Arial"/>
              </a:rPr>
              <a:t>Bewaartermijnen</a:t>
            </a:r>
            <a:endParaRPr sz="1050">
              <a:latin typeface="Arial"/>
              <a:cs typeface="Arial"/>
            </a:endParaRPr>
          </a:p>
          <a:p>
            <a:pPr marL="332105" marR="286385" indent="-225425">
              <a:lnSpc>
                <a:spcPct val="101099"/>
              </a:lnSpc>
              <a:spcBef>
                <a:spcPts val="890"/>
              </a:spcBef>
              <a:buAutoNum type="arabicPeriod"/>
              <a:tabLst>
                <a:tab pos="333375" algn="l"/>
              </a:tabLst>
            </a:pP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bevoegd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gezag stuurt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na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vaststelling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eindcijfers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voorlaatste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leerjaar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en/of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na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vaststelling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definitieve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uitslag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lijst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naar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ministerie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naar de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inspectie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waarop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volgende informatie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kandidaten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staat</a:t>
            </a:r>
            <a:r>
              <a:rPr dirty="0" sz="1050" spc="29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vermeld:</a:t>
            </a:r>
            <a:endParaRPr sz="1050">
              <a:latin typeface="Arial"/>
              <a:cs typeface="Arial"/>
            </a:endParaRPr>
          </a:p>
          <a:p>
            <a:pPr lvl="1" marL="1018540" indent="-228600">
              <a:lnSpc>
                <a:spcPct val="100000"/>
              </a:lnSpc>
              <a:spcBef>
                <a:spcPts val="40"/>
              </a:spcBef>
              <a:buAutoNum type="alphaLcPeriod"/>
              <a:tabLst>
                <a:tab pos="1019175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profiel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leerweg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waarop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eindexamen betrekking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heeft;</a:t>
            </a:r>
            <a:endParaRPr sz="1050">
              <a:latin typeface="Arial"/>
              <a:cs typeface="Arial"/>
            </a:endParaRPr>
          </a:p>
          <a:p>
            <a:pPr lvl="1" marL="1020444" indent="-231140">
              <a:lnSpc>
                <a:spcPct val="100000"/>
              </a:lnSpc>
              <a:spcBef>
                <a:spcPts val="10"/>
              </a:spcBef>
              <a:buAutoNum type="alphaLcPeriod"/>
              <a:tabLst>
                <a:tab pos="1021080" algn="l"/>
              </a:tabLst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vakken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waarin eindexamen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is</a:t>
            </a:r>
            <a:r>
              <a:rPr dirty="0" sz="1050" spc="-7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afgelegd;</a:t>
            </a:r>
            <a:endParaRPr sz="1050">
              <a:latin typeface="Arial"/>
              <a:cs typeface="Arial"/>
            </a:endParaRPr>
          </a:p>
          <a:p>
            <a:pPr lvl="1" marL="1018540" marR="84455" indent="-231775">
              <a:lnSpc>
                <a:spcPct val="100099"/>
              </a:lnSpc>
              <a:spcBef>
                <a:spcPts val="15"/>
              </a:spcBef>
              <a:buAutoNum type="alphaLcPeriod"/>
              <a:tabLst>
                <a:tab pos="1021080" algn="l"/>
              </a:tabLst>
            </a:pP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cijfers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SE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voorkomend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geval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vak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vakken waarop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profielwerkstuk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betrekking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heeft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beoordeling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ervan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(sectorwerkstuk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 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huidige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vierdejaars);</a:t>
            </a:r>
            <a:endParaRPr sz="1050">
              <a:latin typeface="Arial"/>
              <a:cs typeface="Arial"/>
            </a:endParaRPr>
          </a:p>
          <a:p>
            <a:pPr lvl="1" marL="1017269" indent="-229870">
              <a:lnSpc>
                <a:spcPct val="100000"/>
              </a:lnSpc>
              <a:spcBef>
                <a:spcPts val="10"/>
              </a:spcBef>
              <a:buAutoNum type="alphaLcPeriod"/>
              <a:tabLst>
                <a:tab pos="1017905" algn="l"/>
              </a:tabLst>
            </a:pP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cijfers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</a:t>
            </a:r>
            <a:r>
              <a:rPr dirty="0" sz="1050" spc="-4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CE</a:t>
            </a:r>
            <a:endParaRPr sz="1050">
              <a:latin typeface="Arial"/>
              <a:cs typeface="Arial"/>
            </a:endParaRPr>
          </a:p>
          <a:p>
            <a:pPr lvl="1" marL="1017269" indent="-230504">
              <a:lnSpc>
                <a:spcPct val="100000"/>
              </a:lnSpc>
              <a:spcBef>
                <a:spcPts val="15"/>
              </a:spcBef>
              <a:buAutoNum type="alphaLcPeriod"/>
              <a:tabLst>
                <a:tab pos="1017905" algn="l"/>
              </a:tabLst>
            </a:pP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eindcijfers;</a:t>
            </a:r>
            <a:endParaRPr sz="1050">
              <a:latin typeface="Arial"/>
              <a:cs typeface="Arial"/>
            </a:endParaRPr>
          </a:p>
          <a:p>
            <a:pPr lvl="1" marL="1017269" indent="-229870">
              <a:lnSpc>
                <a:spcPct val="100000"/>
              </a:lnSpc>
              <a:spcBef>
                <a:spcPts val="15"/>
              </a:spcBef>
              <a:buAutoNum type="alphaLcPeriod"/>
              <a:tabLst>
                <a:tab pos="1017269" algn="l"/>
                <a:tab pos="1017905" algn="l"/>
              </a:tabLst>
            </a:pP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uitslag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 eindexamen.</a:t>
            </a:r>
            <a:endParaRPr sz="1050">
              <a:latin typeface="Arial"/>
              <a:cs typeface="Arial"/>
            </a:endParaRPr>
          </a:p>
          <a:p>
            <a:pPr marL="330200" marR="36830" indent="-228600">
              <a:lnSpc>
                <a:spcPct val="101099"/>
              </a:lnSpc>
              <a:buAutoNum type="arabicPeriod"/>
              <a:tabLst>
                <a:tab pos="330835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draagt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zorg voor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dat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deze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door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door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secretaris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het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eindexamen ondertekende lijst gedurende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minste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zes maanden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na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vaststelling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uitslag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archief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school wordt</a:t>
            </a:r>
            <a:r>
              <a:rPr dirty="0" sz="1050" spc="13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bewaard.</a:t>
            </a:r>
            <a:endParaRPr sz="1050">
              <a:latin typeface="Arial"/>
              <a:cs typeface="Arial"/>
            </a:endParaRPr>
          </a:p>
          <a:p>
            <a:pPr marL="328930" marR="371475" indent="-232410">
              <a:lnSpc>
                <a:spcPct val="101099"/>
              </a:lnSpc>
              <a:buAutoNum type="arabicPeriod"/>
              <a:tabLst>
                <a:tab pos="328295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opgaven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centraal examenwerk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kandidaten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worden gedurende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ten  minste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zes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maanden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na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vaststelling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uitslag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school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bewaard.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Arial"/>
              <a:cs typeface="Arial"/>
            </a:endParaRPr>
          </a:p>
          <a:p>
            <a:pPr marL="96520">
              <a:lnSpc>
                <a:spcPct val="100000"/>
              </a:lnSpc>
            </a:pPr>
            <a:r>
              <a:rPr dirty="0" sz="1050" spc="15" b="1">
                <a:solidFill>
                  <a:srgbClr val="0F0F0F"/>
                </a:solidFill>
                <a:latin typeface="Arial"/>
                <a:cs typeface="Arial"/>
              </a:rPr>
              <a:t>Artikel </a:t>
            </a:r>
            <a:r>
              <a:rPr dirty="0" sz="1050" spc="20" b="1">
                <a:solidFill>
                  <a:srgbClr val="0F0F0F"/>
                </a:solidFill>
                <a:latin typeface="Arial"/>
                <a:cs typeface="Arial"/>
              </a:rPr>
              <a:t>17</a:t>
            </a:r>
            <a:r>
              <a:rPr dirty="0" sz="1050" spc="5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 b="1">
                <a:solidFill>
                  <a:srgbClr val="0F0F0F"/>
                </a:solidFill>
                <a:latin typeface="Arial"/>
                <a:cs typeface="Arial"/>
              </a:rPr>
              <a:t>Inzage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Arial"/>
              <a:cs typeface="Arial"/>
            </a:endParaRPr>
          </a:p>
          <a:p>
            <a:pPr marL="322580" marR="185420" indent="-228600">
              <a:lnSpc>
                <a:spcPct val="101099"/>
              </a:lnSpc>
              <a:buAutoNum type="arabicPeriod"/>
              <a:tabLst>
                <a:tab pos="326390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diens verzoek,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aanwezigheid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lid 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schoolleiding,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inzage gegeven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door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hem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vervaardigde centraal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examenwerk.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mag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zich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daarbij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laten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vergezellen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door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</a:t>
            </a:r>
            <a:r>
              <a:rPr dirty="0" sz="1050" spc="-10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ouder/meerderjarige.</a:t>
            </a:r>
            <a:endParaRPr sz="1050">
              <a:latin typeface="Arial"/>
              <a:cs typeface="Arial"/>
            </a:endParaRPr>
          </a:p>
          <a:p>
            <a:pPr marL="321310" indent="-229235">
              <a:lnSpc>
                <a:spcPts val="1250"/>
              </a:lnSpc>
              <a:buAutoNum type="arabicPeriod"/>
              <a:tabLst>
                <a:tab pos="321945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school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volgens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AVG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verplicht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om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verzoek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kopie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van</a:t>
            </a:r>
            <a:r>
              <a:rPr dirty="0" sz="1050" spc="-114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</a:t>
            </a:r>
            <a:endParaRPr sz="1050">
              <a:latin typeface="Arial"/>
              <a:cs typeface="Arial"/>
            </a:endParaRPr>
          </a:p>
          <a:p>
            <a:pPr algn="just" marL="320040" marR="189865" indent="3175">
              <a:lnSpc>
                <a:spcPct val="101099"/>
              </a:lnSpc>
              <a:spcBef>
                <a:spcPts val="25"/>
              </a:spcBef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examenantwoorden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opmerkingen/correcties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correctoren te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verstrekken.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kandidaat krijgt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alleen zijn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eigen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antwoorden,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opmerkingen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correcties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correctoren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(conform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protocollen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centrale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examens,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AOCNO-raad).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Lid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2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alleen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toepassing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indien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geen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geheimhouding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examenopgaven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rust.</a:t>
            </a:r>
            <a:endParaRPr sz="1050">
              <a:latin typeface="Arial"/>
              <a:cs typeface="Arial"/>
            </a:endParaRPr>
          </a:p>
          <a:p>
            <a:pPr algn="just" marL="320675" marR="147955" indent="-229870">
              <a:lnSpc>
                <a:spcPct val="101099"/>
              </a:lnSpc>
              <a:buAutoNum type="arabicPeriod" startAt="3"/>
              <a:tabLst>
                <a:tab pos="320040" algn="l"/>
              </a:tabLst>
            </a:pP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sprake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geheimhouding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examenopgaven, zoals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bij vmbo-flex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examens,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examens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tweede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tijdvak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aangewezen vakken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derde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tijdvak,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mogen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examenopgaven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niet herleidbaar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zijn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basis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kandidaat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gegeven</a:t>
            </a:r>
            <a:endParaRPr sz="1050">
              <a:latin typeface="Arial"/>
              <a:cs typeface="Arial"/>
            </a:endParaRPr>
          </a:p>
          <a:p>
            <a:pPr marL="318135" marR="146685" indent="2540">
              <a:lnSpc>
                <a:spcPct val="101099"/>
              </a:lnSpc>
              <a:spcBef>
                <a:spcPts val="25"/>
              </a:spcBef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overzicht. Examenvragen,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vragen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antwoordblad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-sjabloon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worden dus niet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gekopieerd.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 papieren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kan 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school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kopie meegeven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waarbij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de  opgaven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zwart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gemaakt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zijn.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 digitaal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kan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er 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(digitaal)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overzicht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van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examenantwoorden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verstrekt</a:t>
            </a:r>
            <a:r>
              <a:rPr dirty="0" sz="1050" spc="9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worden.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451618"/>
            <a:ext cx="0" cy="2783205"/>
          </a:xfrm>
          <a:custGeom>
            <a:avLst/>
            <a:gdLst/>
            <a:ahLst/>
            <a:cxnLst/>
            <a:rect l="l" t="t" r="r" b="b"/>
            <a:pathLst>
              <a:path w="0" h="2783205">
                <a:moveTo>
                  <a:pt x="0" y="2782947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40298" y="930700"/>
            <a:ext cx="5886450" cy="0"/>
          </a:xfrm>
          <a:custGeom>
            <a:avLst/>
            <a:gdLst/>
            <a:ahLst/>
            <a:cxnLst/>
            <a:rect l="l" t="t" r="r" b="b"/>
            <a:pathLst>
              <a:path w="5886450" h="0">
                <a:moveTo>
                  <a:pt x="0" y="0"/>
                </a:moveTo>
                <a:lnTo>
                  <a:pt x="5886022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4" name="object 4"/>
          <p:cNvGrpSpPr/>
          <p:nvPr/>
        </p:nvGrpSpPr>
        <p:grpSpPr>
          <a:xfrm>
            <a:off x="903892" y="1076917"/>
            <a:ext cx="5922645" cy="60325"/>
            <a:chOff x="903892" y="1076917"/>
            <a:chExt cx="5922645" cy="60325"/>
          </a:xfrm>
        </p:grpSpPr>
        <p:sp>
          <p:nvSpPr>
            <p:cNvPr id="5" name="object 5"/>
            <p:cNvSpPr/>
            <p:nvPr/>
          </p:nvSpPr>
          <p:spPr>
            <a:xfrm>
              <a:off x="915874" y="1132098"/>
              <a:ext cx="5910580" cy="0"/>
            </a:xfrm>
            <a:custGeom>
              <a:avLst/>
              <a:gdLst/>
              <a:ahLst/>
              <a:cxnLst/>
              <a:rect l="l" t="t" r="r" b="b"/>
              <a:pathLst>
                <a:path w="5910580" h="0">
                  <a:moveTo>
                    <a:pt x="0" y="0"/>
                  </a:moveTo>
                  <a:lnTo>
                    <a:pt x="5910446" y="0"/>
                  </a:lnTo>
                </a:path>
              </a:pathLst>
            </a:custGeom>
            <a:ln w="91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903892" y="1083274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 h="0">
                  <a:moveTo>
                    <a:pt x="0" y="0"/>
                  </a:moveTo>
                  <a:lnTo>
                    <a:pt x="12211" y="0"/>
                  </a:lnTo>
                </a:path>
              </a:pathLst>
            </a:custGeom>
            <a:ln w="12714">
              <a:solidFill>
                <a:srgbClr val="56565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6587438" y="463838"/>
            <a:ext cx="17335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85">
                <a:solidFill>
                  <a:srgbClr val="111111"/>
                </a:solidFill>
                <a:latin typeface="Courier New"/>
                <a:cs typeface="Courier New"/>
              </a:rPr>
              <a:t>15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56925" y="10228565"/>
            <a:ext cx="5257165" cy="16065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Examenreglement </a:t>
            </a:r>
            <a:r>
              <a:rPr dirty="0" sz="950" spc="30">
                <a:solidFill>
                  <a:srgbClr val="111111"/>
                </a:solidFill>
                <a:latin typeface="Arial"/>
                <a:cs typeface="Arial"/>
              </a:rPr>
              <a:t>VMBO </a:t>
            </a:r>
            <a:r>
              <a:rPr dirty="0" sz="950" spc="35">
                <a:solidFill>
                  <a:srgbClr val="111111"/>
                </a:solidFill>
                <a:latin typeface="Arial"/>
                <a:cs typeface="Arial"/>
              </a:rPr>
              <a:t>2020-2021-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Vastgesteld door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College </a:t>
            </a: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Bestuur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950" spc="20">
                <a:solidFill>
                  <a:srgbClr val="111111"/>
                </a:solidFill>
                <a:latin typeface="Arial"/>
                <a:cs typeface="Arial"/>
              </a:rPr>
              <a:t>29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juni</a:t>
            </a:r>
            <a:r>
              <a:rPr dirty="0" sz="950" spc="22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2020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91192" y="937072"/>
            <a:ext cx="2178050" cy="186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120">
                <a:solidFill>
                  <a:srgbClr val="565656"/>
                </a:solidFill>
                <a:latin typeface="Arial"/>
                <a:cs typeface="Arial"/>
              </a:rPr>
              <a:t>1 </a:t>
            </a:r>
            <a:r>
              <a:rPr dirty="0" sz="1050" spc="5" b="1">
                <a:solidFill>
                  <a:srgbClr val="111111"/>
                </a:solidFill>
                <a:latin typeface="Arial"/>
                <a:cs typeface="Arial"/>
              </a:rPr>
              <a:t>Hoofdstuk </a:t>
            </a:r>
            <a:r>
              <a:rPr dirty="0" sz="1050" spc="15" b="1">
                <a:solidFill>
                  <a:srgbClr val="111111"/>
                </a:solidFill>
                <a:latin typeface="Arial"/>
                <a:cs typeface="Arial"/>
              </a:rPr>
              <a:t>VIII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-</a:t>
            </a:r>
            <a:r>
              <a:rPr dirty="0" sz="1050" spc="-17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 b="1">
                <a:solidFill>
                  <a:srgbClr val="111111"/>
                </a:solidFill>
                <a:latin typeface="Arial"/>
                <a:cs typeface="Arial"/>
              </a:rPr>
              <a:t>Slotbepalingen</a:t>
            </a:r>
            <a:endParaRPr sz="1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55570" y="1504648"/>
            <a:ext cx="5697220" cy="47326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3020">
              <a:lnSpc>
                <a:spcPct val="100000"/>
              </a:lnSpc>
              <a:spcBef>
                <a:spcPts val="100"/>
              </a:spcBef>
            </a:pPr>
            <a:r>
              <a:rPr dirty="0" sz="1050" spc="5" b="1">
                <a:solidFill>
                  <a:srgbClr val="111111"/>
                </a:solidFill>
                <a:latin typeface="Arial"/>
                <a:cs typeface="Arial"/>
              </a:rPr>
              <a:t>Artikel </a:t>
            </a:r>
            <a:r>
              <a:rPr dirty="0" sz="1050" spc="20" b="1">
                <a:solidFill>
                  <a:srgbClr val="111111"/>
                </a:solidFill>
                <a:latin typeface="Arial"/>
                <a:cs typeface="Arial"/>
              </a:rPr>
              <a:t>18</a:t>
            </a:r>
            <a:r>
              <a:rPr dirty="0" sz="1050" spc="75" b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 b="1">
                <a:solidFill>
                  <a:srgbClr val="111111"/>
                </a:solidFill>
                <a:latin typeface="Arial"/>
                <a:cs typeface="Arial"/>
              </a:rPr>
              <a:t>Slotbepalingen</a:t>
            </a:r>
            <a:endParaRPr sz="1050">
              <a:latin typeface="Arial"/>
              <a:cs typeface="Arial"/>
            </a:endParaRPr>
          </a:p>
          <a:p>
            <a:pPr marL="254635" marR="254635" indent="-227329">
              <a:lnSpc>
                <a:spcPct val="101099"/>
              </a:lnSpc>
              <a:spcBef>
                <a:spcPts val="910"/>
              </a:spcBef>
              <a:buAutoNum type="arabicPeriod"/>
              <a:tabLst>
                <a:tab pos="252095" algn="l"/>
              </a:tabLst>
            </a:pP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bevoegd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gezag legt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elke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wijziging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dit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reglement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ter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instemming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aan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de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gemeenschappelijke</a:t>
            </a:r>
            <a:r>
              <a:rPr dirty="0" sz="1050" spc="-1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medezeggenschapsraad.</a:t>
            </a:r>
            <a:endParaRPr sz="1050">
              <a:latin typeface="Arial"/>
              <a:cs typeface="Arial"/>
            </a:endParaRPr>
          </a:p>
          <a:p>
            <a:pPr marL="252095" marR="304800" indent="-222885">
              <a:lnSpc>
                <a:spcPts val="1300"/>
              </a:lnSpc>
              <a:buAutoNum type="arabicPeriod"/>
              <a:tabLst>
                <a:tab pos="250190" algn="l"/>
              </a:tabLst>
            </a:pP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alle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gevallen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waarin dit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reglement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niet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voorziet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onduidelijk is,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treft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bevoegd  gezag </a:t>
            </a:r>
            <a:r>
              <a:rPr dirty="0" sz="1050" spc="5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nodige voorzieningen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neemt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nodige</a:t>
            </a:r>
            <a:r>
              <a:rPr dirty="0" sz="1050" spc="-17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beslissingen.</a:t>
            </a:r>
            <a:endParaRPr sz="1050">
              <a:latin typeface="Arial"/>
              <a:cs typeface="Arial"/>
            </a:endParaRPr>
          </a:p>
          <a:p>
            <a:pPr marL="252095" indent="-224790">
              <a:lnSpc>
                <a:spcPts val="1220"/>
              </a:lnSpc>
              <a:buAutoNum type="arabicPeriod"/>
              <a:tabLst>
                <a:tab pos="252729" algn="l"/>
              </a:tabLst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Dit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reglement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ligt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voor belanghebbenden op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school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ter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inzage.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Ook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is </a:t>
            </a:r>
            <a:r>
              <a:rPr dirty="0" sz="1050" spc="-10">
                <a:solidFill>
                  <a:srgbClr val="111111"/>
                </a:solidFill>
                <a:latin typeface="Arial"/>
                <a:cs typeface="Arial"/>
              </a:rPr>
              <a:t>dit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reglement</a:t>
            </a:r>
            <a:r>
              <a:rPr dirty="0" sz="1050" spc="31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voor</a:t>
            </a:r>
            <a:endParaRPr sz="1050">
              <a:latin typeface="Arial"/>
              <a:cs typeface="Arial"/>
            </a:endParaRPr>
          </a:p>
          <a:p>
            <a:pPr marL="250190">
              <a:lnSpc>
                <a:spcPts val="1255"/>
              </a:lnSpc>
              <a:spcBef>
                <a:spcPts val="15"/>
              </a:spcBef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belangstellenden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via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schoolwebsite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ter inzage</a:t>
            </a:r>
            <a:r>
              <a:rPr dirty="0" sz="1050" spc="-13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beschikbaar</a:t>
            </a:r>
            <a:endParaRPr sz="1050">
              <a:latin typeface="Arial"/>
              <a:cs typeface="Arial"/>
            </a:endParaRPr>
          </a:p>
          <a:p>
            <a:pPr marL="251460" marR="39370" indent="-226060">
              <a:lnSpc>
                <a:spcPts val="1270"/>
              </a:lnSpc>
              <a:spcBef>
                <a:spcPts val="30"/>
              </a:spcBef>
              <a:buAutoNum type="arabicPeriod" startAt="4"/>
              <a:tabLst>
                <a:tab pos="248920" algn="l"/>
              </a:tabLst>
            </a:pP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eindexamenreglement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PTA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worden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door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directeur jaarlijks vóór 1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oktober  van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betreffende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examenjaar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toegezonden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aan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inspectie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en aan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kandidaten 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verstrekt.</a:t>
            </a:r>
            <a:endParaRPr sz="1050">
              <a:latin typeface="Arial"/>
              <a:cs typeface="Arial"/>
            </a:endParaRPr>
          </a:p>
          <a:p>
            <a:pPr marL="245745" indent="-221615">
              <a:lnSpc>
                <a:spcPts val="1235"/>
              </a:lnSpc>
              <a:buAutoNum type="arabicPeriod" startAt="4"/>
              <a:tabLst>
                <a:tab pos="246379" algn="l"/>
              </a:tabLst>
            </a:pP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directeur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behoudt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zich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recht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ouders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meerderjarigen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over</a:t>
            </a:r>
            <a:r>
              <a:rPr dirty="0" sz="1050" spc="21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alle</a:t>
            </a:r>
            <a:endParaRPr sz="1050">
              <a:latin typeface="Arial"/>
              <a:cs typeface="Arial"/>
            </a:endParaRPr>
          </a:p>
          <a:p>
            <a:pPr marL="247015" marR="10160" indent="635">
              <a:lnSpc>
                <a:spcPts val="1250"/>
              </a:lnSpc>
              <a:spcBef>
                <a:spcPts val="85"/>
              </a:spcBef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examenzaken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te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lichten tenzij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meerderjarige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schriftelijk heeft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kenbaar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gemaakt dat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hij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dit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niet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wil.</a:t>
            </a:r>
            <a:endParaRPr sz="1050">
              <a:latin typeface="Arial"/>
              <a:cs typeface="Arial"/>
            </a:endParaRPr>
          </a:p>
          <a:p>
            <a:pPr marL="248920" marR="80010" indent="-226695">
              <a:lnSpc>
                <a:spcPts val="1270"/>
              </a:lnSpc>
              <a:spcBef>
                <a:spcPts val="30"/>
              </a:spcBef>
              <a:buAutoNum type="arabicPeriod" startAt="6"/>
              <a:tabLst>
                <a:tab pos="246379" algn="l"/>
              </a:tabLst>
            </a:pP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kandidaat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kan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bij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directeur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bezwaar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maken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tegen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enige maatregel of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handeling 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die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hij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strijdig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acht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met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</a:t>
            </a:r>
            <a:r>
              <a:rPr dirty="0" sz="1050" spc="-10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examenreglement.</a:t>
            </a:r>
            <a:endParaRPr sz="1050">
              <a:latin typeface="Arial"/>
              <a:cs typeface="Arial"/>
            </a:endParaRPr>
          </a:p>
          <a:p>
            <a:pPr marL="245745" indent="-225425">
              <a:lnSpc>
                <a:spcPts val="1210"/>
              </a:lnSpc>
              <a:buAutoNum type="arabicPeriod" startAt="6"/>
              <a:tabLst>
                <a:tab pos="246379" algn="l"/>
              </a:tabLst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Door 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directeur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ter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uitvoering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dit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reglement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gegeven voorschriften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dienen</a:t>
            </a:r>
            <a:r>
              <a:rPr dirty="0" sz="1050" spc="27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tevoren</a:t>
            </a:r>
            <a:endParaRPr sz="1050">
              <a:latin typeface="Arial"/>
              <a:cs typeface="Arial"/>
            </a:endParaRPr>
          </a:p>
          <a:p>
            <a:pPr marL="245745">
              <a:lnSpc>
                <a:spcPct val="100000"/>
              </a:lnSpc>
              <a:spcBef>
                <a:spcPts val="15"/>
              </a:spcBef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door het bevoegd gezag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te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worden</a:t>
            </a:r>
            <a:r>
              <a:rPr dirty="0" sz="1050" spc="6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goedgekeurd.</a:t>
            </a:r>
            <a:endParaRPr sz="1050">
              <a:latin typeface="Arial"/>
              <a:cs typeface="Arial"/>
            </a:endParaRPr>
          </a:p>
          <a:p>
            <a:pPr marL="245110" indent="-227329">
              <a:lnSpc>
                <a:spcPct val="100000"/>
              </a:lnSpc>
              <a:spcBef>
                <a:spcPts val="15"/>
              </a:spcBef>
              <a:buAutoNum type="arabicPeriod" startAt="8"/>
              <a:tabLst>
                <a:tab pos="245745" algn="l"/>
              </a:tabLst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Waar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dit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reglement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'hij' wordt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gelezen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kan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ook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'zij'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worden</a:t>
            </a:r>
            <a:r>
              <a:rPr dirty="0" sz="1050" spc="11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gelezen.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 marL="17780">
              <a:lnSpc>
                <a:spcPct val="100000"/>
              </a:lnSpc>
              <a:spcBef>
                <a:spcPts val="935"/>
              </a:spcBef>
            </a:pPr>
            <a:r>
              <a:rPr dirty="0" sz="1050" spc="10" b="1">
                <a:solidFill>
                  <a:srgbClr val="111111"/>
                </a:solidFill>
                <a:latin typeface="Arial"/>
                <a:cs typeface="Arial"/>
              </a:rPr>
              <a:t>Artikel </a:t>
            </a:r>
            <a:r>
              <a:rPr dirty="0" sz="1050" spc="25" b="1">
                <a:solidFill>
                  <a:srgbClr val="111111"/>
                </a:solidFill>
                <a:latin typeface="Arial"/>
                <a:cs typeface="Arial"/>
              </a:rPr>
              <a:t>19 </a:t>
            </a:r>
            <a:r>
              <a:rPr dirty="0" sz="1050" spc="15" b="1">
                <a:solidFill>
                  <a:srgbClr val="111111"/>
                </a:solidFill>
                <a:latin typeface="Arial"/>
                <a:cs typeface="Arial"/>
              </a:rPr>
              <a:t>Vaststelling </a:t>
            </a:r>
            <a:r>
              <a:rPr dirty="0" sz="1050" spc="25" b="1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20" b="1">
                <a:solidFill>
                  <a:srgbClr val="111111"/>
                </a:solidFill>
                <a:latin typeface="Arial"/>
                <a:cs typeface="Arial"/>
              </a:rPr>
              <a:t>inwerkingtreding</a:t>
            </a:r>
            <a:r>
              <a:rPr dirty="0" sz="1050" spc="60" b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 b="1">
                <a:solidFill>
                  <a:srgbClr val="111111"/>
                </a:solidFill>
                <a:latin typeface="Arial"/>
                <a:cs typeface="Arial"/>
              </a:rPr>
              <a:t>reglement</a:t>
            </a:r>
            <a:endParaRPr sz="1050">
              <a:latin typeface="Arial"/>
              <a:cs typeface="Arial"/>
            </a:endParaRPr>
          </a:p>
          <a:p>
            <a:pPr marL="238760" marR="51435" indent="-220345">
              <a:lnSpc>
                <a:spcPct val="100099"/>
              </a:lnSpc>
              <a:spcBef>
                <a:spcPts val="925"/>
              </a:spcBef>
              <a:buAutoNum type="arabicPeriod"/>
              <a:tabLst>
                <a:tab pos="243204" algn="l"/>
              </a:tabLst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Dit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reglement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draagt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naam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'Eindexamenreglement vmbo Openbaar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Voortgezet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Onderwijs Zaanstad'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en kan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worden aangehaald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als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'Eindexamenreglement vmbo'.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treedt in werking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1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oktober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2020.</a:t>
            </a:r>
            <a:endParaRPr sz="1050">
              <a:latin typeface="Arial"/>
              <a:cs typeface="Arial"/>
            </a:endParaRPr>
          </a:p>
          <a:p>
            <a:pPr marL="239395" marR="53975" indent="-222250">
              <a:lnSpc>
                <a:spcPct val="100099"/>
              </a:lnSpc>
              <a:spcBef>
                <a:spcPts val="35"/>
              </a:spcBef>
              <a:buAutoNum type="arabicPeriod"/>
              <a:tabLst>
                <a:tab pos="240665" algn="l"/>
              </a:tabLst>
            </a:pP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Met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ingang van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datum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inwerkingtreding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dit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reglement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treedt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plaats 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'Eindexamenreglement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vmbo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openbaar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voortgezet onderwijs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Zaanstad',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vastgesteld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bij besluit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bevoegd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gezag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18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juli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2019.</a:t>
            </a:r>
            <a:endParaRPr sz="105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15"/>
              </a:spcBef>
              <a:buAutoNum type="arabicPeriod"/>
              <a:tabLst>
                <a:tab pos="241935" algn="l"/>
              </a:tabLst>
            </a:pP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Aldus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vastgesteld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door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bevoegd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gezag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zijn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vergadering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29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juni</a:t>
            </a:r>
            <a:r>
              <a:rPr dirty="0" sz="1050" spc="-2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2020.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561471"/>
            <a:ext cx="0" cy="3723004"/>
          </a:xfrm>
          <a:custGeom>
            <a:avLst/>
            <a:gdLst/>
            <a:ahLst/>
            <a:cxnLst/>
            <a:rect l="l" t="t" r="r" b="b"/>
            <a:pathLst>
              <a:path w="0" h="3723004">
                <a:moveTo>
                  <a:pt x="0" y="3722802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48666" y="936563"/>
            <a:ext cx="5894705" cy="82054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01295" indent="-156210">
              <a:lnSpc>
                <a:spcPct val="100000"/>
              </a:lnSpc>
              <a:spcBef>
                <a:spcPts val="100"/>
              </a:spcBef>
              <a:buAutoNum type="arabicPeriod" startAt="8"/>
              <a:tabLst>
                <a:tab pos="201930" algn="l"/>
              </a:tabLst>
            </a:pPr>
            <a:r>
              <a:rPr dirty="0" sz="1150" spc="20" b="1">
                <a:solidFill>
                  <a:srgbClr val="0F0F0F"/>
                </a:solidFill>
                <a:latin typeface="Arial"/>
                <a:cs typeface="Arial"/>
              </a:rPr>
              <a:t>Onregelmatigheden.</a:t>
            </a:r>
            <a:endParaRPr sz="1150">
              <a:latin typeface="Arial"/>
              <a:cs typeface="Arial"/>
            </a:endParaRPr>
          </a:p>
          <a:p>
            <a:pPr marL="43815" marR="220979" indent="3175">
              <a:lnSpc>
                <a:spcPct val="100099"/>
              </a:lnSpc>
              <a:spcBef>
                <a:spcPts val="15"/>
              </a:spcBef>
            </a:pP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Wanneer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je schuldig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maakt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aan bedrog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andere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onregelmatigheden,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het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schoolexamen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onttrekt,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kunnen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volgende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maatregelen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al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combinatie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met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elkaar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worden</a:t>
            </a:r>
            <a:r>
              <a:rPr dirty="0" sz="1050" spc="8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genomen:</a:t>
            </a:r>
            <a:endParaRPr sz="1050">
              <a:latin typeface="Arial"/>
              <a:cs typeface="Arial"/>
            </a:endParaRPr>
          </a:p>
          <a:p>
            <a:pPr marL="499109" marR="72390" indent="-1905">
              <a:lnSpc>
                <a:spcPct val="101099"/>
              </a:lnSpc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toekennen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cijfer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1,0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toets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onderdeel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toets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het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schoolexamen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centraal</a:t>
            </a:r>
            <a:r>
              <a:rPr dirty="0" sz="1050" spc="-10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examen;</a:t>
            </a:r>
            <a:endParaRPr sz="1050">
              <a:latin typeface="Arial"/>
              <a:cs typeface="Arial"/>
            </a:endParaRPr>
          </a:p>
          <a:p>
            <a:pPr marL="499109" marR="101600" indent="-1905">
              <a:lnSpc>
                <a:spcPct val="101099"/>
              </a:lnSpc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ontzeggen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deelname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verdere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deelname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één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meerdere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toetsen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of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onderdelen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toetsen van 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schoolexamen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centraal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examen;</a:t>
            </a:r>
            <a:endParaRPr sz="1050">
              <a:latin typeface="Arial"/>
              <a:cs typeface="Arial"/>
            </a:endParaRPr>
          </a:p>
          <a:p>
            <a:pPr marL="494665" marR="57150" indent="2540">
              <a:lnSpc>
                <a:spcPts val="1250"/>
              </a:lnSpc>
              <a:spcBef>
                <a:spcPts val="65"/>
              </a:spcBef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ongeldig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verklaren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één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meerdere toetsen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onderdelen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toetsen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het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reeds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afgelegde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deel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schoolexamen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centraal</a:t>
            </a:r>
            <a:r>
              <a:rPr dirty="0" sz="1050" spc="-6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examen;</a:t>
            </a:r>
            <a:endParaRPr sz="1050">
              <a:latin typeface="Arial"/>
              <a:cs typeface="Arial"/>
            </a:endParaRPr>
          </a:p>
          <a:p>
            <a:pPr marL="494665" marR="217170">
              <a:lnSpc>
                <a:spcPts val="1250"/>
              </a:lnSpc>
              <a:spcBef>
                <a:spcPts val="45"/>
              </a:spcBef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bepalen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dat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diploma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cijferlijst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slechts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kunnen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worden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uitgereikt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na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hernieuwd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door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aan te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wijzen onderdelen</a:t>
            </a:r>
            <a:r>
              <a:rPr dirty="0" sz="1050" spc="5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2A2A2A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 marL="34290">
              <a:lnSpc>
                <a:spcPts val="1255"/>
              </a:lnSpc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(zie verder het</a:t>
            </a:r>
            <a:r>
              <a:rPr dirty="0" sz="1050" spc="8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eindexamenreglement)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Arial"/>
              <a:cs typeface="Arial"/>
            </a:endParaRPr>
          </a:p>
          <a:p>
            <a:pPr marL="202565" indent="-168275">
              <a:lnSpc>
                <a:spcPct val="100000"/>
              </a:lnSpc>
              <a:buAutoNum type="arabicPeriod" startAt="9"/>
              <a:tabLst>
                <a:tab pos="203200" algn="l"/>
              </a:tabLst>
            </a:pPr>
            <a:r>
              <a:rPr dirty="0" sz="1150" spc="25" b="1">
                <a:solidFill>
                  <a:srgbClr val="0F0F0F"/>
                </a:solidFill>
                <a:latin typeface="Arial"/>
                <a:cs typeface="Arial"/>
              </a:rPr>
              <a:t>Hoe </a:t>
            </a:r>
            <a:r>
              <a:rPr dirty="0" sz="1150" spc="20" b="1">
                <a:solidFill>
                  <a:srgbClr val="0F0F0F"/>
                </a:solidFill>
                <a:latin typeface="Arial"/>
                <a:cs typeface="Arial"/>
              </a:rPr>
              <a:t>komt </a:t>
            </a:r>
            <a:r>
              <a:rPr dirty="0" sz="1150" spc="10" b="1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150" spc="25" b="1">
                <a:solidFill>
                  <a:srgbClr val="0F0F0F"/>
                </a:solidFill>
                <a:latin typeface="Arial"/>
                <a:cs typeface="Arial"/>
              </a:rPr>
              <a:t>schoolexamencijfer </a:t>
            </a:r>
            <a:r>
              <a:rPr dirty="0" sz="1150" spc="15" b="1">
                <a:solidFill>
                  <a:srgbClr val="0F0F0F"/>
                </a:solidFill>
                <a:latin typeface="Arial"/>
                <a:cs typeface="Arial"/>
              </a:rPr>
              <a:t>tot</a:t>
            </a:r>
            <a:r>
              <a:rPr dirty="0" sz="1150" spc="-70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5" b="1">
                <a:solidFill>
                  <a:srgbClr val="0F0F0F"/>
                </a:solidFill>
                <a:latin typeface="Arial"/>
                <a:cs typeface="Arial"/>
              </a:rPr>
              <a:t>stand?</a:t>
            </a:r>
            <a:endParaRPr sz="1150">
              <a:latin typeface="Arial"/>
              <a:cs typeface="Arial"/>
            </a:endParaRPr>
          </a:p>
          <a:p>
            <a:pPr marL="31115" marR="5080">
              <a:lnSpc>
                <a:spcPct val="101099"/>
              </a:lnSpc>
              <a:spcBef>
                <a:spcPts val="5"/>
              </a:spcBef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Hoe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cijfers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per vak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tot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stand komen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kun </a:t>
            </a:r>
            <a:r>
              <a:rPr dirty="0" sz="1050" spc="-5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lezen in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PTA.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het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schoolexamen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komt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tot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stand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door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SE-cijfers voor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vak,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behaalt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vierde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leerjaar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te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middelen,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inachtneming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wegingsfactoren.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Dit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cijfer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rekenkundig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afgerond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tot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één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decimaal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nauwkeurig,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dus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5,4 of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7,2.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Alleen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maatschappijleer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wordt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dit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cijfer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afgerond 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op een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heel</a:t>
            </a:r>
            <a:r>
              <a:rPr dirty="0" sz="1050" spc="-8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cijfer.</a:t>
            </a:r>
            <a:endParaRPr sz="1050">
              <a:latin typeface="Arial"/>
              <a:cs typeface="Arial"/>
            </a:endParaRPr>
          </a:p>
          <a:p>
            <a:pPr marL="31750" marR="289560" indent="-3810">
              <a:lnSpc>
                <a:spcPts val="1250"/>
              </a:lnSpc>
              <a:spcBef>
                <a:spcPts val="60"/>
              </a:spcBef>
            </a:pP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schoolexamen wordt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pas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bekend gemaakt nadat alle schoolexamen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onderdelen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(zoals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genoemd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PTA) naar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oordeel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afgesloten</a:t>
            </a:r>
            <a:r>
              <a:rPr dirty="0" sz="1050" spc="7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zijn.</a:t>
            </a:r>
            <a:endParaRPr sz="1050">
              <a:latin typeface="Arial"/>
              <a:cs typeface="Arial"/>
            </a:endParaRPr>
          </a:p>
          <a:p>
            <a:pPr marL="31115">
              <a:lnSpc>
                <a:spcPts val="1939"/>
              </a:lnSpc>
              <a:spcBef>
                <a:spcPts val="745"/>
              </a:spcBef>
            </a:pPr>
            <a:r>
              <a:rPr dirty="0" sz="1150" spc="-130" b="1">
                <a:solidFill>
                  <a:srgbClr val="0F0F0F"/>
                </a:solidFill>
                <a:latin typeface="Arial"/>
                <a:cs typeface="Arial"/>
              </a:rPr>
              <a:t>1</a:t>
            </a:r>
            <a:r>
              <a:rPr dirty="0" sz="1650" spc="-130" b="1">
                <a:solidFill>
                  <a:srgbClr val="0F0F0F"/>
                </a:solidFill>
                <a:latin typeface="Times New Roman"/>
                <a:cs typeface="Times New Roman"/>
              </a:rPr>
              <a:t>o. </a:t>
            </a:r>
            <a:r>
              <a:rPr dirty="0" sz="1150" spc="35" b="1">
                <a:solidFill>
                  <a:srgbClr val="0F0F0F"/>
                </a:solidFill>
                <a:latin typeface="Arial"/>
                <a:cs typeface="Arial"/>
              </a:rPr>
              <a:t>Mag </a:t>
            </a:r>
            <a:r>
              <a:rPr dirty="0" sz="1150" spc="5" b="1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150" spc="15" b="1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150" spc="10" b="1">
                <a:solidFill>
                  <a:srgbClr val="0F0F0F"/>
                </a:solidFill>
                <a:latin typeface="Arial"/>
                <a:cs typeface="Arial"/>
              </a:rPr>
              <a:t>toets </a:t>
            </a:r>
            <a:r>
              <a:rPr dirty="0" sz="1150" spc="25" b="1">
                <a:solidFill>
                  <a:srgbClr val="0F0F0F"/>
                </a:solidFill>
                <a:latin typeface="Arial"/>
                <a:cs typeface="Arial"/>
              </a:rPr>
              <a:t>(schoolexamen)</a:t>
            </a:r>
            <a:r>
              <a:rPr dirty="0" sz="1150" spc="65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5" b="1">
                <a:solidFill>
                  <a:srgbClr val="0F0F0F"/>
                </a:solidFill>
                <a:latin typeface="Arial"/>
                <a:cs typeface="Arial"/>
              </a:rPr>
              <a:t>herkansen?</a:t>
            </a:r>
            <a:endParaRPr sz="1150">
              <a:latin typeface="Arial"/>
              <a:cs typeface="Arial"/>
            </a:endParaRPr>
          </a:p>
          <a:p>
            <a:pPr marL="29209">
              <a:lnSpc>
                <a:spcPts val="1220"/>
              </a:lnSpc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Per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SE-week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mag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één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SE-toets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herkansen.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Per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vak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staat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aangegeven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gemaakte</a:t>
            </a:r>
            <a:r>
              <a:rPr dirty="0" sz="1050" spc="8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toets</a:t>
            </a:r>
            <a:endParaRPr sz="1050">
              <a:latin typeface="Arial"/>
              <a:cs typeface="Arial"/>
            </a:endParaRPr>
          </a:p>
          <a:p>
            <a:pPr marL="24765" marR="109855" indent="2540">
              <a:lnSpc>
                <a:spcPct val="101099"/>
              </a:lnSpc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hieronder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valt.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Je kunt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jezelf </a:t>
            </a:r>
            <a:r>
              <a:rPr dirty="0" sz="1050" spc="55">
                <a:solidFill>
                  <a:srgbClr val="0F0F0F"/>
                </a:solidFill>
                <a:latin typeface="Arial"/>
                <a:cs typeface="Arial"/>
              </a:rPr>
              <a:t>na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afname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SE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toetsen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SE-week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via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Magister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inschrijven.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Dit doe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door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Magister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naar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ELO;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activiteiten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inschrijven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gaan.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Als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je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vakje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aanklikt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vak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dat je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wil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herkansen,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ben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ingeschreven.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Je kunt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dit indien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nodig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nog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veranderen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totdat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inschrijving</a:t>
            </a:r>
            <a:r>
              <a:rPr dirty="0" sz="1050" spc="23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sluit.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Arial"/>
              <a:cs typeface="Arial"/>
            </a:endParaRPr>
          </a:p>
          <a:p>
            <a:pPr marL="257810" indent="-230504">
              <a:lnSpc>
                <a:spcPts val="1375"/>
              </a:lnSpc>
              <a:buAutoNum type="arabicPeriod" startAt="11"/>
              <a:tabLst>
                <a:tab pos="258445" algn="l"/>
              </a:tabLst>
            </a:pPr>
            <a:r>
              <a:rPr dirty="0" sz="1150" spc="15" b="1">
                <a:solidFill>
                  <a:srgbClr val="0F0F0F"/>
                </a:solidFill>
                <a:latin typeface="Arial"/>
                <a:cs typeface="Arial"/>
              </a:rPr>
              <a:t>Rapportage </a:t>
            </a:r>
            <a:r>
              <a:rPr dirty="0" sz="1150" spc="10" b="1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150" spc="15" b="1">
                <a:solidFill>
                  <a:srgbClr val="0F0F0F"/>
                </a:solidFill>
                <a:latin typeface="Arial"/>
                <a:cs typeface="Arial"/>
              </a:rPr>
              <a:t>cijfers </a:t>
            </a:r>
            <a:r>
              <a:rPr dirty="0" sz="1150" spc="30" b="1">
                <a:solidFill>
                  <a:srgbClr val="0F0F0F"/>
                </a:solidFill>
                <a:latin typeface="Arial"/>
                <a:cs typeface="Arial"/>
              </a:rPr>
              <a:t>en</a:t>
            </a:r>
            <a:r>
              <a:rPr dirty="0" sz="1150" spc="-195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15" b="1">
                <a:solidFill>
                  <a:srgbClr val="0F0F0F"/>
                </a:solidFill>
                <a:latin typeface="Arial"/>
                <a:cs typeface="Arial"/>
              </a:rPr>
              <a:t>beoordelingen.</a:t>
            </a:r>
            <a:endParaRPr sz="1150">
              <a:latin typeface="Arial"/>
              <a:cs typeface="Arial"/>
            </a:endParaRPr>
          </a:p>
          <a:p>
            <a:pPr marL="21590" marR="72390" indent="5080">
              <a:lnSpc>
                <a:spcPts val="1270"/>
              </a:lnSpc>
              <a:spcBef>
                <a:spcPts val="35"/>
              </a:spcBef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ontvangt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beoordeling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cijfer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zo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spoedig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mogelijk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doch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uiterlijk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binnen </a:t>
            </a:r>
            <a:r>
              <a:rPr dirty="0" sz="1050" spc="-100">
                <a:solidFill>
                  <a:srgbClr val="0F0F0F"/>
                </a:solidFill>
                <a:latin typeface="Arial"/>
                <a:cs typeface="Arial"/>
              </a:rPr>
              <a:t>1O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schooldagen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na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afname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schoolexamenonderdeel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docent.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Wanneer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door 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twee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meer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examinatoren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bent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beoordeeld,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bepalen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deze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examinatoren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onderling overleg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</a:t>
            </a:r>
            <a:r>
              <a:rPr dirty="0" sz="1050" spc="-2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cijfer.</a:t>
            </a:r>
            <a:endParaRPr sz="1050">
              <a:latin typeface="Arial"/>
              <a:cs typeface="Arial"/>
            </a:endParaRPr>
          </a:p>
          <a:p>
            <a:pPr marL="18415" marR="67945" indent="5080">
              <a:lnSpc>
                <a:spcPts val="1270"/>
              </a:lnSpc>
              <a:spcBef>
                <a:spcPts val="10"/>
              </a:spcBef>
            </a:pP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ontvangt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na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iedere SE-periode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rapportagelijst. Wanneer je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mening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bent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dat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een  onjuist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cijfer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lijst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staat,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moet je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binnen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5 dagen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na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uitreiking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lijst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schriftelijk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melden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examensecretaris.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Iedere eigenhandig aangebrachte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wijziging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aanvulling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maakt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lijst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ongeldig.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50">
              <a:latin typeface="Arial"/>
              <a:cs typeface="Arial"/>
            </a:endParaRPr>
          </a:p>
          <a:p>
            <a:pPr marL="254000" indent="-233045">
              <a:lnSpc>
                <a:spcPct val="100000"/>
              </a:lnSpc>
              <a:buAutoNum type="arabicPeriod" startAt="12"/>
              <a:tabLst>
                <a:tab pos="254635" algn="l"/>
              </a:tabLst>
            </a:pPr>
            <a:r>
              <a:rPr dirty="0" sz="1150" spc="10" b="1">
                <a:solidFill>
                  <a:srgbClr val="0F0F0F"/>
                </a:solidFill>
                <a:latin typeface="Arial"/>
                <a:cs typeface="Arial"/>
              </a:rPr>
              <a:t>Leerlingen </a:t>
            </a:r>
            <a:r>
              <a:rPr dirty="0" sz="1150" spc="15" b="1">
                <a:solidFill>
                  <a:srgbClr val="0F0F0F"/>
                </a:solidFill>
                <a:latin typeface="Arial"/>
                <a:cs typeface="Arial"/>
              </a:rPr>
              <a:t>zonder </a:t>
            </a:r>
            <a:r>
              <a:rPr dirty="0" sz="1150" spc="20" b="1">
                <a:solidFill>
                  <a:srgbClr val="0F0F0F"/>
                </a:solidFill>
                <a:latin typeface="Arial"/>
                <a:cs typeface="Arial"/>
              </a:rPr>
              <a:t>wiskunde </a:t>
            </a:r>
            <a:r>
              <a:rPr dirty="0" sz="1150" spc="15" b="1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150" spc="20" b="1">
                <a:solidFill>
                  <a:srgbClr val="0F0F0F"/>
                </a:solidFill>
                <a:latin typeface="Arial"/>
                <a:cs typeface="Arial"/>
              </a:rPr>
              <a:t>het</a:t>
            </a:r>
            <a:r>
              <a:rPr dirty="0" sz="1150" spc="150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5" b="1">
                <a:solidFill>
                  <a:srgbClr val="0F0F0F"/>
                </a:solidFill>
                <a:latin typeface="Arial"/>
                <a:cs typeface="Arial"/>
              </a:rPr>
              <a:t>pakket.</a:t>
            </a:r>
            <a:endParaRPr sz="1150">
              <a:latin typeface="Arial"/>
              <a:cs typeface="Arial"/>
            </a:endParaRPr>
          </a:p>
          <a:p>
            <a:pPr marL="15875" marR="103505" indent="1270">
              <a:lnSpc>
                <a:spcPct val="101099"/>
              </a:lnSpc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Leerlingen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die geen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wiskunde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hun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pakket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hebben,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zijn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verplicht om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schoolexamen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rekenen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maken.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leerlingen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krijgen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vier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kansen.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Eén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voorlaatste jaar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drie in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laatste jaar.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Ze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mogen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allen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tijde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proberen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om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voorgaande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resultaat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te</a:t>
            </a:r>
            <a:r>
              <a:rPr dirty="0" sz="1050" spc="25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verbeteren.</a:t>
            </a:r>
            <a:endParaRPr sz="105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15"/>
              </a:spcBef>
            </a:pP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cijfer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wordt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op 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aparte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bijlage</a:t>
            </a:r>
            <a:r>
              <a:rPr dirty="0" sz="1050" spc="-6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vermeld.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Arial"/>
              <a:cs typeface="Arial"/>
            </a:endParaRPr>
          </a:p>
          <a:p>
            <a:pPr marL="246379" indent="-231140">
              <a:lnSpc>
                <a:spcPct val="100000"/>
              </a:lnSpc>
              <a:buAutoNum type="arabicPeriod" startAt="13"/>
              <a:tabLst>
                <a:tab pos="247015" algn="l"/>
              </a:tabLst>
            </a:pPr>
            <a:r>
              <a:rPr dirty="0" sz="1150" spc="20" b="1">
                <a:solidFill>
                  <a:srgbClr val="0F0F0F"/>
                </a:solidFill>
                <a:latin typeface="Arial"/>
                <a:cs typeface="Arial"/>
              </a:rPr>
              <a:t>Wanneer </a:t>
            </a:r>
            <a:r>
              <a:rPr dirty="0" sz="1150" spc="75" b="1">
                <a:solidFill>
                  <a:srgbClr val="0F0F0F"/>
                </a:solidFill>
                <a:latin typeface="Arial"/>
                <a:cs typeface="Arial"/>
              </a:rPr>
              <a:t>magje </a:t>
            </a:r>
            <a:r>
              <a:rPr dirty="0" sz="1150" spc="20" b="1">
                <a:solidFill>
                  <a:srgbClr val="0F0F0F"/>
                </a:solidFill>
                <a:latin typeface="Arial"/>
                <a:cs typeface="Arial"/>
              </a:rPr>
              <a:t>deelnemen </a:t>
            </a:r>
            <a:r>
              <a:rPr dirty="0" sz="1150" spc="10" b="1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150" spc="20" b="1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150" spc="5" b="1">
                <a:solidFill>
                  <a:srgbClr val="0F0F0F"/>
                </a:solidFill>
                <a:latin typeface="Arial"/>
                <a:cs typeface="Arial"/>
              </a:rPr>
              <a:t>Centraal</a:t>
            </a:r>
            <a:r>
              <a:rPr dirty="0" sz="1150" spc="200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15" b="1">
                <a:solidFill>
                  <a:srgbClr val="0F0F0F"/>
                </a:solidFill>
                <a:latin typeface="Arial"/>
                <a:cs typeface="Arial"/>
              </a:rPr>
              <a:t>Examen?</a:t>
            </a:r>
            <a:endParaRPr sz="1150">
              <a:latin typeface="Arial"/>
              <a:cs typeface="Arial"/>
            </a:endParaRPr>
          </a:p>
          <a:p>
            <a:pPr marL="12700" marR="45085" indent="2540">
              <a:lnSpc>
                <a:spcPct val="101099"/>
              </a:lnSpc>
            </a:pP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Alle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toetsen,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praktische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opdrachten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handelingsopdrachten,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welke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staan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vermeld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PTA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vierde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leerjaar,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moeten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tenminste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week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aanvang 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centraal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examen  zijn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afgerond.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1940739"/>
            <a:ext cx="0" cy="2002155"/>
          </a:xfrm>
          <a:custGeom>
            <a:avLst/>
            <a:gdLst/>
            <a:ahLst/>
            <a:cxnLst/>
            <a:rect l="l" t="t" r="r" b="b"/>
            <a:pathLst>
              <a:path w="0" h="2002154">
                <a:moveTo>
                  <a:pt x="0" y="2001769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5264" y="341765"/>
            <a:ext cx="0" cy="1452880"/>
          </a:xfrm>
          <a:custGeom>
            <a:avLst/>
            <a:gdLst/>
            <a:ahLst/>
            <a:cxnLst/>
            <a:rect l="l" t="t" r="r" b="b"/>
            <a:pathLst>
              <a:path w="0" h="1452880">
                <a:moveTo>
                  <a:pt x="0" y="1452503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37308" y="777885"/>
            <a:ext cx="5933440" cy="73755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6225" indent="-230504">
              <a:lnSpc>
                <a:spcPct val="100000"/>
              </a:lnSpc>
              <a:spcBef>
                <a:spcPts val="100"/>
              </a:spcBef>
              <a:buSzPct val="91304"/>
              <a:buAutoNum type="arabicPeriod" startAt="14"/>
              <a:tabLst>
                <a:tab pos="276860" algn="l"/>
              </a:tabLst>
            </a:pPr>
            <a:r>
              <a:rPr dirty="0" sz="1150" spc="20" b="1">
                <a:solidFill>
                  <a:srgbClr val="0F0F0F"/>
                </a:solidFill>
                <a:latin typeface="Arial"/>
                <a:cs typeface="Arial"/>
              </a:rPr>
              <a:t>Wanneer </a:t>
            </a:r>
            <a:r>
              <a:rPr dirty="0" sz="1150" spc="30" b="1">
                <a:solidFill>
                  <a:srgbClr val="0F0F0F"/>
                </a:solidFill>
                <a:latin typeface="Arial"/>
                <a:cs typeface="Arial"/>
              </a:rPr>
              <a:t>ben </a:t>
            </a:r>
            <a:r>
              <a:rPr dirty="0" sz="1150" spc="5" b="1">
                <a:solidFill>
                  <a:srgbClr val="0F0F0F"/>
                </a:solidFill>
                <a:latin typeface="Arial"/>
                <a:cs typeface="Arial"/>
              </a:rPr>
              <a:t>je</a:t>
            </a:r>
            <a:r>
              <a:rPr dirty="0" sz="1150" spc="55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15" b="1">
                <a:solidFill>
                  <a:srgbClr val="0F0F0F"/>
                </a:solidFill>
                <a:latin typeface="Arial"/>
                <a:cs typeface="Arial"/>
              </a:rPr>
              <a:t>geslaagd?</a:t>
            </a:r>
            <a:endParaRPr sz="1150">
              <a:latin typeface="Arial"/>
              <a:cs typeface="Arial"/>
            </a:endParaRPr>
          </a:p>
          <a:p>
            <a:pPr lvl="1" marL="506730" marR="619125" indent="-235585">
              <a:lnSpc>
                <a:spcPts val="1250"/>
              </a:lnSpc>
              <a:spcBef>
                <a:spcPts val="810"/>
              </a:spcBef>
              <a:buAutoNum type="arabicPeriod"/>
              <a:tabLst>
                <a:tab pos="504825" algn="l"/>
              </a:tabLst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Eerst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kijken we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naar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gemiddeld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cijfer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alle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centrale examens.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Dat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moet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tenminste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voldoende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(5,5)</a:t>
            </a:r>
            <a:r>
              <a:rPr dirty="0" sz="1050" spc="18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zijn.</a:t>
            </a:r>
            <a:endParaRPr sz="1050">
              <a:latin typeface="Arial"/>
              <a:cs typeface="Arial"/>
            </a:endParaRPr>
          </a:p>
          <a:p>
            <a:pPr lvl="1" marL="501015" marR="32384" indent="-231140">
              <a:lnSpc>
                <a:spcPts val="1270"/>
              </a:lnSpc>
              <a:spcBef>
                <a:spcPts val="780"/>
              </a:spcBef>
              <a:buAutoNum type="arabicPeriod"/>
              <a:tabLst>
                <a:tab pos="505459" algn="l"/>
              </a:tabLst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Daarna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kijken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we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naar 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gemiddelde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cijfer 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schoolexamen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cijfer 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dat </a:t>
            </a:r>
            <a:r>
              <a:rPr dirty="0" sz="1100" spc="-55" i="1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hebt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behaald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centraal examen. Aan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hand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beide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cijfers </a:t>
            </a:r>
            <a:r>
              <a:rPr dirty="0" sz="1050" spc="-5">
                <a:solidFill>
                  <a:srgbClr val="0F0F0F"/>
                </a:solidFill>
                <a:latin typeface="Arial"/>
                <a:cs typeface="Arial"/>
              </a:rPr>
              <a:t>wordt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eindcijfer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berekend</a:t>
            </a:r>
            <a:r>
              <a:rPr dirty="0" sz="1050" spc="25">
                <a:solidFill>
                  <a:srgbClr val="525252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 lvl="1" marL="504825" indent="-237490">
              <a:lnSpc>
                <a:spcPct val="100000"/>
              </a:lnSpc>
              <a:spcBef>
                <a:spcPts val="745"/>
              </a:spcBef>
              <a:buAutoNum type="arabicPeriod"/>
              <a:tabLst>
                <a:tab pos="505459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Dit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cijfer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afgerond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tot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heel cijfer</a:t>
            </a:r>
            <a:r>
              <a:rPr dirty="0" sz="1050" spc="16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(diplomacijfer).</a:t>
            </a:r>
            <a:endParaRPr sz="1050">
              <a:latin typeface="Arial"/>
              <a:cs typeface="Arial"/>
            </a:endParaRPr>
          </a:p>
          <a:p>
            <a:pPr lvl="1" marL="504825" indent="-236220">
              <a:lnSpc>
                <a:spcPct val="100000"/>
              </a:lnSpc>
              <a:spcBef>
                <a:spcPts val="780"/>
              </a:spcBef>
              <a:buAutoNum type="arabicPeriod"/>
              <a:tabLst>
                <a:tab pos="505459" algn="l"/>
              </a:tabLst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vak Nederlands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mag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cijfer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lager zijn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</a:t>
            </a:r>
            <a:r>
              <a:rPr dirty="0" sz="1050" spc="24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-5">
                <a:solidFill>
                  <a:srgbClr val="0F0F0F"/>
                </a:solidFill>
                <a:latin typeface="Arial"/>
                <a:cs typeface="Arial"/>
              </a:rPr>
              <a:t>5</a:t>
            </a:r>
            <a:endParaRPr sz="1050">
              <a:latin typeface="Arial"/>
              <a:cs typeface="Arial"/>
            </a:endParaRPr>
          </a:p>
          <a:p>
            <a:pPr lvl="1" marL="498475" indent="-234315">
              <a:lnSpc>
                <a:spcPct val="100000"/>
              </a:lnSpc>
              <a:spcBef>
                <a:spcPts val="805"/>
              </a:spcBef>
              <a:buAutoNum type="arabicPeriod"/>
              <a:tabLst>
                <a:tab pos="499109" algn="l"/>
              </a:tabLst>
            </a:pP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Dan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pas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gaat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uitslagregeling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gelden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(zie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verder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eindexamenreglement)</a:t>
            </a:r>
            <a:r>
              <a:rPr dirty="0" sz="1050" spc="-9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363636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0F0F0F"/>
              </a:buClr>
              <a:buFont typeface="Arial"/>
              <a:buAutoNum type="arabicPeriod"/>
            </a:pPr>
            <a:endParaRPr sz="1100">
              <a:latin typeface="Arial"/>
              <a:cs typeface="Arial"/>
            </a:endParaRPr>
          </a:p>
          <a:p>
            <a:pPr marL="269875" indent="-237490">
              <a:lnSpc>
                <a:spcPts val="1350"/>
              </a:lnSpc>
              <a:spcBef>
                <a:spcPts val="790"/>
              </a:spcBef>
              <a:buAutoNum type="arabicPeriod" startAt="14"/>
              <a:tabLst>
                <a:tab pos="270510" algn="l"/>
              </a:tabLst>
            </a:pPr>
            <a:r>
              <a:rPr dirty="0" sz="1150" spc="45" b="1">
                <a:solidFill>
                  <a:srgbClr val="0F0F0F"/>
                </a:solidFill>
                <a:latin typeface="Arial"/>
                <a:cs typeface="Arial"/>
              </a:rPr>
              <a:t>Cum</a:t>
            </a:r>
            <a:r>
              <a:rPr dirty="0" sz="1150" spc="30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5" b="1">
                <a:solidFill>
                  <a:srgbClr val="0F0F0F"/>
                </a:solidFill>
                <a:latin typeface="Arial"/>
                <a:cs typeface="Arial"/>
              </a:rPr>
              <a:t>laude</a:t>
            </a:r>
            <a:endParaRPr sz="1150">
              <a:latin typeface="Arial"/>
              <a:cs typeface="Arial"/>
            </a:endParaRPr>
          </a:p>
          <a:p>
            <a:pPr marL="30480" marR="5080" indent="635">
              <a:lnSpc>
                <a:spcPts val="1270"/>
              </a:lnSpc>
              <a:spcBef>
                <a:spcPts val="55"/>
              </a:spcBef>
            </a:pP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kunt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toevoeging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cum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laude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100" spc="-45" i="1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diploma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krijgen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als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gemiddelde eindcijfer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8,0 is.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Hieronder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vallen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dan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ieder geval 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praktijkvak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(combinatiecijfer)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twee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vakken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je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profieldeel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(economie, biologie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nsk1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daaraan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gekoppelde vak). </a:t>
            </a:r>
            <a:r>
              <a:rPr dirty="0" sz="1050" spc="5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-5">
                <a:solidFill>
                  <a:srgbClr val="0F0F0F"/>
                </a:solidFill>
                <a:latin typeface="Arial"/>
                <a:cs typeface="Arial"/>
              </a:rPr>
              <a:t>vak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vrije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gedeelte.</a:t>
            </a:r>
            <a:endParaRPr sz="1050">
              <a:latin typeface="Arial"/>
              <a:cs typeface="Arial"/>
            </a:endParaRPr>
          </a:p>
          <a:p>
            <a:pPr marL="29845" marR="142875" indent="1905">
              <a:lnSpc>
                <a:spcPts val="1270"/>
              </a:lnSpc>
              <a:spcBef>
                <a:spcPts val="15"/>
              </a:spcBef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Verder moeten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alle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overige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vakken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6,0 worden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behaald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op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zijn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minst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worden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afgesloten 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een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 V.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 marL="264160" indent="-234950">
              <a:lnSpc>
                <a:spcPct val="100000"/>
              </a:lnSpc>
              <a:spcBef>
                <a:spcPts val="745"/>
              </a:spcBef>
              <a:buAutoNum type="arabicPeriod" startAt="16"/>
              <a:tabLst>
                <a:tab pos="264795" algn="l"/>
              </a:tabLst>
            </a:pPr>
            <a:r>
              <a:rPr dirty="0" sz="1150" spc="15" b="1">
                <a:solidFill>
                  <a:srgbClr val="0F0F0F"/>
                </a:solidFill>
                <a:latin typeface="Arial"/>
                <a:cs typeface="Arial"/>
              </a:rPr>
              <a:t>Overzicht van SE-vakken </a:t>
            </a:r>
            <a:r>
              <a:rPr dirty="0" sz="1150" spc="30" b="1">
                <a:solidFill>
                  <a:srgbClr val="0F0F0F"/>
                </a:solidFill>
                <a:latin typeface="Arial"/>
                <a:cs typeface="Arial"/>
              </a:rPr>
              <a:t>en</a:t>
            </a:r>
            <a:r>
              <a:rPr dirty="0" sz="1150" spc="180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5" b="1">
                <a:solidFill>
                  <a:srgbClr val="0F0F0F"/>
                </a:solidFill>
                <a:latin typeface="Arial"/>
                <a:cs typeface="Arial"/>
              </a:rPr>
              <a:t>CE-vakken.</a:t>
            </a:r>
            <a:endParaRPr sz="1150">
              <a:latin typeface="Arial"/>
              <a:cs typeface="Arial"/>
            </a:endParaRPr>
          </a:p>
          <a:p>
            <a:pPr marL="26034" marR="681990" indent="2540">
              <a:lnSpc>
                <a:spcPct val="101099"/>
              </a:lnSpc>
              <a:spcBef>
                <a:spcPts val="5"/>
              </a:spcBef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CKV,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lichamelijke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opvoeding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maatschappijleer hebben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alleen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schoolexamen. 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CKV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lichamelijk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opvoeding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moet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afsluiten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"voldoende"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</a:t>
            </a:r>
            <a:r>
              <a:rPr dirty="0" sz="1050" spc="-8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262626"/>
                </a:solidFill>
                <a:latin typeface="Arial"/>
                <a:cs typeface="Arial"/>
              </a:rPr>
              <a:t>"goed"</a:t>
            </a:r>
            <a:endParaRPr sz="1050">
              <a:latin typeface="Arial"/>
              <a:cs typeface="Arial"/>
            </a:endParaRPr>
          </a:p>
          <a:p>
            <a:pPr marL="26034">
              <a:lnSpc>
                <a:spcPts val="1260"/>
              </a:lnSpc>
            </a:pP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CKV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kan </a:t>
            </a:r>
            <a:r>
              <a:rPr dirty="0" sz="1100" spc="-45" i="1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sluit je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af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 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derde</a:t>
            </a:r>
            <a:r>
              <a:rPr dirty="0" sz="1050" spc="13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leerjaar.</a:t>
            </a:r>
            <a:endParaRPr sz="1050">
              <a:latin typeface="Arial"/>
              <a:cs typeface="Arial"/>
            </a:endParaRPr>
          </a:p>
          <a:p>
            <a:pPr marL="22225">
              <a:lnSpc>
                <a:spcPts val="1295"/>
              </a:lnSpc>
            </a:pP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Maatschappijleer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sluit </a:t>
            </a:r>
            <a:r>
              <a:rPr dirty="0" sz="1100" spc="-45" i="1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af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derde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leerjaar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</a:t>
            </a:r>
            <a:r>
              <a:rPr dirty="0" sz="1050" spc="14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cijfer.</a:t>
            </a:r>
            <a:endParaRPr sz="1050">
              <a:latin typeface="Arial"/>
              <a:cs typeface="Arial"/>
            </a:endParaRPr>
          </a:p>
          <a:p>
            <a:pPr marL="24130" marR="449580" indent="4445">
              <a:lnSpc>
                <a:spcPts val="1250"/>
              </a:lnSpc>
              <a:spcBef>
                <a:spcPts val="50"/>
              </a:spcBef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4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keuze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vakken,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waarvan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2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derde leerjaar zijn afgerond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2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vierde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leerjaar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nog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moeten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worden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afgerond,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mag geen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enkel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cijfer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lager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4</a:t>
            </a:r>
            <a:r>
              <a:rPr dirty="0" sz="1050" spc="14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zijn.</a:t>
            </a:r>
            <a:endParaRPr sz="1050">
              <a:latin typeface="Arial"/>
              <a:cs typeface="Arial"/>
            </a:endParaRPr>
          </a:p>
          <a:p>
            <a:pPr marL="22225" marR="536575" indent="3175">
              <a:lnSpc>
                <a:spcPts val="1270"/>
              </a:lnSpc>
              <a:spcBef>
                <a:spcPts val="10"/>
              </a:spcBef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LOB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moet voldoende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of goed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worden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afgesloten,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moet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alle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onderdelen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hebben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gemaakt.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Arial"/>
              <a:cs typeface="Arial"/>
            </a:endParaRPr>
          </a:p>
          <a:p>
            <a:pPr marL="20955" marR="175895" indent="2540">
              <a:lnSpc>
                <a:spcPct val="101099"/>
              </a:lnSpc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Alle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andere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vakken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hebben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schoolexamen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centraal examen,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allemaal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beoordeeld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cijfer.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Arial"/>
              <a:cs typeface="Arial"/>
            </a:endParaRPr>
          </a:p>
          <a:p>
            <a:pPr marL="254635" indent="-236220">
              <a:lnSpc>
                <a:spcPct val="100000"/>
              </a:lnSpc>
              <a:buAutoNum type="arabicPeriod" startAt="17"/>
              <a:tabLst>
                <a:tab pos="255270" algn="l"/>
              </a:tabLst>
            </a:pPr>
            <a:r>
              <a:rPr dirty="0" sz="1050" spc="35" b="1">
                <a:solidFill>
                  <a:srgbClr val="0F0F0F"/>
                </a:solidFill>
                <a:latin typeface="Arial"/>
                <a:cs typeface="Arial"/>
              </a:rPr>
              <a:t>Behoud </a:t>
            </a:r>
            <a:r>
              <a:rPr dirty="0" sz="1050" spc="15" b="1">
                <a:solidFill>
                  <a:srgbClr val="0F0F0F"/>
                </a:solidFill>
                <a:latin typeface="Arial"/>
                <a:cs typeface="Arial"/>
              </a:rPr>
              <a:t>resultaten </a:t>
            </a:r>
            <a:r>
              <a:rPr dirty="0" sz="1050" spc="30" b="1">
                <a:solidFill>
                  <a:srgbClr val="0F0F0F"/>
                </a:solidFill>
                <a:latin typeface="Arial"/>
                <a:cs typeface="Arial"/>
              </a:rPr>
              <a:t>als </a:t>
            </a:r>
            <a:r>
              <a:rPr dirty="0" sz="1050" spc="15" b="1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10" b="1">
                <a:solidFill>
                  <a:srgbClr val="0F0F0F"/>
                </a:solidFill>
                <a:latin typeface="Arial"/>
                <a:cs typeface="Arial"/>
              </a:rPr>
              <a:t>gezakt</a:t>
            </a:r>
            <a:r>
              <a:rPr dirty="0" sz="1050" spc="45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 b="1">
                <a:solidFill>
                  <a:srgbClr val="0F0F0F"/>
                </a:solidFill>
                <a:latin typeface="Arial"/>
                <a:cs typeface="Arial"/>
              </a:rPr>
              <a:t>bent</a:t>
            </a:r>
            <a:endParaRPr sz="1050">
              <a:latin typeface="Arial"/>
              <a:cs typeface="Arial"/>
            </a:endParaRPr>
          </a:p>
          <a:p>
            <a:pPr marL="17780" marR="151130" indent="1905">
              <a:lnSpc>
                <a:spcPct val="101099"/>
              </a:lnSpc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Leerlingen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gezakt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zijn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jaar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over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gaan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doen,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behouden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behaalde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resultaten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voor 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hun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profielvak uit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leerjaar</a:t>
            </a:r>
            <a:r>
              <a:rPr dirty="0" sz="1050" spc="5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3.</a:t>
            </a:r>
            <a:endParaRPr sz="1050">
              <a:latin typeface="Arial"/>
              <a:cs typeface="Arial"/>
            </a:endParaRPr>
          </a:p>
          <a:p>
            <a:pPr marL="14604" marR="49530" indent="1905">
              <a:lnSpc>
                <a:spcPct val="101099"/>
              </a:lnSpc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Ook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mogen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alle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keuzevakken die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voldoende zijn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afgesloten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cijferlijst blijven staan, er 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mogen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echter twee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keuzedelen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opnieuw worden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gevolgd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afgesloten,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dit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uiteraard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overleg 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050" spc="5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afdelingsleider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</a:t>
            </a:r>
            <a:r>
              <a:rPr dirty="0" sz="1050" spc="-19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examensecretaris.</a:t>
            </a:r>
            <a:endParaRPr sz="1050">
              <a:latin typeface="Arial"/>
              <a:cs typeface="Arial"/>
            </a:endParaRPr>
          </a:p>
          <a:p>
            <a:pPr marL="18415" marR="146050" indent="635">
              <a:lnSpc>
                <a:spcPct val="101099"/>
              </a:lnSpc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Verder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blijven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resultaten van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CKV,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rekenen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maatschappijleer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behouden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zullen deze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vakken niet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opnieuw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moeten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worden</a:t>
            </a:r>
            <a:r>
              <a:rPr dirty="0" sz="1050" spc="14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gemaakt</a:t>
            </a:r>
            <a:endParaRPr sz="1050">
              <a:latin typeface="Arial"/>
              <a:cs typeface="Arial"/>
            </a:endParaRPr>
          </a:p>
          <a:p>
            <a:pPr marL="12700" marR="132715" indent="1905">
              <a:lnSpc>
                <a:spcPct val="101099"/>
              </a:lnSpc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Als er lessen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zijn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uitvallen,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door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al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behaalde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resultaten,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moeten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deze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worden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ingezet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voor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andere</a:t>
            </a:r>
            <a:r>
              <a:rPr dirty="0" sz="1050" spc="8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vakken.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1245002"/>
            <a:ext cx="0" cy="1916430"/>
          </a:xfrm>
          <a:custGeom>
            <a:avLst/>
            <a:gdLst/>
            <a:ahLst/>
            <a:cxnLst/>
            <a:rect l="l" t="t" r="r" b="b"/>
            <a:pathLst>
              <a:path w="0" h="1916430">
                <a:moveTo>
                  <a:pt x="0" y="1916327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65681" y="805350"/>
            <a:ext cx="5796280" cy="22980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225">
              <a:lnSpc>
                <a:spcPts val="1375"/>
              </a:lnSpc>
              <a:spcBef>
                <a:spcPts val="100"/>
              </a:spcBef>
            </a:pPr>
            <a:r>
              <a:rPr dirty="0" sz="1150" spc="25" b="1">
                <a:solidFill>
                  <a:srgbClr val="131313"/>
                </a:solidFill>
                <a:latin typeface="Arial"/>
                <a:cs typeface="Arial"/>
              </a:rPr>
              <a:t>Tot</a:t>
            </a:r>
            <a:r>
              <a:rPr dirty="0" sz="1150" spc="5" b="1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1150" spc="20" b="1">
                <a:solidFill>
                  <a:srgbClr val="131313"/>
                </a:solidFill>
                <a:latin typeface="Arial"/>
                <a:cs typeface="Arial"/>
              </a:rPr>
              <a:t>slot</a:t>
            </a:r>
            <a:endParaRPr sz="1150">
              <a:latin typeface="Arial"/>
              <a:cs typeface="Arial"/>
            </a:endParaRPr>
          </a:p>
          <a:p>
            <a:pPr marL="20955">
              <a:lnSpc>
                <a:spcPts val="1255"/>
              </a:lnSpc>
            </a:pPr>
            <a:r>
              <a:rPr dirty="0" sz="1050" spc="30">
                <a:solidFill>
                  <a:srgbClr val="131313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31313"/>
                </a:solidFill>
                <a:latin typeface="Arial"/>
                <a:cs typeface="Arial"/>
              </a:rPr>
              <a:t>is mogelijk </a:t>
            </a:r>
            <a:r>
              <a:rPr dirty="0" sz="1050" spc="20">
                <a:solidFill>
                  <a:srgbClr val="131313"/>
                </a:solidFill>
                <a:latin typeface="Arial"/>
                <a:cs typeface="Arial"/>
              </a:rPr>
              <a:t>dat </a:t>
            </a:r>
            <a:r>
              <a:rPr dirty="0" sz="1050" spc="10">
                <a:solidFill>
                  <a:srgbClr val="131313"/>
                </a:solidFill>
                <a:latin typeface="Arial"/>
                <a:cs typeface="Arial"/>
              </a:rPr>
              <a:t>door </a:t>
            </a:r>
            <a:r>
              <a:rPr dirty="0" sz="1050" spc="15">
                <a:solidFill>
                  <a:srgbClr val="131313"/>
                </a:solidFill>
                <a:latin typeface="Arial"/>
                <a:cs typeface="Arial"/>
              </a:rPr>
              <a:t>bepaalde </a:t>
            </a:r>
            <a:r>
              <a:rPr dirty="0" sz="1050" spc="20">
                <a:solidFill>
                  <a:srgbClr val="131313"/>
                </a:solidFill>
                <a:latin typeface="Arial"/>
                <a:cs typeface="Arial"/>
              </a:rPr>
              <a:t>omstandigheden van </a:t>
            </a:r>
            <a:r>
              <a:rPr dirty="0" sz="1050" spc="25">
                <a:solidFill>
                  <a:srgbClr val="131313"/>
                </a:solidFill>
                <a:latin typeface="Arial"/>
                <a:cs typeface="Arial"/>
              </a:rPr>
              <a:t>het PTA </a:t>
            </a:r>
            <a:r>
              <a:rPr dirty="0" sz="1050" spc="10">
                <a:solidFill>
                  <a:srgbClr val="131313"/>
                </a:solidFill>
                <a:latin typeface="Arial"/>
                <a:cs typeface="Arial"/>
              </a:rPr>
              <a:t>moet worden</a:t>
            </a:r>
            <a:r>
              <a:rPr dirty="0" sz="1050" spc="85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131313"/>
                </a:solidFill>
                <a:latin typeface="Arial"/>
                <a:cs typeface="Arial"/>
              </a:rPr>
              <a:t>afgeweken.</a:t>
            </a:r>
            <a:endParaRPr sz="1050">
              <a:latin typeface="Arial"/>
              <a:cs typeface="Arial"/>
            </a:endParaRPr>
          </a:p>
          <a:p>
            <a:pPr marL="20320" marR="5080" indent="-1905">
              <a:lnSpc>
                <a:spcPts val="1250"/>
              </a:lnSpc>
              <a:spcBef>
                <a:spcPts val="65"/>
              </a:spcBef>
            </a:pPr>
            <a:r>
              <a:rPr dirty="0" sz="1050" spc="5">
                <a:solidFill>
                  <a:srgbClr val="131313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131313"/>
                </a:solidFill>
                <a:latin typeface="Arial"/>
                <a:cs typeface="Arial"/>
              </a:rPr>
              <a:t>dit </a:t>
            </a:r>
            <a:r>
              <a:rPr dirty="0" sz="1050" spc="15">
                <a:solidFill>
                  <a:srgbClr val="131313"/>
                </a:solidFill>
                <a:latin typeface="Arial"/>
                <a:cs typeface="Arial"/>
              </a:rPr>
              <a:t>geval </a:t>
            </a:r>
            <a:r>
              <a:rPr dirty="0" sz="1050" spc="35">
                <a:solidFill>
                  <a:srgbClr val="131313"/>
                </a:solidFill>
                <a:latin typeface="Arial"/>
                <a:cs typeface="Arial"/>
              </a:rPr>
              <a:t>en </a:t>
            </a:r>
            <a:r>
              <a:rPr dirty="0" sz="1050" spc="25">
                <a:solidFill>
                  <a:srgbClr val="131313"/>
                </a:solidFill>
                <a:latin typeface="Arial"/>
                <a:cs typeface="Arial"/>
              </a:rPr>
              <a:t>in </a:t>
            </a:r>
            <a:r>
              <a:rPr dirty="0" sz="1050" spc="20">
                <a:solidFill>
                  <a:srgbClr val="131313"/>
                </a:solidFill>
                <a:latin typeface="Arial"/>
                <a:cs typeface="Arial"/>
              </a:rPr>
              <a:t>alle </a:t>
            </a:r>
            <a:r>
              <a:rPr dirty="0" sz="1050" spc="10">
                <a:solidFill>
                  <a:srgbClr val="131313"/>
                </a:solidFill>
                <a:latin typeface="Arial"/>
                <a:cs typeface="Arial"/>
              </a:rPr>
              <a:t>gevallen waarin </a:t>
            </a:r>
            <a:r>
              <a:rPr dirty="0" sz="1050" spc="35">
                <a:solidFill>
                  <a:srgbClr val="131313"/>
                </a:solidFill>
                <a:latin typeface="Arial"/>
                <a:cs typeface="Arial"/>
              </a:rPr>
              <a:t>het PTA </a:t>
            </a:r>
            <a:r>
              <a:rPr dirty="0" sz="1050" spc="15">
                <a:solidFill>
                  <a:srgbClr val="131313"/>
                </a:solidFill>
                <a:latin typeface="Arial"/>
                <a:cs typeface="Arial"/>
              </a:rPr>
              <a:t>niet </a:t>
            </a:r>
            <a:r>
              <a:rPr dirty="0" sz="1050" spc="5">
                <a:solidFill>
                  <a:srgbClr val="131313"/>
                </a:solidFill>
                <a:latin typeface="Arial"/>
                <a:cs typeface="Arial"/>
              </a:rPr>
              <a:t>voorziet, </a:t>
            </a:r>
            <a:r>
              <a:rPr dirty="0" sz="1050" spc="20">
                <a:solidFill>
                  <a:srgbClr val="131313"/>
                </a:solidFill>
                <a:latin typeface="Arial"/>
                <a:cs typeface="Arial"/>
              </a:rPr>
              <a:t>neemt de </a:t>
            </a:r>
            <a:r>
              <a:rPr dirty="0" sz="1050" spc="5">
                <a:solidFill>
                  <a:srgbClr val="131313"/>
                </a:solidFill>
                <a:latin typeface="Arial"/>
                <a:cs typeface="Arial"/>
              </a:rPr>
              <a:t>directeur </a:t>
            </a:r>
            <a:r>
              <a:rPr dirty="0" sz="1050" spc="15">
                <a:solidFill>
                  <a:srgbClr val="131313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131313"/>
                </a:solidFill>
                <a:latin typeface="Arial"/>
                <a:cs typeface="Arial"/>
              </a:rPr>
              <a:t>beslissing  </a:t>
            </a:r>
            <a:r>
              <a:rPr dirty="0" sz="1050" spc="35">
                <a:solidFill>
                  <a:srgbClr val="131313"/>
                </a:solidFill>
                <a:latin typeface="Arial"/>
                <a:cs typeface="Arial"/>
              </a:rPr>
              <a:t>en </a:t>
            </a:r>
            <a:r>
              <a:rPr dirty="0" sz="1050" spc="15">
                <a:solidFill>
                  <a:srgbClr val="131313"/>
                </a:solidFill>
                <a:latin typeface="Arial"/>
                <a:cs typeface="Arial"/>
              </a:rPr>
              <a:t>zorgt </a:t>
            </a:r>
            <a:r>
              <a:rPr dirty="0" sz="1050" spc="10">
                <a:solidFill>
                  <a:srgbClr val="131313"/>
                </a:solidFill>
                <a:latin typeface="Arial"/>
                <a:cs typeface="Arial"/>
              </a:rPr>
              <a:t>ervoor </a:t>
            </a:r>
            <a:r>
              <a:rPr dirty="0" sz="1050" spc="30">
                <a:solidFill>
                  <a:srgbClr val="131313"/>
                </a:solidFill>
                <a:latin typeface="Arial"/>
                <a:cs typeface="Arial"/>
              </a:rPr>
              <a:t>dat </a:t>
            </a:r>
            <a:r>
              <a:rPr dirty="0" sz="1050" spc="10">
                <a:solidFill>
                  <a:srgbClr val="131313"/>
                </a:solidFill>
                <a:latin typeface="Arial"/>
                <a:cs typeface="Arial"/>
              </a:rPr>
              <a:t>je tijdig </a:t>
            </a:r>
            <a:r>
              <a:rPr dirty="0" sz="1050" spc="20">
                <a:solidFill>
                  <a:srgbClr val="131313"/>
                </a:solidFill>
                <a:latin typeface="Arial"/>
                <a:cs typeface="Arial"/>
              </a:rPr>
              <a:t>op </a:t>
            </a:r>
            <a:r>
              <a:rPr dirty="0" sz="1050" spc="30">
                <a:solidFill>
                  <a:srgbClr val="131313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31313"/>
                </a:solidFill>
                <a:latin typeface="Arial"/>
                <a:cs typeface="Arial"/>
              </a:rPr>
              <a:t>hoogte wordt</a:t>
            </a:r>
            <a:r>
              <a:rPr dirty="0" sz="1050" spc="4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131313"/>
                </a:solidFill>
                <a:latin typeface="Arial"/>
                <a:cs typeface="Arial"/>
              </a:rPr>
              <a:t>gesteld.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50">
              <a:latin typeface="Arial"/>
              <a:cs typeface="Arial"/>
            </a:endParaRPr>
          </a:p>
          <a:p>
            <a:pPr marL="17145" marR="13970">
              <a:lnSpc>
                <a:spcPct val="101099"/>
              </a:lnSpc>
              <a:spcBef>
                <a:spcPts val="5"/>
              </a:spcBef>
            </a:pPr>
            <a:r>
              <a:rPr dirty="0" sz="1050" spc="30">
                <a:solidFill>
                  <a:srgbClr val="131313"/>
                </a:solidFill>
                <a:latin typeface="Arial"/>
                <a:cs typeface="Arial"/>
              </a:rPr>
              <a:t>Het </a:t>
            </a:r>
            <a:r>
              <a:rPr dirty="0" sz="1050" spc="25">
                <a:solidFill>
                  <a:srgbClr val="131313"/>
                </a:solidFill>
                <a:latin typeface="Arial"/>
                <a:cs typeface="Arial"/>
              </a:rPr>
              <a:t>PTA en het </a:t>
            </a:r>
            <a:r>
              <a:rPr dirty="0" sz="1050" spc="20">
                <a:solidFill>
                  <a:srgbClr val="131313"/>
                </a:solidFill>
                <a:latin typeface="Arial"/>
                <a:cs typeface="Arial"/>
              </a:rPr>
              <a:t>eindexamenreglement VMBO </a:t>
            </a:r>
            <a:r>
              <a:rPr dirty="0" sz="1050" spc="10">
                <a:solidFill>
                  <a:srgbClr val="131313"/>
                </a:solidFill>
                <a:latin typeface="Arial"/>
                <a:cs typeface="Arial"/>
              </a:rPr>
              <a:t>Openbaar </a:t>
            </a:r>
            <a:r>
              <a:rPr dirty="0" sz="1050" spc="5">
                <a:solidFill>
                  <a:srgbClr val="131313"/>
                </a:solidFill>
                <a:latin typeface="Arial"/>
                <a:cs typeface="Arial"/>
              </a:rPr>
              <a:t>Voortgezet </a:t>
            </a:r>
            <a:r>
              <a:rPr dirty="0" sz="1050" spc="10">
                <a:solidFill>
                  <a:srgbClr val="131313"/>
                </a:solidFill>
                <a:latin typeface="Arial"/>
                <a:cs typeface="Arial"/>
              </a:rPr>
              <a:t>Onderwijs </a:t>
            </a:r>
            <a:r>
              <a:rPr dirty="0" sz="1050" spc="5">
                <a:solidFill>
                  <a:srgbClr val="131313"/>
                </a:solidFill>
                <a:latin typeface="Arial"/>
                <a:cs typeface="Arial"/>
              </a:rPr>
              <a:t>Zaanstad </a:t>
            </a:r>
            <a:r>
              <a:rPr dirty="0" sz="1050" spc="30">
                <a:solidFill>
                  <a:srgbClr val="131313"/>
                </a:solidFill>
                <a:latin typeface="Arial"/>
                <a:cs typeface="Arial"/>
              </a:rPr>
              <a:t>is </a:t>
            </a:r>
            <a:r>
              <a:rPr dirty="0" sz="1050" spc="25">
                <a:solidFill>
                  <a:srgbClr val="131313"/>
                </a:solidFill>
                <a:latin typeface="Arial"/>
                <a:cs typeface="Arial"/>
              </a:rPr>
              <a:t>in  </a:t>
            </a:r>
            <a:r>
              <a:rPr dirty="0" sz="1050" spc="40">
                <a:solidFill>
                  <a:srgbClr val="131313"/>
                </a:solidFill>
                <a:latin typeface="Arial"/>
                <a:cs typeface="Arial"/>
              </a:rPr>
              <a:t>te</a:t>
            </a:r>
            <a:r>
              <a:rPr dirty="0" sz="1050" spc="-1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31313"/>
                </a:solidFill>
                <a:latin typeface="Arial"/>
                <a:cs typeface="Arial"/>
              </a:rPr>
              <a:t>zien</a:t>
            </a:r>
            <a:r>
              <a:rPr dirty="0" sz="1050" spc="15">
                <a:solidFill>
                  <a:srgbClr val="131313"/>
                </a:solidFill>
                <a:latin typeface="Arial"/>
                <a:cs typeface="Arial"/>
              </a:rPr>
              <a:t> bij</a:t>
            </a:r>
            <a:r>
              <a:rPr dirty="0" sz="1050" spc="-3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1050" spc="30">
                <a:solidFill>
                  <a:srgbClr val="131313"/>
                </a:solidFill>
                <a:latin typeface="Arial"/>
                <a:cs typeface="Arial"/>
              </a:rPr>
              <a:t>de</a:t>
            </a:r>
            <a:r>
              <a:rPr dirty="0" sz="1050" spc="-2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31313"/>
                </a:solidFill>
                <a:latin typeface="Arial"/>
                <a:cs typeface="Arial"/>
              </a:rPr>
              <a:t>administratie,</a:t>
            </a:r>
            <a:r>
              <a:rPr dirty="0" sz="1050" spc="-45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31313"/>
                </a:solidFill>
                <a:latin typeface="Arial"/>
                <a:cs typeface="Arial"/>
              </a:rPr>
              <a:t>op</a:t>
            </a:r>
            <a:r>
              <a:rPr dirty="0" sz="1050" spc="5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1050" spc="30">
                <a:solidFill>
                  <a:srgbClr val="131313"/>
                </a:solidFill>
                <a:latin typeface="Arial"/>
                <a:cs typeface="Arial"/>
              </a:rPr>
              <a:t>de</a:t>
            </a:r>
            <a:r>
              <a:rPr dirty="0" sz="1050" spc="1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31313"/>
                </a:solidFill>
                <a:latin typeface="Arial"/>
                <a:cs typeface="Arial"/>
              </a:rPr>
              <a:t>ELO</a:t>
            </a:r>
            <a:r>
              <a:rPr dirty="0" sz="1050" spc="2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1050" spc="50">
                <a:solidFill>
                  <a:srgbClr val="131313"/>
                </a:solidFill>
                <a:latin typeface="Arial"/>
                <a:cs typeface="Arial"/>
              </a:rPr>
              <a:t>en</a:t>
            </a:r>
            <a:r>
              <a:rPr dirty="0" sz="1050" spc="-35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131313"/>
                </a:solidFill>
                <a:latin typeface="Arial"/>
                <a:cs typeface="Arial"/>
              </a:rPr>
              <a:t>bij</a:t>
            </a:r>
            <a:r>
              <a:rPr dirty="0" sz="1050" spc="-35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1050" spc="30">
                <a:solidFill>
                  <a:srgbClr val="131313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31313"/>
                </a:solidFill>
                <a:latin typeface="Arial"/>
                <a:cs typeface="Arial"/>
              </a:rPr>
              <a:t>examensecretaris</a:t>
            </a:r>
            <a:r>
              <a:rPr dirty="0" sz="1050" spc="25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31313"/>
                </a:solidFill>
                <a:latin typeface="Arial"/>
                <a:cs typeface="Arial"/>
              </a:rPr>
              <a:t>van</a:t>
            </a:r>
            <a:r>
              <a:rPr dirty="0" sz="1050" spc="-5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131313"/>
                </a:solidFill>
                <a:latin typeface="Arial"/>
                <a:cs typeface="Arial"/>
              </a:rPr>
              <a:t>Compaen.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Arial"/>
              <a:cs typeface="Arial"/>
            </a:endParaRPr>
          </a:p>
          <a:p>
            <a:pPr marL="17780" marR="278130" indent="-2540">
              <a:lnSpc>
                <a:spcPct val="101099"/>
              </a:lnSpc>
            </a:pPr>
            <a:r>
              <a:rPr dirty="0" sz="1050" spc="25">
                <a:solidFill>
                  <a:srgbClr val="131313"/>
                </a:solidFill>
                <a:latin typeface="Arial"/>
                <a:cs typeface="Arial"/>
              </a:rPr>
              <a:t>Mocht </a:t>
            </a:r>
            <a:r>
              <a:rPr dirty="0" sz="1050" spc="15">
                <a:solidFill>
                  <a:srgbClr val="131313"/>
                </a:solidFill>
                <a:latin typeface="Arial"/>
                <a:cs typeface="Arial"/>
              </a:rPr>
              <a:t>iets </a:t>
            </a:r>
            <a:r>
              <a:rPr dirty="0" sz="1050" spc="10">
                <a:solidFill>
                  <a:srgbClr val="131313"/>
                </a:solidFill>
                <a:latin typeface="Arial"/>
                <a:cs typeface="Arial"/>
              </a:rPr>
              <a:t>je </a:t>
            </a:r>
            <a:r>
              <a:rPr dirty="0" sz="1050" spc="15">
                <a:solidFill>
                  <a:srgbClr val="131313"/>
                </a:solidFill>
                <a:latin typeface="Arial"/>
                <a:cs typeface="Arial"/>
              </a:rPr>
              <a:t>niet </a:t>
            </a:r>
            <a:r>
              <a:rPr dirty="0" sz="1050" spc="5">
                <a:solidFill>
                  <a:srgbClr val="131313"/>
                </a:solidFill>
                <a:latin typeface="Arial"/>
                <a:cs typeface="Arial"/>
              </a:rPr>
              <a:t>duidelijk zijn, </a:t>
            </a:r>
            <a:r>
              <a:rPr dirty="0" sz="1050" spc="25">
                <a:solidFill>
                  <a:srgbClr val="131313"/>
                </a:solidFill>
                <a:latin typeface="Arial"/>
                <a:cs typeface="Arial"/>
              </a:rPr>
              <a:t>dan kun </a:t>
            </a:r>
            <a:r>
              <a:rPr dirty="0" sz="1050" spc="20">
                <a:solidFill>
                  <a:srgbClr val="131313"/>
                </a:solidFill>
                <a:latin typeface="Arial"/>
                <a:cs typeface="Arial"/>
              </a:rPr>
              <a:t>je </a:t>
            </a:r>
            <a:r>
              <a:rPr dirty="0" sz="1050" spc="25">
                <a:solidFill>
                  <a:srgbClr val="131313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31313"/>
                </a:solidFill>
                <a:latin typeface="Arial"/>
                <a:cs typeface="Arial"/>
              </a:rPr>
              <a:t>altijd </a:t>
            </a:r>
            <a:r>
              <a:rPr dirty="0" sz="1050" spc="25">
                <a:solidFill>
                  <a:srgbClr val="131313"/>
                </a:solidFill>
                <a:latin typeface="Arial"/>
                <a:cs typeface="Arial"/>
              </a:rPr>
              <a:t>aan </a:t>
            </a:r>
            <a:r>
              <a:rPr dirty="0" sz="1050" spc="20">
                <a:solidFill>
                  <a:srgbClr val="131313"/>
                </a:solidFill>
                <a:latin typeface="Arial"/>
                <a:cs typeface="Arial"/>
              </a:rPr>
              <a:t>je </a:t>
            </a:r>
            <a:r>
              <a:rPr dirty="0" sz="1050" spc="15">
                <a:solidFill>
                  <a:srgbClr val="131313"/>
                </a:solidFill>
                <a:latin typeface="Arial"/>
                <a:cs typeface="Arial"/>
              </a:rPr>
              <a:t>mentor </a:t>
            </a:r>
            <a:r>
              <a:rPr dirty="0" sz="1050" spc="20">
                <a:solidFill>
                  <a:srgbClr val="131313"/>
                </a:solidFill>
                <a:latin typeface="Arial"/>
                <a:cs typeface="Arial"/>
              </a:rPr>
              <a:t>of </a:t>
            </a:r>
            <a:r>
              <a:rPr dirty="0" sz="1050" spc="30">
                <a:solidFill>
                  <a:srgbClr val="131313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31313"/>
                </a:solidFill>
                <a:latin typeface="Arial"/>
                <a:cs typeface="Arial"/>
              </a:rPr>
              <a:t>examensecretaris  </a:t>
            </a:r>
            <a:r>
              <a:rPr dirty="0" sz="1050" spc="20">
                <a:solidFill>
                  <a:srgbClr val="131313"/>
                </a:solidFill>
                <a:latin typeface="Arial"/>
                <a:cs typeface="Arial"/>
              </a:rPr>
              <a:t>vragen.</a:t>
            </a:r>
            <a:endParaRPr sz="1050">
              <a:latin typeface="Arial"/>
              <a:cs typeface="Arial"/>
            </a:endParaRPr>
          </a:p>
          <a:p>
            <a:pPr marL="12700" marR="2070100" indent="1905">
              <a:lnSpc>
                <a:spcPct val="202100"/>
              </a:lnSpc>
            </a:pPr>
            <a:r>
              <a:rPr dirty="0" sz="1050" spc="45">
                <a:solidFill>
                  <a:srgbClr val="131313"/>
                </a:solidFill>
                <a:latin typeface="Arial"/>
                <a:cs typeface="Arial"/>
              </a:rPr>
              <a:t>Wij </a:t>
            </a:r>
            <a:r>
              <a:rPr dirty="0" sz="1050" spc="10">
                <a:solidFill>
                  <a:srgbClr val="131313"/>
                </a:solidFill>
                <a:latin typeface="Arial"/>
                <a:cs typeface="Arial"/>
              </a:rPr>
              <a:t>wensen </a:t>
            </a:r>
            <a:r>
              <a:rPr dirty="0" sz="1050" spc="5">
                <a:solidFill>
                  <a:srgbClr val="131313"/>
                </a:solidFill>
                <a:latin typeface="Arial"/>
                <a:cs typeface="Arial"/>
              </a:rPr>
              <a:t>jullie, </a:t>
            </a:r>
            <a:r>
              <a:rPr dirty="0" sz="1050" spc="25">
                <a:solidFill>
                  <a:srgbClr val="131313"/>
                </a:solidFill>
                <a:latin typeface="Arial"/>
                <a:cs typeface="Arial"/>
              </a:rPr>
              <a:t>mede </a:t>
            </a:r>
            <a:r>
              <a:rPr dirty="0" sz="1050" spc="20">
                <a:solidFill>
                  <a:srgbClr val="131313"/>
                </a:solidFill>
                <a:latin typeface="Arial"/>
                <a:cs typeface="Arial"/>
              </a:rPr>
              <a:t>namens </a:t>
            </a:r>
            <a:r>
              <a:rPr dirty="0" sz="1050" spc="5">
                <a:solidFill>
                  <a:srgbClr val="131313"/>
                </a:solidFill>
                <a:latin typeface="Arial"/>
                <a:cs typeface="Arial"/>
              </a:rPr>
              <a:t>alle </a:t>
            </a:r>
            <a:r>
              <a:rPr dirty="0" sz="1050" spc="10">
                <a:solidFill>
                  <a:srgbClr val="131313"/>
                </a:solidFill>
                <a:latin typeface="Arial"/>
                <a:cs typeface="Arial"/>
              </a:rPr>
              <a:t>docenten, veel </a:t>
            </a:r>
            <a:r>
              <a:rPr dirty="0" sz="1050" spc="15">
                <a:solidFill>
                  <a:srgbClr val="131313"/>
                </a:solidFill>
                <a:latin typeface="Arial"/>
                <a:cs typeface="Arial"/>
              </a:rPr>
              <a:t>succes.  </a:t>
            </a:r>
            <a:r>
              <a:rPr dirty="0" sz="1050" spc="35">
                <a:solidFill>
                  <a:srgbClr val="131313"/>
                </a:solidFill>
                <a:latin typeface="Arial"/>
                <a:cs typeface="Arial"/>
              </a:rPr>
              <a:t>Met </a:t>
            </a:r>
            <a:r>
              <a:rPr dirty="0" sz="1050" spc="5">
                <a:solidFill>
                  <a:srgbClr val="131313"/>
                </a:solidFill>
                <a:latin typeface="Arial"/>
                <a:cs typeface="Arial"/>
              </a:rPr>
              <a:t>vriendelijke</a:t>
            </a:r>
            <a:r>
              <a:rPr dirty="0" sz="1050" spc="105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31313"/>
                </a:solidFill>
                <a:latin typeface="Arial"/>
                <a:cs typeface="Arial"/>
              </a:rPr>
              <a:t>groeten,</a:t>
            </a:r>
            <a:endParaRPr sz="1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9041" y="4369985"/>
            <a:ext cx="3270885" cy="34734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 indent="7620">
              <a:lnSpc>
                <a:spcPct val="101099"/>
              </a:lnSpc>
              <a:spcBef>
                <a:spcPts val="85"/>
              </a:spcBef>
            </a:pPr>
            <a:r>
              <a:rPr dirty="0" sz="1050" spc="15">
                <a:solidFill>
                  <a:srgbClr val="131313"/>
                </a:solidFill>
                <a:latin typeface="Arial"/>
                <a:cs typeface="Arial"/>
              </a:rPr>
              <a:t>8. </a:t>
            </a:r>
            <a:r>
              <a:rPr dirty="0" sz="1050" spc="20">
                <a:solidFill>
                  <a:srgbClr val="131313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131313"/>
                </a:solidFill>
                <a:latin typeface="Arial"/>
                <a:cs typeface="Arial"/>
              </a:rPr>
              <a:t>Maanen, </a:t>
            </a:r>
            <a:r>
              <a:rPr dirty="0" sz="1050" spc="15">
                <a:solidFill>
                  <a:srgbClr val="131313"/>
                </a:solidFill>
                <a:latin typeface="Arial"/>
                <a:cs typeface="Arial"/>
              </a:rPr>
              <a:t>P van </a:t>
            </a:r>
            <a:r>
              <a:rPr dirty="0" sz="1050" spc="25">
                <a:solidFill>
                  <a:srgbClr val="131313"/>
                </a:solidFill>
                <a:latin typeface="Arial"/>
                <a:cs typeface="Arial"/>
              </a:rPr>
              <a:t>den </a:t>
            </a:r>
            <a:r>
              <a:rPr dirty="0" sz="1050" spc="20">
                <a:solidFill>
                  <a:srgbClr val="131313"/>
                </a:solidFill>
                <a:latin typeface="Arial"/>
                <a:cs typeface="Arial"/>
              </a:rPr>
              <a:t>Hogen </a:t>
            </a:r>
            <a:r>
              <a:rPr dirty="0" sz="1050" spc="35">
                <a:solidFill>
                  <a:srgbClr val="131313"/>
                </a:solidFill>
                <a:latin typeface="Arial"/>
                <a:cs typeface="Arial"/>
              </a:rPr>
              <a:t>en </a:t>
            </a:r>
            <a:r>
              <a:rPr dirty="0" sz="1050" spc="10">
                <a:solidFill>
                  <a:srgbClr val="131313"/>
                </a:solidFill>
                <a:latin typeface="Arial"/>
                <a:cs typeface="Arial"/>
              </a:rPr>
              <a:t>M. </a:t>
            </a:r>
            <a:r>
              <a:rPr dirty="0" sz="1050" spc="20">
                <a:solidFill>
                  <a:srgbClr val="131313"/>
                </a:solidFill>
                <a:latin typeface="Arial"/>
                <a:cs typeface="Arial"/>
              </a:rPr>
              <a:t>Guldemond  </a:t>
            </a:r>
            <a:r>
              <a:rPr dirty="0" sz="1050" spc="25">
                <a:solidFill>
                  <a:srgbClr val="131313"/>
                </a:solidFill>
                <a:latin typeface="Arial"/>
                <a:cs typeface="Arial"/>
              </a:rPr>
              <a:t>Examensecretarissen</a:t>
            </a:r>
            <a:r>
              <a:rPr dirty="0" sz="1050" spc="-55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31313"/>
                </a:solidFill>
                <a:latin typeface="Arial"/>
                <a:cs typeface="Arial"/>
              </a:rPr>
              <a:t>Compaen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2020-09-27T11:37:36Z</dcterms:created>
  <dcterms:modified xsi:type="dcterms:W3CDTF">2020-09-27T11:37:36Z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2020-09-24T00:00:00Z</vt:filetime>
  </property>
  <property fmtid="{D5CDD505-2E9C-101B-9397-08002B2CF9AE}" pid="3" name="Creator">
    <vt:lpwstr>Canon iR-ADV C5535  PDF</vt:lpwstr>
  </property>
  <property fmtid="{D5CDD505-2E9C-101B-9397-08002B2CF9AE}" pid="4" name="LastSaved">
    <vt:filetime>2020-09-24T00:00:00Z</vt:filetime>
  </property>
</Properties>
</file>