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407" r:id="rId2"/>
    <p:sldId id="503" r:id="rId3"/>
    <p:sldId id="483" r:id="rId4"/>
    <p:sldId id="480" r:id="rId5"/>
    <p:sldId id="484" r:id="rId6"/>
    <p:sldId id="491" r:id="rId7"/>
    <p:sldId id="520" r:id="rId8"/>
    <p:sldId id="525" r:id="rId9"/>
    <p:sldId id="526" r:id="rId10"/>
    <p:sldId id="523" r:id="rId11"/>
    <p:sldId id="527" r:id="rId12"/>
    <p:sldId id="528" r:id="rId13"/>
    <p:sldId id="529" r:id="rId14"/>
    <p:sldId id="530" r:id="rId15"/>
    <p:sldId id="534" r:id="rId16"/>
    <p:sldId id="531" r:id="rId17"/>
    <p:sldId id="532" r:id="rId18"/>
    <p:sldId id="502" r:id="rId19"/>
    <p:sldId id="518" r:id="rId20"/>
    <p:sldId id="521" r:id="rId21"/>
    <p:sldId id="519" r:id="rId22"/>
  </p:sldIdLst>
  <p:sldSz cx="9144000" cy="6858000" type="screen4x3"/>
  <p:notesSz cx="6797675" cy="9926638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Impact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Impact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Impact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Impact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Impact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Impact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Impact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Impact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Impac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0000"/>
    <a:srgbClr val="FFFF66"/>
    <a:srgbClr val="FFCC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0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51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CC324B6-0CEC-45A0-82BA-39D6D9CA0B4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926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94462-FBE7-4CDF-85A4-A27A9B952E70}" type="datetimeFigureOut">
              <a:rPr lang="nl-NL" smtClean="0"/>
              <a:t>3-2-2020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048C0-D18A-4945-B19F-5903861BB7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7018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DF484-1283-4472-B6FC-A0F19AEE3F7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F6CFE-407B-4242-89A2-71CD2EB5A863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2607D6-71B8-4CA0-B6EE-DA8DFFC45FB1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747EA0-6CF6-430A-B4DB-629C34250473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ACDF0-B196-4A66-9205-37E5474C2B9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C84A1-3049-4A16-9AD3-7AE3E2D7B65E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761AB-4C61-40F2-858B-5F960F13881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1FF1D-294D-4EFA-B411-B00459D3C49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9546F-07A1-42A9-9F0D-209914FC23B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9D87C-A74A-42F3-8217-E822FDAC7177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8540AD-DC6F-4E73-AA81-083F1D8DA956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97B58DAF-4CE2-481A-8209-4C657DACF703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zoom/>
  </p:transition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g.ozkan@compaenvmbo.nl" TargetMode="External"/><Relationship Id="rId2" Type="http://schemas.openxmlformats.org/officeDocument/2006/relationships/hyperlink" Target="mailto:h.eshuijs@compaenvmbo.n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okken omslagmet logo en groot - maat 25"/>
          <p:cNvPicPr>
            <a:picLocks noChangeAspect="1" noChangeArrowheads="1"/>
          </p:cNvPicPr>
          <p:nvPr/>
        </p:nvPicPr>
        <p:blipFill>
          <a:blip r:embed="rId2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50" y="19050"/>
            <a:ext cx="916305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ompaenlogo kleur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84584" y="-243408"/>
            <a:ext cx="9984533" cy="748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kstvak 1"/>
          <p:cNvSpPr txBox="1"/>
          <p:nvPr/>
        </p:nvSpPr>
        <p:spPr>
          <a:xfrm>
            <a:off x="179512" y="3933056"/>
            <a:ext cx="8256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INFORMATIEAVOND KEUZE  VAKKENPAKKET  TL 3 en GL 3</a:t>
            </a: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27584" y="620688"/>
            <a:ext cx="784887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dirty="0">
                <a:ln w="0"/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(profiel)vakken</a:t>
            </a:r>
          </a:p>
          <a:p>
            <a:endParaRPr lang="nl-NL" sz="3600" b="1" dirty="0">
              <a:ln w="0"/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3600" b="1" dirty="0">
              <a:ln w="0"/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200" dirty="0">
                <a:ln w="0"/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Keuzemogelijkheden binnen 3 GL:</a:t>
            </a:r>
          </a:p>
          <a:p>
            <a:endParaRPr lang="nl-NL" sz="3200" dirty="0">
              <a:ln w="0"/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200" dirty="0">
                <a:ln w="0"/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Economie 		HBR</a:t>
            </a:r>
          </a:p>
          <a:p>
            <a:r>
              <a:rPr lang="nl-NL" sz="3200" dirty="0">
                <a:ln w="0"/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Biologie			</a:t>
            </a:r>
            <a:r>
              <a:rPr lang="nl-NL" sz="3200" dirty="0" err="1">
                <a:ln w="0"/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ZenW</a:t>
            </a:r>
            <a:endParaRPr lang="nl-NL" sz="3200" dirty="0">
              <a:ln w="0"/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200" dirty="0">
                <a:ln w="0"/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Nask1			BWI</a:t>
            </a:r>
          </a:p>
          <a:p>
            <a:r>
              <a:rPr lang="nl-NL" sz="3200" dirty="0">
                <a:ln w="0"/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Duits</a:t>
            </a:r>
          </a:p>
          <a:p>
            <a:endParaRPr lang="nl-NL" sz="3200" dirty="0">
              <a:ln w="0"/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289702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762000" y="2060848"/>
            <a:ext cx="7543800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Vier Profielmodules: </a:t>
            </a:r>
            <a:endParaRPr lang="nl-NL" sz="32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Gastheerschap </a:t>
            </a: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GL</a:t>
            </a:r>
            <a:endParaRPr lang="nl-NL" sz="32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Bakkerij </a:t>
            </a:r>
          </a:p>
          <a:p>
            <a:pPr marL="0" indent="0">
              <a:buNone/>
            </a:pP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Keuken </a:t>
            </a: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 GL</a:t>
            </a:r>
            <a:endParaRPr lang="nl-NL" sz="32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Recreatie </a:t>
            </a:r>
          </a:p>
          <a:p>
            <a:pPr marL="0" indent="0">
              <a:buNone/>
            </a:pPr>
            <a:r>
              <a:rPr lang="nl-NL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62000" y="548680"/>
            <a:ext cx="6781800" cy="1080120"/>
          </a:xfrm>
        </p:spPr>
        <p:txBody>
          <a:bodyPr>
            <a:normAutofit/>
          </a:bodyPr>
          <a:lstStyle/>
          <a:p>
            <a:pPr algn="ctr"/>
            <a:r>
              <a:rPr lang="nl-NL" sz="3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 HBR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8144" y="4005064"/>
            <a:ext cx="3259578" cy="217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16183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762000" y="620688"/>
            <a:ext cx="7543800" cy="5256584"/>
          </a:xfrm>
        </p:spPr>
        <p:txBody>
          <a:bodyPr>
            <a:normAutofit/>
          </a:bodyPr>
          <a:lstStyle/>
          <a:p>
            <a:endParaRPr lang="nl-NL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sz="28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Vier profielmodules: </a:t>
            </a:r>
            <a:endParaRPr lang="nl-NL" sz="28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sz="2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Bouwen vanaf fundering </a:t>
            </a:r>
          </a:p>
          <a:p>
            <a:pPr marL="0" indent="0">
              <a:buNone/>
            </a:pPr>
            <a:r>
              <a:rPr lang="nl-NL" sz="2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Bouwproces en -voorbereiding </a:t>
            </a:r>
            <a:r>
              <a:rPr lang="nl-NL" sz="2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 GL</a:t>
            </a:r>
            <a:endParaRPr lang="nl-NL" sz="28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sz="2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Design en decoratie </a:t>
            </a:r>
            <a:r>
              <a:rPr lang="nl-NL" sz="2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 GL</a:t>
            </a:r>
            <a:endParaRPr lang="nl-NL" sz="28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sz="2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Hout- en </a:t>
            </a:r>
          </a:p>
          <a:p>
            <a:pPr marL="0" indent="0">
              <a:buNone/>
            </a:pPr>
            <a:r>
              <a:rPr lang="nl-NL" sz="2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meubelverbinding 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9552" y="-4059832"/>
            <a:ext cx="6781800" cy="5400600"/>
          </a:xfrm>
        </p:spPr>
        <p:txBody>
          <a:bodyPr>
            <a:normAutofit/>
          </a:bodyPr>
          <a:lstStyle/>
          <a:p>
            <a:pPr algn="ctr"/>
            <a:r>
              <a:rPr lang="nl-NL" sz="3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 BWI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46728" y="3789040"/>
            <a:ext cx="3563957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2129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762000" y="1844824"/>
            <a:ext cx="7543800" cy="4968552"/>
          </a:xfrm>
        </p:spPr>
        <p:txBody>
          <a:bodyPr>
            <a:normAutofit/>
          </a:bodyPr>
          <a:lstStyle/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sz="2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sz="28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Vier profielmodules: </a:t>
            </a:r>
            <a:endParaRPr lang="nl-NL" sz="28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sz="2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Mens en gezondheid </a:t>
            </a:r>
          </a:p>
          <a:p>
            <a:pPr marL="0" indent="0">
              <a:buNone/>
            </a:pPr>
            <a:r>
              <a:rPr lang="nl-NL" sz="2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Mens en activiteit (sport,        dienstverlening en recreatie)</a:t>
            </a:r>
            <a:r>
              <a:rPr lang="nl-NL" sz="2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</a:t>
            </a:r>
            <a:r>
              <a:rPr lang="nl-NL" sz="2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GL</a:t>
            </a:r>
          </a:p>
          <a:p>
            <a:pPr marL="0" indent="0">
              <a:buNone/>
            </a:pPr>
            <a:r>
              <a:rPr lang="nl-NL" sz="2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Mens en omgeving (beveiliging en veiligheid) </a:t>
            </a:r>
          </a:p>
          <a:p>
            <a:pPr marL="0" indent="0">
              <a:buNone/>
            </a:pPr>
            <a:r>
              <a:rPr lang="nl-NL" sz="2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Mens en zorg </a:t>
            </a:r>
            <a:r>
              <a:rPr lang="nl-NL" sz="2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 GL</a:t>
            </a:r>
            <a:endParaRPr lang="nl-NL" sz="28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62000" y="476672"/>
            <a:ext cx="6781800" cy="1152128"/>
          </a:xfrm>
        </p:spPr>
        <p:txBody>
          <a:bodyPr>
            <a:normAutofit/>
          </a:bodyPr>
          <a:lstStyle/>
          <a:p>
            <a:pPr algn="ctr"/>
            <a:r>
              <a:rPr lang="nl-NL" sz="3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 Z&amp;W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4208" y="468040"/>
            <a:ext cx="2569325" cy="277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872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1628800"/>
            <a:ext cx="7986464" cy="4320480"/>
          </a:xfrm>
        </p:spPr>
        <p:txBody>
          <a:bodyPr>
            <a:normAutofit/>
          </a:bodyPr>
          <a:lstStyle/>
          <a:p>
            <a:r>
              <a:rPr lang="nl-NL" sz="3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Leerling volgen 2 profielmodules en 2 keuzemodules in leerjaar 3 en 4</a:t>
            </a:r>
          </a:p>
          <a:p>
            <a:endParaRPr lang="nl-NL" sz="36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Dit is i.p.v. 2 (TL) vakken in leerjaar 3 en i.p.v. 1 (TL) vak in leerjaar 4</a:t>
            </a:r>
          </a:p>
          <a:p>
            <a:endParaRPr lang="nl-NL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242106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sz="half" idx="4294967295"/>
          </p:nvPr>
        </p:nvSpPr>
        <p:spPr>
          <a:xfrm>
            <a:off x="4788024" y="-66322"/>
            <a:ext cx="3657600" cy="6015602"/>
          </a:xfrm>
        </p:spPr>
        <p:txBody>
          <a:bodyPr>
            <a:normAutofit/>
          </a:bodyPr>
          <a:lstStyle/>
          <a:p>
            <a:r>
              <a:rPr lang="nl-NL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 3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Nederlands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Engels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Wiskunde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 1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Rekenen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CKV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LOB/mentor</a:t>
            </a:r>
          </a:p>
          <a:p>
            <a:r>
              <a:rPr lang="nl-NL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Economie</a:t>
            </a:r>
          </a:p>
          <a:p>
            <a:r>
              <a:rPr lang="nl-NL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Biologie</a:t>
            </a:r>
          </a:p>
          <a:p>
            <a:r>
              <a:rPr lang="nl-NL" sz="20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Nask</a:t>
            </a:r>
            <a:r>
              <a:rPr lang="nl-NL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</a:p>
          <a:p>
            <a:r>
              <a:rPr lang="nl-NL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Duits</a:t>
            </a:r>
          </a:p>
          <a:p>
            <a:r>
              <a:rPr lang="nl-NL" sz="20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BWI</a:t>
            </a:r>
          </a:p>
          <a:p>
            <a:r>
              <a:rPr lang="nl-NL" sz="20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HBR</a:t>
            </a:r>
          </a:p>
          <a:p>
            <a:r>
              <a:rPr lang="nl-NL" sz="2000" dirty="0" err="1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ZenW</a:t>
            </a:r>
            <a:endParaRPr lang="nl-NL" sz="20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4294967295"/>
          </p:nvPr>
        </p:nvSpPr>
        <p:spPr>
          <a:xfrm>
            <a:off x="683568" y="-387424"/>
            <a:ext cx="3657600" cy="6696744"/>
          </a:xfrm>
        </p:spPr>
        <p:txBody>
          <a:bodyPr>
            <a:normAutofit/>
          </a:bodyPr>
          <a:lstStyle/>
          <a:p>
            <a:r>
              <a:rPr lang="nl-NL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TL 2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Nederlands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Engels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Wiskunde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 1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Rekenen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Duits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Economie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Geschiedenis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Aardrijkskunde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Biologie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Nask 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Tekenen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Techniek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mentoruur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8868771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3 GL kan alsnog voor 4 TL gekozen worden</a:t>
            </a:r>
          </a:p>
          <a:p>
            <a:r>
              <a:rPr lang="nl-NL" sz="3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Doorstroomniveau naar MBO is gelijk aan TL</a:t>
            </a:r>
          </a:p>
        </p:txBody>
      </p:sp>
    </p:spTree>
    <p:extLst>
      <p:ext uri="{BB962C8B-B14F-4D97-AF65-F5344CB8AC3E}">
        <p14:creationId xmlns:p14="http://schemas.microsoft.com/office/powerpoint/2010/main" val="2832861031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half" idx="4294967295"/>
          </p:nvPr>
        </p:nvSpPr>
        <p:spPr>
          <a:xfrm>
            <a:off x="827584" y="404813"/>
            <a:ext cx="6563816" cy="1079971"/>
          </a:xfrm>
        </p:spPr>
        <p:txBody>
          <a:bodyPr/>
          <a:lstStyle/>
          <a:p>
            <a:pPr marL="0" indent="0" algn="ctr">
              <a:buNone/>
            </a:pPr>
            <a:r>
              <a:rPr lang="nl-NL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Richting HAVO?</a:t>
            </a:r>
          </a:p>
          <a:p>
            <a:endParaRPr lang="nl-NL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069863"/>
              </p:ext>
            </p:extLst>
          </p:nvPr>
        </p:nvGraphicFramePr>
        <p:xfrm>
          <a:off x="827584" y="1196751"/>
          <a:ext cx="7414207" cy="55982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163">
                  <a:extLst>
                    <a:ext uri="{9D8B030D-6E8A-4147-A177-3AD203B41FA5}">
                      <a16:colId xmlns:a16="http://schemas.microsoft.com/office/drawing/2014/main" val="3218750241"/>
                    </a:ext>
                  </a:extLst>
                </a:gridCol>
                <a:gridCol w="1773107">
                  <a:extLst>
                    <a:ext uri="{9D8B030D-6E8A-4147-A177-3AD203B41FA5}">
                      <a16:colId xmlns:a16="http://schemas.microsoft.com/office/drawing/2014/main" val="409370396"/>
                    </a:ext>
                  </a:extLst>
                </a:gridCol>
                <a:gridCol w="1653900">
                  <a:extLst>
                    <a:ext uri="{9D8B030D-6E8A-4147-A177-3AD203B41FA5}">
                      <a16:colId xmlns:a16="http://schemas.microsoft.com/office/drawing/2014/main" val="2281844468"/>
                    </a:ext>
                  </a:extLst>
                </a:gridCol>
                <a:gridCol w="1772274">
                  <a:extLst>
                    <a:ext uri="{9D8B030D-6E8A-4147-A177-3AD203B41FA5}">
                      <a16:colId xmlns:a16="http://schemas.microsoft.com/office/drawing/2014/main" val="2621139477"/>
                    </a:ext>
                  </a:extLst>
                </a:gridCol>
                <a:gridCol w="1739763">
                  <a:extLst>
                    <a:ext uri="{9D8B030D-6E8A-4147-A177-3AD203B41FA5}">
                      <a16:colId xmlns:a16="http://schemas.microsoft.com/office/drawing/2014/main" val="2421402176"/>
                    </a:ext>
                  </a:extLst>
                </a:gridCol>
              </a:tblGrid>
              <a:tr h="659348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Vakken die instromende vmbo-leerling gevolgd moet hebben om een bepaald profiel te kunnen kiezen:</a:t>
                      </a:r>
                      <a:endParaRPr lang="nl-NL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51106"/>
                  </a:ext>
                </a:extLst>
              </a:tr>
              <a:tr h="309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76414749"/>
                  </a:ext>
                </a:extLst>
              </a:tr>
              <a:tr h="321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PC</a:t>
                      </a:r>
                      <a:endParaRPr lang="nl-NL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SMC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ZL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BRC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76486141"/>
                  </a:ext>
                </a:extLst>
              </a:tr>
              <a:tr h="294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CM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Frans of Duits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Frans of Duits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Frans of Duits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Frans of Duits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067120538"/>
                  </a:ext>
                </a:extLst>
              </a:tr>
              <a:tr h="1043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EM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wiskunde</a:t>
                      </a:r>
                      <a:b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Business School: economie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wiskunde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wiskunde</a:t>
                      </a:r>
                      <a:b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economie*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wiskunde</a:t>
                      </a:r>
                      <a:b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economie*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359822688"/>
                  </a:ext>
                </a:extLst>
              </a:tr>
              <a:tr h="1223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NG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wiskunde</a:t>
                      </a:r>
                      <a:b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nask1 en/of nask 2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wiskunde</a:t>
                      </a:r>
                      <a:b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biologie</a:t>
                      </a:r>
                      <a:b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nask2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wiskunde</a:t>
                      </a:r>
                      <a:br>
                        <a:rPr lang="nl-NL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nl-NL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nask 2 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biologie 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wiskunde</a:t>
                      </a:r>
                      <a:b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nask2</a:t>
                      </a:r>
                      <a:b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biologie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524132257"/>
                  </a:ext>
                </a:extLst>
              </a:tr>
              <a:tr h="1223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NT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wiskunde</a:t>
                      </a:r>
                      <a:b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nask1 en/of nask 2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wiskunde</a:t>
                      </a:r>
                      <a:b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nask1</a:t>
                      </a:r>
                      <a:b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nask2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wiskunde</a:t>
                      </a:r>
                      <a:br>
                        <a:rPr lang="nl-NL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nl-NL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nask1 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nask 2 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biologie </a:t>
                      </a:r>
                      <a:endParaRPr lang="nl-NL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wiskunde</a:t>
                      </a:r>
                      <a:br>
                        <a:rPr lang="nl-NL" sz="16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nl-NL" sz="16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nask1</a:t>
                      </a:r>
                      <a:br>
                        <a:rPr lang="nl-NL" sz="16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nl-NL" sz="16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nask2</a:t>
                      </a:r>
                      <a:endParaRPr lang="nl-NL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938065741"/>
                  </a:ext>
                </a:extLst>
              </a:tr>
              <a:tr h="521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* = dringend gewenst</a:t>
                      </a:r>
                      <a:endParaRPr lang="nl-NL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5063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615989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55576" y="397768"/>
            <a:ext cx="6781800" cy="65496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4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Tijdspad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611560" y="1484784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Januari	 	 Voorlichting ouders</a:t>
            </a:r>
          </a:p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Februari	 	 Voorlichting leerlingen</a:t>
            </a:r>
          </a:p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13 maart	 Keuze gemaakt</a:t>
            </a:r>
          </a:p>
          <a:p>
            <a:endParaRPr lang="nl-NL" sz="3200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endParaRPr lang="nl-NL" sz="3200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nl-NL" sz="3200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23, 24 juni	 Rapportvergadering</a:t>
            </a:r>
          </a:p>
        </p:txBody>
      </p:sp>
    </p:spTree>
    <p:extLst>
      <p:ext uri="{BB962C8B-B14F-4D97-AF65-F5344CB8AC3E}">
        <p14:creationId xmlns:p14="http://schemas.microsoft.com/office/powerpoint/2010/main" val="3954211470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39552" y="397768"/>
            <a:ext cx="7992888" cy="654968"/>
          </a:xfrm>
        </p:spPr>
        <p:txBody>
          <a:bodyPr>
            <a:normAutofit fontScale="90000"/>
          </a:bodyPr>
          <a:lstStyle/>
          <a:p>
            <a:br>
              <a:rPr lang="nl-NL" sz="4000" dirty="0">
                <a:solidFill>
                  <a:schemeClr val="accent6"/>
                </a:solidFill>
                <a:latin typeface="Verdana" pitchFamily="34" charset="0"/>
              </a:rPr>
            </a:br>
            <a:r>
              <a:rPr lang="nl-NL" sz="3100" b="1" dirty="0">
                <a:solidFill>
                  <a:schemeClr val="accent6"/>
                </a:solidFill>
                <a:latin typeface="Verdana" pitchFamily="34" charset="0"/>
              </a:rPr>
              <a:t>Doorstroomregeling (2 TL – 3 GL/TL):</a:t>
            </a:r>
            <a:r>
              <a:rPr lang="nl-NL" sz="3100" dirty="0">
                <a:solidFill>
                  <a:schemeClr val="accent6"/>
                </a:solidFill>
                <a:latin typeface="Verdana" pitchFamily="34" charset="0"/>
              </a:rPr>
              <a:t> </a:t>
            </a:r>
            <a:endParaRPr lang="nl-NL" sz="3100" b="1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752480" y="1412776"/>
            <a:ext cx="792397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gemiddelde van alle vakken is 6,0 of hoger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gemiddelde van Nederlands, Engels en wiskunde is een 6,0 of hoger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gemiddelde van het gekozen vakkenpakket is een 6,0 of hoger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Nederlands eindcijfer 5 of hoger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Geen cijfer lager dan 4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Maximaal 2x 5 of 1x 4</a:t>
            </a:r>
          </a:p>
          <a:p>
            <a:pPr>
              <a:spcAft>
                <a:spcPts val="0"/>
              </a:spcAft>
            </a:pPr>
            <a:endParaRPr lang="nl-NL" sz="3200" dirty="0">
              <a:solidFill>
                <a:schemeClr val="accent1">
                  <a:lumMod val="75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54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87724" y="476672"/>
            <a:ext cx="5256584" cy="726976"/>
          </a:xfrm>
        </p:spPr>
        <p:txBody>
          <a:bodyPr>
            <a:normAutofit fontScale="90000"/>
          </a:bodyPr>
          <a:lstStyle/>
          <a:p>
            <a:pPr algn="ctr"/>
            <a:r>
              <a:rPr lang="nl-NL" sz="4000" b="1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Indeling (V.)M.B.O.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683568" y="2420888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3200" dirty="0">
              <a:solidFill>
                <a:schemeClr val="bg2"/>
              </a:solidFill>
              <a:latin typeface="Verdana" pitchFamily="34" charset="0"/>
            </a:endParaRPr>
          </a:p>
          <a:p>
            <a:pPr marL="457200" indent="-457200">
              <a:buFont typeface="Arial" charset="0"/>
              <a:buChar char="•"/>
            </a:pPr>
            <a:endParaRPr lang="nl-NL" sz="3200" dirty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683568" y="2204864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Profielen:</a:t>
            </a:r>
          </a:p>
          <a:p>
            <a:pPr marL="914400" lvl="1" indent="-457200">
              <a:buFont typeface="Arial" charset="0"/>
              <a:buChar char="•"/>
            </a:pPr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Zorg &amp; Welzijn</a:t>
            </a:r>
          </a:p>
          <a:p>
            <a:pPr marL="914400" lvl="1" indent="-457200">
              <a:buFont typeface="Arial" charset="0"/>
              <a:buChar char="•"/>
            </a:pPr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Economie</a:t>
            </a:r>
          </a:p>
          <a:p>
            <a:pPr marL="914400" lvl="1" indent="-457200">
              <a:buFont typeface="Arial" charset="0"/>
              <a:buChar char="•"/>
            </a:pPr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Techniek</a:t>
            </a:r>
          </a:p>
          <a:p>
            <a:pPr marL="914400" lvl="1" indent="-457200">
              <a:buFont typeface="Arial" charset="0"/>
              <a:buChar char="•"/>
            </a:pPr>
            <a:endParaRPr lang="nl-NL" sz="3200" dirty="0">
              <a:solidFill>
                <a:schemeClr val="bg2"/>
              </a:solidFill>
              <a:latin typeface="Verdana" pitchFamily="34" charset="0"/>
            </a:endParaRPr>
          </a:p>
          <a:p>
            <a:pPr marL="914400" lvl="1" indent="-457200">
              <a:buFont typeface="Arial" charset="0"/>
              <a:buChar char="•"/>
            </a:pPr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Landbouw (Groen)</a:t>
            </a:r>
          </a:p>
        </p:txBody>
      </p:sp>
    </p:spTree>
    <p:extLst>
      <p:ext uri="{BB962C8B-B14F-4D97-AF65-F5344CB8AC3E}">
        <p14:creationId xmlns:p14="http://schemas.microsoft.com/office/powerpoint/2010/main" val="184949542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548680"/>
            <a:ext cx="7482408" cy="1008112"/>
          </a:xfrm>
        </p:spPr>
        <p:txBody>
          <a:bodyPr>
            <a:noAutofit/>
          </a:bodyPr>
          <a:lstStyle/>
          <a:p>
            <a:pPr algn="ctr"/>
            <a:r>
              <a:rPr lang="nl-NL" sz="3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Veel keuzemogelijkheden: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1893" y="2420888"/>
            <a:ext cx="8058472" cy="2880320"/>
          </a:xfrm>
        </p:spPr>
        <p:txBody>
          <a:bodyPr>
            <a:normAutofit/>
          </a:bodyPr>
          <a:lstStyle/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Gevolgen voor het rooster</a:t>
            </a:r>
          </a:p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Gevolgen voor samenstelling van de klassen</a:t>
            </a:r>
          </a:p>
        </p:txBody>
      </p:sp>
    </p:spTree>
    <p:extLst>
      <p:ext uri="{BB962C8B-B14F-4D97-AF65-F5344CB8AC3E}">
        <p14:creationId xmlns:p14="http://schemas.microsoft.com/office/powerpoint/2010/main" val="3049941979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187624" y="1052736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6192688" cy="5328592"/>
          </a:xfrm>
        </p:spPr>
        <p:txBody>
          <a:bodyPr>
            <a:normAutofit fontScale="90000"/>
          </a:bodyPr>
          <a:lstStyle/>
          <a:p>
            <a:pPr algn="ctr"/>
            <a:r>
              <a:rPr lang="nl-NL" sz="4000" b="1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Vragen?</a:t>
            </a:r>
            <a:br>
              <a:rPr lang="nl-NL" sz="4000" b="1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nl-NL" b="1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nl-NL" sz="3100" b="1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1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h.eshuijs@compaenvmbo.nl</a:t>
            </a:r>
            <a:br>
              <a:rPr lang="nl-NL" sz="31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nl-NL" sz="31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1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g.ozkan@compaenvmbo.nl</a:t>
            </a:r>
            <a:br>
              <a:rPr lang="nl-NL" sz="27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nl-NL" sz="27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6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bij de mentor</a:t>
            </a:r>
            <a:br>
              <a:rPr lang="nl-NL" b="1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NL" b="1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742007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781800" cy="720080"/>
          </a:xfrm>
        </p:spPr>
        <p:txBody>
          <a:bodyPr>
            <a:normAutofit fontScale="90000"/>
          </a:bodyPr>
          <a:lstStyle/>
          <a:p>
            <a:r>
              <a:rPr lang="nl-NL" sz="4000" b="1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Vakkenpakket leerjaar 3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539552" y="2181543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Verplichte vakken (7)</a:t>
            </a:r>
          </a:p>
          <a:p>
            <a:pPr marL="514350" indent="-514350">
              <a:buAutoNum type="alphaUcPeriod"/>
            </a:pPr>
            <a:endParaRPr lang="nl-NL" sz="3200" dirty="0">
              <a:solidFill>
                <a:schemeClr val="accent6"/>
              </a:solidFill>
              <a:latin typeface="Verdana" pitchFamily="34" charset="0"/>
            </a:endParaRPr>
          </a:p>
          <a:p>
            <a:pPr marL="514350" indent="-514350">
              <a:buAutoNum type="alphaUcPeriod"/>
            </a:pPr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Verplicht </a:t>
            </a:r>
            <a:r>
              <a:rPr lang="nl-NL" sz="3200" dirty="0" err="1">
                <a:solidFill>
                  <a:schemeClr val="accent6"/>
                </a:solidFill>
                <a:latin typeface="Verdana" pitchFamily="34" charset="0"/>
              </a:rPr>
              <a:t>profielvak</a:t>
            </a:r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 (2 of 3)</a:t>
            </a:r>
          </a:p>
          <a:p>
            <a:pPr marL="514350" indent="-514350">
              <a:buAutoNum type="alphaUcPeriod"/>
            </a:pPr>
            <a:endParaRPr lang="nl-NL" sz="3200" dirty="0">
              <a:solidFill>
                <a:schemeClr val="accent6"/>
              </a:solidFill>
              <a:latin typeface="Verdana" pitchFamily="34" charset="0"/>
            </a:endParaRPr>
          </a:p>
          <a:p>
            <a:pPr marL="514350" indent="-514350">
              <a:buAutoNum type="alphaUcPeriod"/>
            </a:pPr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Keuzevakken (2 of 3)</a:t>
            </a:r>
          </a:p>
        </p:txBody>
      </p:sp>
    </p:spTree>
    <p:extLst>
      <p:ext uri="{BB962C8B-B14F-4D97-AF65-F5344CB8AC3E}">
        <p14:creationId xmlns:p14="http://schemas.microsoft.com/office/powerpoint/2010/main" val="117535953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106975" y="1484784"/>
            <a:ext cx="80648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Verplicht</a:t>
            </a:r>
          </a:p>
          <a:p>
            <a:pPr marL="914400" lvl="1" indent="-457200">
              <a:buFont typeface="Arial" charset="0"/>
              <a:buChar char="•"/>
            </a:pPr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Nederlands</a:t>
            </a:r>
          </a:p>
          <a:p>
            <a:pPr marL="914400" lvl="1" indent="-457200">
              <a:buFont typeface="Arial" charset="0"/>
              <a:buChar char="•"/>
            </a:pPr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Engels</a:t>
            </a:r>
          </a:p>
          <a:p>
            <a:pPr marL="914400" lvl="1" indent="-457200">
              <a:buFont typeface="Arial" charset="0"/>
              <a:buChar char="•"/>
            </a:pPr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Wiskunde </a:t>
            </a:r>
            <a:r>
              <a:rPr lang="nl-NL" sz="2000" dirty="0">
                <a:solidFill>
                  <a:schemeClr val="accent6"/>
                </a:solidFill>
                <a:latin typeface="Verdana" pitchFamily="34" charset="0"/>
              </a:rPr>
              <a:t>(*)</a:t>
            </a:r>
          </a:p>
          <a:p>
            <a:pPr marL="914400" lvl="1" indent="-457200">
              <a:buFont typeface="Arial" charset="0"/>
              <a:buChar char="•"/>
            </a:pPr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LO 1</a:t>
            </a:r>
          </a:p>
          <a:p>
            <a:pPr marL="914400" lvl="1" indent="-457200">
              <a:buFont typeface="Arial" charset="0"/>
              <a:buChar char="•"/>
            </a:pPr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CKV</a:t>
            </a:r>
          </a:p>
          <a:p>
            <a:pPr marL="914400" lvl="1" indent="-457200">
              <a:buFont typeface="Arial" charset="0"/>
              <a:buChar char="•"/>
            </a:pPr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Rekenen</a:t>
            </a:r>
          </a:p>
          <a:p>
            <a:pPr marL="914400" lvl="1" indent="-457200">
              <a:buFont typeface="Arial" charset="0"/>
              <a:buChar char="•"/>
            </a:pPr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LOB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781800" cy="648072"/>
          </a:xfrm>
        </p:spPr>
        <p:txBody>
          <a:bodyPr>
            <a:normAutofit fontScale="90000"/>
          </a:bodyPr>
          <a:lstStyle/>
          <a:p>
            <a:r>
              <a:rPr lang="nl-NL" sz="4000" b="1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Vakkenpakket leerjaar 3</a:t>
            </a:r>
          </a:p>
        </p:txBody>
      </p:sp>
    </p:spTree>
    <p:extLst>
      <p:ext uri="{BB962C8B-B14F-4D97-AF65-F5344CB8AC3E}">
        <p14:creationId xmlns:p14="http://schemas.microsoft.com/office/powerpoint/2010/main" val="2014546538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689875" y="1772816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B. Verplichte profielvakken (2 of 3)</a:t>
            </a:r>
          </a:p>
          <a:p>
            <a:endParaRPr lang="nl-NL" sz="3200" dirty="0">
              <a:solidFill>
                <a:schemeClr val="accent6"/>
              </a:solidFill>
              <a:latin typeface="Verdana" pitchFamily="34" charset="0"/>
            </a:endParaRPr>
          </a:p>
          <a:p>
            <a:r>
              <a:rPr lang="nl-NL" sz="3200" b="1" dirty="0">
                <a:solidFill>
                  <a:schemeClr val="accent6"/>
                </a:solidFill>
                <a:latin typeface="Verdana" pitchFamily="34" charset="0"/>
              </a:rPr>
              <a:t>Zorg &amp; Welzijn	: </a:t>
            </a:r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Biologie</a:t>
            </a:r>
          </a:p>
          <a:p>
            <a:r>
              <a:rPr lang="nl-NL" sz="3200" b="1" dirty="0">
                <a:solidFill>
                  <a:srgbClr val="730E00"/>
                </a:solidFill>
                <a:latin typeface="Verdana" pitchFamily="34" charset="0"/>
              </a:rPr>
              <a:t>Economie		: </a:t>
            </a:r>
            <a:r>
              <a:rPr lang="nl-NL" sz="3200" dirty="0">
                <a:solidFill>
                  <a:srgbClr val="730E00"/>
                </a:solidFill>
                <a:latin typeface="Verdana" pitchFamily="34" charset="0"/>
              </a:rPr>
              <a:t>Economie</a:t>
            </a:r>
          </a:p>
          <a:p>
            <a:r>
              <a:rPr lang="nl-NL" sz="3200" b="1" dirty="0">
                <a:solidFill>
                  <a:schemeClr val="accent6"/>
                </a:solidFill>
                <a:latin typeface="Verdana" pitchFamily="34" charset="0"/>
              </a:rPr>
              <a:t>Techniek		: </a:t>
            </a:r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NASK 1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781800" cy="1231032"/>
          </a:xfrm>
        </p:spPr>
        <p:txBody>
          <a:bodyPr>
            <a:normAutofit fontScale="90000"/>
          </a:bodyPr>
          <a:lstStyle/>
          <a:p>
            <a:r>
              <a:rPr lang="nl-NL" sz="4000" b="1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Vakkenpakket leerjaar 3</a:t>
            </a:r>
            <a:br>
              <a:rPr lang="nl-NL" sz="4000" b="1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NL" sz="4000" b="1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746986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55576" y="1340768"/>
            <a:ext cx="806489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Keuzevakken (2 of 3)</a:t>
            </a:r>
          </a:p>
          <a:p>
            <a:pPr marL="457200" indent="-457200">
              <a:buFont typeface="Arial" pitchFamily="34" charset="0"/>
              <a:buChar char="•"/>
            </a:pPr>
            <a:endParaRPr lang="nl-NL" dirty="0">
              <a:solidFill>
                <a:schemeClr val="accent6"/>
              </a:solidFill>
              <a:latin typeface="Verdana" pitchFamily="34" charset="0"/>
            </a:endParaRPr>
          </a:p>
          <a:p>
            <a:endParaRPr lang="nl-NL" sz="2000" dirty="0">
              <a:solidFill>
                <a:schemeClr val="accent6"/>
              </a:solidFill>
              <a:latin typeface="Verdana" pitchFamily="34" charset="0"/>
            </a:endParaRPr>
          </a:p>
          <a:p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Duits</a:t>
            </a:r>
          </a:p>
          <a:p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NASK 2</a:t>
            </a:r>
          </a:p>
          <a:p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Geschiedenis</a:t>
            </a:r>
          </a:p>
          <a:p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Aardrijkskunde</a:t>
            </a:r>
          </a:p>
          <a:p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LO 2</a:t>
            </a:r>
          </a:p>
          <a:p>
            <a:r>
              <a:rPr lang="nl-NL" sz="3200" dirty="0">
                <a:solidFill>
                  <a:schemeClr val="accent6"/>
                </a:solidFill>
                <a:latin typeface="Verdana" pitchFamily="34" charset="0"/>
              </a:rPr>
              <a:t>Beeldende vorming - Tekenen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781800" cy="1159024"/>
          </a:xfrm>
        </p:spPr>
        <p:txBody>
          <a:bodyPr>
            <a:normAutofit fontScale="90000"/>
          </a:bodyPr>
          <a:lstStyle/>
          <a:p>
            <a:r>
              <a:rPr lang="nl-NL" sz="4000" b="1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Vakkenpakket leerjaar 3</a:t>
            </a:r>
            <a:br>
              <a:rPr lang="nl-NL" sz="4000" b="1" dirty="0">
                <a:solidFill>
                  <a:schemeClr val="accent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NL" sz="4000" b="1" dirty="0">
              <a:solidFill>
                <a:schemeClr val="accent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184624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sz="half" idx="4294967295"/>
          </p:nvPr>
        </p:nvSpPr>
        <p:spPr>
          <a:xfrm>
            <a:off x="4788024" y="-66322"/>
            <a:ext cx="3657600" cy="6807690"/>
          </a:xfrm>
        </p:spPr>
        <p:txBody>
          <a:bodyPr>
            <a:normAutofit/>
          </a:bodyPr>
          <a:lstStyle/>
          <a:p>
            <a:r>
              <a:rPr lang="nl-NL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TL 3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Nederlands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Engels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Wiskunde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 1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Rekenen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CKV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LOB/mentor</a:t>
            </a:r>
          </a:p>
          <a:p>
            <a:r>
              <a:rPr lang="nl-NL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Economie</a:t>
            </a:r>
          </a:p>
          <a:p>
            <a:r>
              <a:rPr lang="nl-NL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Biologie</a:t>
            </a:r>
          </a:p>
          <a:p>
            <a:r>
              <a:rPr lang="nl-NL" sz="20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Nask</a:t>
            </a:r>
            <a:r>
              <a:rPr lang="nl-NL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</a:p>
          <a:p>
            <a:r>
              <a:rPr lang="nl-NL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Duits</a:t>
            </a:r>
          </a:p>
          <a:p>
            <a:r>
              <a:rPr lang="nl-NL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Geschiedenis</a:t>
            </a:r>
          </a:p>
          <a:p>
            <a:r>
              <a:rPr lang="nl-NL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Aardrijkskunde</a:t>
            </a:r>
          </a:p>
          <a:p>
            <a:r>
              <a:rPr lang="nl-NL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Nask</a:t>
            </a:r>
            <a:r>
              <a:rPr lang="nl-NL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</a:t>
            </a:r>
          </a:p>
          <a:p>
            <a:r>
              <a:rPr lang="nl-NL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Tekenen</a:t>
            </a:r>
          </a:p>
          <a:p>
            <a:r>
              <a:rPr lang="nl-NL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 2</a:t>
            </a:r>
          </a:p>
          <a:p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4294967295"/>
          </p:nvPr>
        </p:nvSpPr>
        <p:spPr>
          <a:xfrm>
            <a:off x="683568" y="-387424"/>
            <a:ext cx="3657600" cy="6696744"/>
          </a:xfrm>
        </p:spPr>
        <p:txBody>
          <a:bodyPr>
            <a:normAutofit/>
          </a:bodyPr>
          <a:lstStyle/>
          <a:p>
            <a:r>
              <a:rPr lang="nl-NL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TL 2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Nederlands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Engels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Wiskunde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 1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Rekenen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Duits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Economie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Geschiedenis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Aardrijkskunde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Biologie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Nask 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Tekenen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Techniek</a:t>
            </a:r>
          </a:p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mentoruur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6860816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Autofit/>
          </a:bodyPr>
          <a:lstStyle/>
          <a:p>
            <a:pPr fontAlgn="base"/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Gemengde Leerweg (GL)</a:t>
            </a:r>
          </a:p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Vijf van de zes examenvakken zijn TL</a:t>
            </a:r>
          </a:p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zesde vak is een beroepsgericht vak</a:t>
            </a:r>
          </a:p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Hierdoor bereid je je vast voor op een beroep/opleiding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620688"/>
            <a:ext cx="7122368" cy="1296144"/>
          </a:xfrm>
        </p:spPr>
        <p:txBody>
          <a:bodyPr>
            <a:normAutofit/>
          </a:bodyPr>
          <a:lstStyle/>
          <a:p>
            <a:pPr algn="ctr"/>
            <a:r>
              <a:rPr lang="nl-NL" sz="3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is de GL?</a:t>
            </a:r>
          </a:p>
        </p:txBody>
      </p:sp>
    </p:spTree>
    <p:extLst>
      <p:ext uri="{BB962C8B-B14F-4D97-AF65-F5344CB8AC3E}">
        <p14:creationId xmlns:p14="http://schemas.microsoft.com/office/powerpoint/2010/main" val="416443452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762000" y="1556792"/>
            <a:ext cx="8274496" cy="5040560"/>
          </a:xfrm>
        </p:spPr>
        <p:txBody>
          <a:bodyPr/>
          <a:lstStyle/>
          <a:p>
            <a:pPr marL="0" indent="0">
              <a:buNone/>
            </a:pPr>
            <a:r>
              <a:rPr lang="nl-NL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Horeca, Bakkerij en Recreatie (HBR)</a:t>
            </a:r>
          </a:p>
          <a:p>
            <a:endParaRPr lang="nl-NL" sz="32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Bouwen, Wonen en Interieur (BWI)</a:t>
            </a:r>
          </a:p>
          <a:p>
            <a:endParaRPr lang="nl-NL" sz="32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 Zorg en Welzijn (Z&amp;W)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62000" y="548680"/>
            <a:ext cx="7770440" cy="1224136"/>
          </a:xfrm>
        </p:spPr>
        <p:txBody>
          <a:bodyPr>
            <a:noAutofit/>
          </a:bodyPr>
          <a:lstStyle/>
          <a:p>
            <a:pPr algn="ctr"/>
            <a:r>
              <a:rPr lang="nl-NL" sz="3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Welke profielen heeft Compaen?</a:t>
            </a:r>
          </a:p>
        </p:txBody>
      </p:sp>
    </p:spTree>
    <p:extLst>
      <p:ext uri="{BB962C8B-B14F-4D97-AF65-F5344CB8AC3E}">
        <p14:creationId xmlns:p14="http://schemas.microsoft.com/office/powerpoint/2010/main" val="114450411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8287</TotalTime>
  <Words>676</Words>
  <Application>Microsoft Office PowerPoint</Application>
  <PresentationFormat>Diavoorstelling (4:3)</PresentationFormat>
  <Paragraphs>201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8" baseType="lpstr">
      <vt:lpstr>Arial</vt:lpstr>
      <vt:lpstr>Calibri</vt:lpstr>
      <vt:lpstr>Impact</vt:lpstr>
      <vt:lpstr>Times New Roman</vt:lpstr>
      <vt:lpstr>Verdana</vt:lpstr>
      <vt:lpstr>Wingdings</vt:lpstr>
      <vt:lpstr>NewsPrint</vt:lpstr>
      <vt:lpstr>PowerPoint-presentatie</vt:lpstr>
      <vt:lpstr>Indeling (V.)M.B.O.</vt:lpstr>
      <vt:lpstr>Vakkenpakket leerjaar 3</vt:lpstr>
      <vt:lpstr>Vakkenpakket leerjaar 3</vt:lpstr>
      <vt:lpstr>Vakkenpakket leerjaar 3 </vt:lpstr>
      <vt:lpstr>Vakkenpakket leerjaar 3 </vt:lpstr>
      <vt:lpstr>PowerPoint-presentatie</vt:lpstr>
      <vt:lpstr>Wat is de GL?</vt:lpstr>
      <vt:lpstr>Welke profielen heeft Compaen?</vt:lpstr>
      <vt:lpstr>PowerPoint-presentatie</vt:lpstr>
      <vt:lpstr>Profiel HBR</vt:lpstr>
      <vt:lpstr>Profiel BWI</vt:lpstr>
      <vt:lpstr>Profiel Z&amp;W</vt:lpstr>
      <vt:lpstr>PowerPoint-presentatie</vt:lpstr>
      <vt:lpstr>PowerPoint-presentatie</vt:lpstr>
      <vt:lpstr>PowerPoint-presentatie</vt:lpstr>
      <vt:lpstr>PowerPoint-presentatie</vt:lpstr>
      <vt:lpstr>Tijdspad</vt:lpstr>
      <vt:lpstr> Doorstroomregeling (2 TL – 3 GL/TL): </vt:lpstr>
      <vt:lpstr>Veel keuzemogelijkheden: </vt:lpstr>
      <vt:lpstr>Vragen?   h.eshuijs@compaenvmbo.nl  g.ozkan@compaenvmbo.nl  of bij de mentor </vt:lpstr>
    </vt:vector>
  </TitlesOfParts>
  <Company>SG "Het Zaanlands" - west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Geen diatitel</dc:title>
  <dc:creator>Mw.Annette Hoeksema-Hahn</dc:creator>
  <cp:lastModifiedBy>Nathalie Boschman</cp:lastModifiedBy>
  <cp:revision>183</cp:revision>
  <cp:lastPrinted>2016-02-16T15:42:12Z</cp:lastPrinted>
  <dcterms:created xsi:type="dcterms:W3CDTF">2000-12-10T12:29:19Z</dcterms:created>
  <dcterms:modified xsi:type="dcterms:W3CDTF">2020-02-03T08:45:01Z</dcterms:modified>
</cp:coreProperties>
</file>