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sldIdLst>
    <p:sldId id="264" r:id="rId5"/>
    <p:sldId id="265" r:id="rId6"/>
    <p:sldId id="267" r:id="rId7"/>
    <p:sldId id="268" r:id="rId8"/>
    <p:sldId id="270" r:id="rId9"/>
    <p:sldId id="256" r:id="rId10"/>
    <p:sldId id="257" r:id="rId11"/>
    <p:sldId id="259" r:id="rId12"/>
    <p:sldId id="260" r:id="rId13"/>
    <p:sldId id="261" r:id="rId14"/>
    <p:sldId id="262" r:id="rId15"/>
    <p:sldId id="27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CFE2A3D8-1646-4360-8CDF-DA11795DDA18}">
          <p14:sldIdLst>
            <p14:sldId id="264"/>
            <p14:sldId id="265"/>
            <p14:sldId id="267"/>
            <p14:sldId id="268"/>
            <p14:sldId id="270"/>
            <p14:sldId id="256"/>
            <p14:sldId id="257"/>
          </p14:sldIdLst>
        </p14:section>
        <p14:section name="Naamloze sectie" id="{362D3DFE-E78A-4434-9D5A-DE0394CF2EF0}">
          <p14:sldIdLst>
            <p14:sldId id="259"/>
            <p14:sldId id="260"/>
            <p14:sldId id="261"/>
            <p14:sldId id="262"/>
            <p14:sldId id="27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van der Lugt" userId="cbc9616f-aeaa-4d5c-8bc5-3047677a6019" providerId="ADAL" clId="{02C336FD-5CF6-4B54-B3BF-B3C26D6E276C}"/>
    <pc:docChg chg="undo custSel addSld delSld modSld sldOrd modSection">
      <pc:chgData name="Els van der Lugt" userId="cbc9616f-aeaa-4d5c-8bc5-3047677a6019" providerId="ADAL" clId="{02C336FD-5CF6-4B54-B3BF-B3C26D6E276C}" dt="2020-01-29T19:25:29.488" v="837" actId="2696"/>
      <pc:docMkLst>
        <pc:docMk/>
      </pc:docMkLst>
      <pc:sldChg chg="ord">
        <pc:chgData name="Els van der Lugt" userId="cbc9616f-aeaa-4d5c-8bc5-3047677a6019" providerId="ADAL" clId="{02C336FD-5CF6-4B54-B3BF-B3C26D6E276C}" dt="2020-01-29T19:24:52.341" v="836"/>
        <pc:sldMkLst>
          <pc:docMk/>
          <pc:sldMk cId="2878279909" sldId="262"/>
        </pc:sldMkLst>
      </pc:sldChg>
      <pc:sldChg chg="modSp">
        <pc:chgData name="Els van der Lugt" userId="cbc9616f-aeaa-4d5c-8bc5-3047677a6019" providerId="ADAL" clId="{02C336FD-5CF6-4B54-B3BF-B3C26D6E276C}" dt="2020-01-28T17:19:10.296" v="751" actId="20577"/>
        <pc:sldMkLst>
          <pc:docMk/>
          <pc:sldMk cId="3239116034" sldId="264"/>
        </pc:sldMkLst>
        <pc:spChg chg="mod">
          <ac:chgData name="Els van der Lugt" userId="cbc9616f-aeaa-4d5c-8bc5-3047677a6019" providerId="ADAL" clId="{02C336FD-5CF6-4B54-B3BF-B3C26D6E276C}" dt="2020-01-28T17:19:10.296" v="751" actId="20577"/>
          <ac:spMkLst>
            <pc:docMk/>
            <pc:sldMk cId="3239116034" sldId="264"/>
            <ac:spMk id="3" creationId="{DB0BC0B7-E48B-4163-B1F9-6FE8EBBBA3C1}"/>
          </ac:spMkLst>
        </pc:spChg>
      </pc:sldChg>
      <pc:sldChg chg="addSp delSp modSp">
        <pc:chgData name="Els van der Lugt" userId="cbc9616f-aeaa-4d5c-8bc5-3047677a6019" providerId="ADAL" clId="{02C336FD-5CF6-4B54-B3BF-B3C26D6E276C}" dt="2020-01-28T16:10:41.237" v="744" actId="14100"/>
        <pc:sldMkLst>
          <pc:docMk/>
          <pc:sldMk cId="2536397253" sldId="270"/>
        </pc:sldMkLst>
        <pc:spChg chg="mod">
          <ac:chgData name="Els van der Lugt" userId="cbc9616f-aeaa-4d5c-8bc5-3047677a6019" providerId="ADAL" clId="{02C336FD-5CF6-4B54-B3BF-B3C26D6E276C}" dt="2020-01-28T16:06:25.207" v="616" actId="27636"/>
          <ac:spMkLst>
            <pc:docMk/>
            <pc:sldMk cId="2536397253" sldId="270"/>
            <ac:spMk id="2" creationId="{6A0CAE7B-EF17-4EA9-83E1-B57B86788779}"/>
          </ac:spMkLst>
        </pc:spChg>
        <pc:spChg chg="add mod">
          <ac:chgData name="Els van der Lugt" userId="cbc9616f-aeaa-4d5c-8bc5-3047677a6019" providerId="ADAL" clId="{02C336FD-5CF6-4B54-B3BF-B3C26D6E276C}" dt="2020-01-28T16:07:25.185" v="682" actId="5793"/>
          <ac:spMkLst>
            <pc:docMk/>
            <pc:sldMk cId="2536397253" sldId="270"/>
            <ac:spMk id="4" creationId="{3DC53AB4-974A-4BE7-987F-F324543B0D69}"/>
          </ac:spMkLst>
        </pc:spChg>
        <pc:spChg chg="add del mod">
          <ac:chgData name="Els van der Lugt" userId="cbc9616f-aeaa-4d5c-8bc5-3047677a6019" providerId="ADAL" clId="{02C336FD-5CF6-4B54-B3BF-B3C26D6E276C}" dt="2020-01-28T16:10:41.237" v="744" actId="14100"/>
          <ac:spMkLst>
            <pc:docMk/>
            <pc:sldMk cId="2536397253" sldId="270"/>
            <ac:spMk id="5" creationId="{5A4DCDF5-A11D-447A-8601-3BD428A7C515}"/>
          </ac:spMkLst>
        </pc:spChg>
        <pc:spChg chg="add del">
          <ac:chgData name="Els van der Lugt" userId="cbc9616f-aeaa-4d5c-8bc5-3047677a6019" providerId="ADAL" clId="{02C336FD-5CF6-4B54-B3BF-B3C26D6E276C}" dt="2020-01-28T16:08:58.302" v="692"/>
          <ac:spMkLst>
            <pc:docMk/>
            <pc:sldMk cId="2536397253" sldId="270"/>
            <ac:spMk id="7" creationId="{7D1EF470-1A95-4829-81C2-E0B63ABF2032}"/>
          </ac:spMkLst>
        </pc:spChg>
        <pc:spChg chg="add del">
          <ac:chgData name="Els van der Lugt" userId="cbc9616f-aeaa-4d5c-8bc5-3047677a6019" providerId="ADAL" clId="{02C336FD-5CF6-4B54-B3BF-B3C26D6E276C}" dt="2020-01-28T16:08:42.587" v="688"/>
          <ac:spMkLst>
            <pc:docMk/>
            <pc:sldMk cId="2536397253" sldId="270"/>
            <ac:spMk id="8" creationId="{0E85FF73-A177-4E0F-905A-3C8EFB5EADA6}"/>
          </ac:spMkLst>
        </pc:spChg>
        <pc:graphicFrameChg chg="del mod modGraphic">
          <ac:chgData name="Els van der Lugt" userId="cbc9616f-aeaa-4d5c-8bc5-3047677a6019" providerId="ADAL" clId="{02C336FD-5CF6-4B54-B3BF-B3C26D6E276C}" dt="2020-01-28T16:06:35.392" v="617" actId="478"/>
          <ac:graphicFrameMkLst>
            <pc:docMk/>
            <pc:sldMk cId="2536397253" sldId="270"/>
            <ac:graphicFrameMk id="6" creationId="{16836A1F-8028-46D1-BD91-73667EE6DDEF}"/>
          </ac:graphicFrameMkLst>
        </pc:graphicFrameChg>
        <pc:picChg chg="add del">
          <ac:chgData name="Els van der Lugt" userId="cbc9616f-aeaa-4d5c-8bc5-3047677a6019" providerId="ADAL" clId="{02C336FD-5CF6-4B54-B3BF-B3C26D6E276C}" dt="2020-01-28T16:08:58.302" v="692"/>
          <ac:picMkLst>
            <pc:docMk/>
            <pc:sldMk cId="2536397253" sldId="270"/>
            <ac:picMk id="1026" creationId="{EB75678A-5766-4B3F-B9B0-19E771B48656}"/>
          </ac:picMkLst>
        </pc:picChg>
        <pc:picChg chg="add del">
          <ac:chgData name="Els van der Lugt" userId="cbc9616f-aeaa-4d5c-8bc5-3047677a6019" providerId="ADAL" clId="{02C336FD-5CF6-4B54-B3BF-B3C26D6E276C}" dt="2020-01-28T16:08:42.587" v="688"/>
          <ac:picMkLst>
            <pc:docMk/>
            <pc:sldMk cId="2536397253" sldId="270"/>
            <ac:picMk id="1028" creationId="{40B285C7-C998-4A79-98E9-6229ABC202D9}"/>
          </ac:picMkLst>
        </pc:picChg>
      </pc:sldChg>
      <pc:sldChg chg="add del">
        <pc:chgData name="Els van der Lugt" userId="cbc9616f-aeaa-4d5c-8bc5-3047677a6019" providerId="ADAL" clId="{02C336FD-5CF6-4B54-B3BF-B3C26D6E276C}" dt="2020-01-28T13:46:33.564" v="14" actId="2696"/>
        <pc:sldMkLst>
          <pc:docMk/>
          <pc:sldMk cId="3048719596" sldId="273"/>
        </pc:sldMkLst>
      </pc:sldChg>
      <pc:sldChg chg="modSp add del">
        <pc:chgData name="Els van der Lugt" userId="cbc9616f-aeaa-4d5c-8bc5-3047677a6019" providerId="ADAL" clId="{02C336FD-5CF6-4B54-B3BF-B3C26D6E276C}" dt="2020-01-29T19:25:29.488" v="837" actId="2696"/>
        <pc:sldMkLst>
          <pc:docMk/>
          <pc:sldMk cId="3639575007" sldId="274"/>
        </pc:sldMkLst>
        <pc:spChg chg="mod">
          <ac:chgData name="Els van der Lugt" userId="cbc9616f-aeaa-4d5c-8bc5-3047677a6019" providerId="ADAL" clId="{02C336FD-5CF6-4B54-B3BF-B3C26D6E276C}" dt="2020-01-28T13:54:50.746" v="413" actId="20577"/>
          <ac:spMkLst>
            <pc:docMk/>
            <pc:sldMk cId="3639575007" sldId="274"/>
            <ac:spMk id="3" creationId="{372AE64F-B9EA-4892-A40C-E5F3DE03180B}"/>
          </ac:spMkLst>
        </pc:spChg>
      </pc:sldChg>
      <pc:sldChg chg="addSp modSp add">
        <pc:chgData name="Els van der Lugt" userId="cbc9616f-aeaa-4d5c-8bc5-3047677a6019" providerId="ADAL" clId="{02C336FD-5CF6-4B54-B3BF-B3C26D6E276C}" dt="2020-01-29T19:24:18.958" v="833" actId="20577"/>
        <pc:sldMkLst>
          <pc:docMk/>
          <pc:sldMk cId="1816996301" sldId="275"/>
        </pc:sldMkLst>
        <pc:spChg chg="add mod">
          <ac:chgData name="Els van der Lugt" userId="cbc9616f-aeaa-4d5c-8bc5-3047677a6019" providerId="ADAL" clId="{02C336FD-5CF6-4B54-B3BF-B3C26D6E276C}" dt="2020-01-29T19:24:18.958" v="833" actId="20577"/>
          <ac:spMkLst>
            <pc:docMk/>
            <pc:sldMk cId="1816996301" sldId="275"/>
            <ac:spMk id="2" creationId="{2AEFC41F-5E44-489B-9ECD-0D8DB8CFBD29}"/>
          </ac:spMkLst>
        </pc:spChg>
      </pc:sldChg>
      <pc:sldChg chg="add del">
        <pc:chgData name="Els van der Lugt" userId="cbc9616f-aeaa-4d5c-8bc5-3047677a6019" providerId="ADAL" clId="{02C336FD-5CF6-4B54-B3BF-B3C26D6E276C}" dt="2020-01-29T19:24:38.501" v="834" actId="2696"/>
        <pc:sldMkLst>
          <pc:docMk/>
          <pc:sldMk cId="106832480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euwvmbo.nl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E0713-6B22-4D9F-AC70-BB064A00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Voorlichtingsavond 2e jaar Basis en Kader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0BC0B7-E48B-4163-B1F9-6FE8EBB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nl-NL" sz="3200">
                <a:solidFill>
                  <a:schemeClr val="tx1"/>
                </a:solidFill>
              </a:rPr>
              <a:t>1.   Programma </a:t>
            </a:r>
            <a:r>
              <a:rPr lang="nl-NL" sz="3200" dirty="0">
                <a:solidFill>
                  <a:schemeClr val="tx1"/>
                </a:solidFill>
              </a:rPr>
              <a:t>LOB 2</a:t>
            </a:r>
            <a:r>
              <a:rPr lang="nl-NL" sz="3200" baseline="30000" dirty="0">
                <a:solidFill>
                  <a:schemeClr val="tx1"/>
                </a:solidFill>
              </a:rPr>
              <a:t>e</a:t>
            </a:r>
            <a:r>
              <a:rPr lang="nl-NL" sz="3200" dirty="0">
                <a:solidFill>
                  <a:schemeClr val="tx1"/>
                </a:solidFill>
              </a:rPr>
              <a:t> jaar.</a:t>
            </a:r>
          </a:p>
          <a:p>
            <a:pPr marL="560070" indent="-514350">
              <a:buAutoNum type="arabicPlain"/>
            </a:pPr>
            <a:endParaRPr lang="nl-NL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2   Info drie profielen Compaen en in de Zaanstreek  </a:t>
            </a:r>
          </a:p>
          <a:p>
            <a:pPr marL="4572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     met de keuzevakken.</a:t>
            </a:r>
          </a:p>
          <a:p>
            <a:pPr marL="45720" indent="0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3    Wat te doen als leerling profiel wil buiten</a:t>
            </a:r>
          </a:p>
          <a:p>
            <a:pPr marL="4572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      Compaen.</a:t>
            </a:r>
          </a:p>
        </p:txBody>
      </p:sp>
    </p:spTree>
    <p:extLst>
      <p:ext uri="{BB962C8B-B14F-4D97-AF65-F5344CB8AC3E}">
        <p14:creationId xmlns:p14="http://schemas.microsoft.com/office/powerpoint/2010/main" val="323911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49867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HBR     Horeca  Bakkerij en Recreatie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37467" y="1066952"/>
            <a:ext cx="4754880" cy="1455168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Verplichte profieldelen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143000" y="2212622"/>
            <a:ext cx="4873978" cy="4299496"/>
          </a:xfrm>
        </p:spPr>
        <p:txBody>
          <a:bodyPr>
            <a:normAutofit/>
          </a:bodyPr>
          <a:lstStyle/>
          <a:p>
            <a:r>
              <a:rPr lang="nl-NL" sz="2600" dirty="0">
                <a:solidFill>
                  <a:schemeClr val="tx1"/>
                </a:solidFill>
              </a:rPr>
              <a:t>Deel 1: Gastheerschap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2: Bakkerij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3: Keuken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4: Recreatie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Vakken:: Nederlands, Engels, Economie, Gym en Maatschappijleer, Wiskunde.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Voor Economie voldoende in 2</a:t>
            </a:r>
            <a:r>
              <a:rPr lang="nl-NL" baseline="30000" dirty="0">
                <a:solidFill>
                  <a:schemeClr val="tx1"/>
                </a:solidFill>
              </a:rPr>
              <a:t>e</a:t>
            </a:r>
            <a:r>
              <a:rPr lang="nl-NL" dirty="0">
                <a:solidFill>
                  <a:schemeClr val="tx1"/>
                </a:solidFill>
              </a:rPr>
              <a:t> jaar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69173" y="812800"/>
            <a:ext cx="4754880" cy="1963473"/>
          </a:xfrm>
        </p:spPr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Keuzevakken  </a:t>
            </a:r>
            <a:r>
              <a:rPr lang="nl-NL" dirty="0">
                <a:solidFill>
                  <a:schemeClr val="tx1"/>
                </a:solidFill>
              </a:rPr>
              <a:t>(concept)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graphicFrame>
        <p:nvGraphicFramePr>
          <p:cNvPr id="7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868393"/>
              </p:ext>
            </p:extLst>
          </p:nvPr>
        </p:nvGraphicFramePr>
        <p:xfrm>
          <a:off x="6175021" y="2212622"/>
          <a:ext cx="5190774" cy="3535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005">
                <a:tc>
                  <a:txBody>
                    <a:bodyPr/>
                    <a:lstStyle/>
                    <a:p>
                      <a:r>
                        <a:rPr lang="nl-NL" dirty="0"/>
                        <a:t>Arrangement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Arrangement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329">
                <a:tc>
                  <a:txBody>
                    <a:bodyPr/>
                    <a:lstStyle/>
                    <a:p>
                      <a:r>
                        <a:rPr lang="nl-NL" dirty="0"/>
                        <a:t>Verplicht keuzevak:</a:t>
                      </a:r>
                    </a:p>
                    <a:p>
                      <a:r>
                        <a:rPr lang="nl-NL" dirty="0"/>
                        <a:t>Evenementen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Vrij keuzevak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58">
                <a:tc>
                  <a:txBody>
                    <a:bodyPr/>
                    <a:lstStyle/>
                    <a:p>
                      <a:r>
                        <a:rPr lang="nl-NL" dirty="0"/>
                        <a:t>Keukenspecialisatie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Keukenspecialisatie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083">
                <a:tc>
                  <a:txBody>
                    <a:bodyPr/>
                    <a:lstStyle/>
                    <a:p>
                      <a:r>
                        <a:rPr lang="nl-NL" dirty="0"/>
                        <a:t>Brood &amp;</a:t>
                      </a:r>
                      <a:r>
                        <a:rPr lang="nl-NL" baseline="0" dirty="0"/>
                        <a:t> Banketspecialisatie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Brood &amp;</a:t>
                      </a:r>
                      <a:r>
                        <a:rPr lang="nl-NL" baseline="0" dirty="0"/>
                        <a:t> Banketspecialisatie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9588">
                <a:tc>
                  <a:txBody>
                    <a:bodyPr/>
                    <a:lstStyle/>
                    <a:p>
                      <a:r>
                        <a:rPr lang="nl-NL" dirty="0"/>
                        <a:t>Gastheerspecialisatie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Gastheerspecialisatie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41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699D5-9F3A-4383-9A16-C29E020B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Keuzevakken: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2FD1B-D2BD-4043-8CC9-9CAEA95E8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Bijzondere keuken</a:t>
            </a:r>
          </a:p>
          <a:p>
            <a:r>
              <a:rPr lang="nl-NL" dirty="0">
                <a:solidFill>
                  <a:schemeClr val="tx1"/>
                </a:solidFill>
              </a:rPr>
              <a:t>Ondernemen</a:t>
            </a:r>
          </a:p>
          <a:p>
            <a:r>
              <a:rPr lang="nl-NL" dirty="0">
                <a:solidFill>
                  <a:schemeClr val="tx1"/>
                </a:solidFill>
              </a:rPr>
              <a:t>Ondersteuning sportactiviteiten</a:t>
            </a:r>
          </a:p>
          <a:p>
            <a:r>
              <a:rPr lang="nl-NL" dirty="0">
                <a:solidFill>
                  <a:schemeClr val="tx1"/>
                </a:solidFill>
              </a:rPr>
              <a:t>EHBO</a:t>
            </a:r>
          </a:p>
          <a:p>
            <a:r>
              <a:rPr lang="nl-NL" dirty="0">
                <a:solidFill>
                  <a:schemeClr val="tx1"/>
                </a:solidFill>
              </a:rPr>
              <a:t>Kennismaken UV</a:t>
            </a:r>
          </a:p>
          <a:p>
            <a:r>
              <a:rPr lang="nl-NL" dirty="0">
                <a:solidFill>
                  <a:schemeClr val="tx1"/>
                </a:solidFill>
              </a:rPr>
              <a:t>Interieur en Design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(Robotica)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7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Ander profiel?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tx1"/>
                </a:solidFill>
              </a:rPr>
              <a:t>Data voorlichtingsavonden klas 3 , aanvang 19.30 uur 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Zuiderzee College 		1 april </a:t>
            </a:r>
            <a:r>
              <a:rPr lang="nl-NL" dirty="0">
                <a:solidFill>
                  <a:srgbClr val="FF0000"/>
                </a:solidFill>
              </a:rPr>
              <a:t>Z&amp;W</a:t>
            </a:r>
            <a:r>
              <a:rPr lang="nl-NL" dirty="0">
                <a:solidFill>
                  <a:schemeClr val="tx1"/>
                </a:solidFill>
              </a:rPr>
              <a:t>,MVI, </a:t>
            </a:r>
            <a:r>
              <a:rPr lang="nl-NL" dirty="0">
                <a:solidFill>
                  <a:srgbClr val="FF0000"/>
                </a:solidFill>
              </a:rPr>
              <a:t>E&amp;O </a:t>
            </a:r>
          </a:p>
          <a:p>
            <a:r>
              <a:rPr lang="nl-NL" b="1" dirty="0">
                <a:solidFill>
                  <a:schemeClr val="tx1"/>
                </a:solidFill>
              </a:rPr>
              <a:t>Pascal Zuid 			6 april</a:t>
            </a: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dirty="0">
                <a:solidFill>
                  <a:srgbClr val="0070C0"/>
                </a:solidFill>
              </a:rPr>
              <a:t>D&amp;P</a:t>
            </a:r>
            <a:r>
              <a:rPr lang="nl-NL" dirty="0">
                <a:solidFill>
                  <a:schemeClr val="tx1"/>
                </a:solidFill>
              </a:rPr>
              <a:t>	</a:t>
            </a:r>
            <a:endParaRPr lang="nl-NL" b="1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Compaen VMBO 		7 april </a:t>
            </a:r>
            <a:r>
              <a:rPr lang="nl-NL" dirty="0">
                <a:solidFill>
                  <a:srgbClr val="FF0000"/>
                </a:solidFill>
              </a:rPr>
              <a:t>BWI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>
                <a:solidFill>
                  <a:srgbClr val="FF0000"/>
                </a:solidFill>
              </a:rPr>
              <a:t>Z&amp;W</a:t>
            </a:r>
            <a:r>
              <a:rPr lang="nl-NL" dirty="0">
                <a:solidFill>
                  <a:schemeClr val="tx1"/>
                </a:solidFill>
              </a:rPr>
              <a:t>, HBR</a:t>
            </a:r>
          </a:p>
          <a:p>
            <a:r>
              <a:rPr lang="nl-NL" b="1" dirty="0" err="1">
                <a:solidFill>
                  <a:schemeClr val="tx1"/>
                </a:solidFill>
              </a:rPr>
              <a:t>TriasVMBO</a:t>
            </a:r>
            <a:r>
              <a:rPr lang="nl-NL" b="1" dirty="0">
                <a:solidFill>
                  <a:schemeClr val="tx1"/>
                </a:solidFill>
              </a:rPr>
              <a:t>			8 april </a:t>
            </a:r>
            <a:r>
              <a:rPr lang="nl-NL" dirty="0">
                <a:solidFill>
                  <a:srgbClr val="FF0000"/>
                </a:solidFill>
              </a:rPr>
              <a:t>BWI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>
                <a:solidFill>
                  <a:srgbClr val="FF0000"/>
                </a:solidFill>
              </a:rPr>
              <a:t>Z&amp;W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>
                <a:solidFill>
                  <a:srgbClr val="FF0000"/>
                </a:solidFill>
              </a:rPr>
              <a:t>E&amp;O, </a:t>
            </a:r>
            <a:r>
              <a:rPr lang="nl-NL" dirty="0">
                <a:solidFill>
                  <a:schemeClr val="tx1"/>
                </a:solidFill>
              </a:rPr>
              <a:t>PIE, </a:t>
            </a:r>
            <a:r>
              <a:rPr lang="nl-NL" dirty="0">
                <a:solidFill>
                  <a:srgbClr val="0070C0"/>
                </a:solidFill>
              </a:rPr>
              <a:t>D&amp;P </a:t>
            </a:r>
            <a:r>
              <a:rPr lang="nl-NL" dirty="0">
                <a:solidFill>
                  <a:schemeClr val="tx1"/>
                </a:solidFill>
              </a:rPr>
              <a:t>	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	</a:t>
            </a:r>
          </a:p>
          <a:p>
            <a:pPr marL="45720" indent="0">
              <a:buNone/>
            </a:pPr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1300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AEFC41F-5E44-489B-9ECD-0D8DB8CFBD29}"/>
              </a:ext>
            </a:extLst>
          </p:cNvPr>
          <p:cNvSpPr/>
          <p:nvPr/>
        </p:nvSpPr>
        <p:spPr>
          <a:xfrm>
            <a:off x="818983" y="921882"/>
            <a:ext cx="116387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nl-NL" sz="3200" b="1" dirty="0"/>
              <a:t>Profielavond Compaen: donderdag 26 maart 2020 om 19.00</a:t>
            </a:r>
          </a:p>
          <a:p>
            <a:pPr marL="45720" indent="0">
              <a:buNone/>
            </a:pPr>
            <a:endParaRPr lang="nl-NL" sz="3200" b="1" dirty="0"/>
          </a:p>
          <a:p>
            <a:pPr marL="45720" indent="0">
              <a:buNone/>
            </a:pPr>
            <a:r>
              <a:rPr lang="nl-NL" sz="3200" b="1" dirty="0"/>
              <a:t>U bezoekt dan de twee profielen waarvoor </a:t>
            </a:r>
          </a:p>
          <a:p>
            <a:pPr marL="45720" indent="0">
              <a:buNone/>
            </a:pPr>
            <a:r>
              <a:rPr lang="nl-NL" sz="3200" b="1" dirty="0"/>
              <a:t>uw zoon / dochter heeft gekozen.</a:t>
            </a:r>
          </a:p>
          <a:p>
            <a:pPr marL="45720" indent="0">
              <a:buNone/>
            </a:pPr>
            <a:endParaRPr lang="nl-NL" sz="3200" b="1" dirty="0"/>
          </a:p>
          <a:p>
            <a:pPr marL="45720" indent="0">
              <a:buNone/>
            </a:pPr>
            <a:r>
              <a:rPr lang="nl-NL" sz="3200" b="1" dirty="0"/>
              <a:t>In de week erop vult u de definitieve keus in.</a:t>
            </a:r>
          </a:p>
          <a:p>
            <a:pPr marL="45720" indent="0">
              <a:buNone/>
            </a:pPr>
            <a:endParaRPr lang="nl-NL" sz="3200" b="1" dirty="0"/>
          </a:p>
          <a:p>
            <a:pPr marL="45720" indent="0">
              <a:buNone/>
            </a:pPr>
            <a:endParaRPr lang="nl-NL" sz="3200" b="1" dirty="0"/>
          </a:p>
          <a:p>
            <a:pPr marL="45720" indent="0">
              <a:buNone/>
            </a:pPr>
            <a:r>
              <a:rPr lang="nl-NL" sz="3200" b="1" dirty="0"/>
              <a:t>Info over profielen en keuzevakken: </a:t>
            </a:r>
            <a:r>
              <a:rPr lang="nl-NL" sz="3200" b="1" dirty="0">
                <a:hlinkClick r:id="rId2"/>
              </a:rPr>
              <a:t>www.nieuwvmbo.nl</a:t>
            </a:r>
            <a:endParaRPr lang="nl-NL" sz="3200" b="1" dirty="0"/>
          </a:p>
          <a:p>
            <a:pPr marL="4572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1699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0021E-194F-4227-9C75-51A7BB8E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LOB     </a:t>
            </a:r>
            <a:r>
              <a:rPr lang="nl-NL" sz="2800" dirty="0">
                <a:solidFill>
                  <a:schemeClr val="tx1"/>
                </a:solidFill>
              </a:rPr>
              <a:t>(Loopbaan Oriëntatie en Begeleiding)</a:t>
            </a:r>
            <a:br>
              <a:rPr lang="nl-NL" sz="2800" dirty="0">
                <a:solidFill>
                  <a:schemeClr val="tx1"/>
                </a:solidFill>
              </a:rPr>
            </a:b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CA37C-5E77-4CFD-848D-F0898E08B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Doel:     Weloverwogen keuze welke profiel 3</a:t>
            </a:r>
            <a:r>
              <a:rPr lang="nl-NL" baseline="30000" dirty="0">
                <a:solidFill>
                  <a:schemeClr val="tx1"/>
                </a:solidFill>
              </a:rPr>
              <a:t>e</a:t>
            </a:r>
            <a:r>
              <a:rPr lang="nl-NL" dirty="0">
                <a:solidFill>
                  <a:schemeClr val="tx1"/>
                </a:solidFill>
              </a:rPr>
              <a:t> jaar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                Verbreding kennis eigen kwaliteiten en interesses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                Verbreding kennis over bedrijven en beroepen in Zaanstreek</a:t>
            </a:r>
          </a:p>
          <a:p>
            <a:pPr marL="4572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Hoe:     Bezoeken profielen 3x. Twee keer met LL en 1 x met LL en ouders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               Beroepentest, ROC bezoek/ Escaperoom, evalueren activiteiten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               Bliksemstage 2 x met voorbereiding en evaluatie</a:t>
            </a:r>
          </a:p>
        </p:txBody>
      </p:sp>
    </p:spTree>
    <p:extLst>
      <p:ext uri="{BB962C8B-B14F-4D97-AF65-F5344CB8AC3E}">
        <p14:creationId xmlns:p14="http://schemas.microsoft.com/office/powerpoint/2010/main" val="242614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A033A655-38DE-47ED-8B31-4C3C39975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353386"/>
              </p:ext>
            </p:extLst>
          </p:nvPr>
        </p:nvGraphicFramePr>
        <p:xfrm>
          <a:off x="1649046" y="789355"/>
          <a:ext cx="6610875" cy="5020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251">
                  <a:extLst>
                    <a:ext uri="{9D8B030D-6E8A-4147-A177-3AD203B41FA5}">
                      <a16:colId xmlns:a16="http://schemas.microsoft.com/office/drawing/2014/main" val="1266941086"/>
                    </a:ext>
                  </a:extLst>
                </a:gridCol>
                <a:gridCol w="5434624">
                  <a:extLst>
                    <a:ext uri="{9D8B030D-6E8A-4147-A177-3AD203B41FA5}">
                      <a16:colId xmlns:a16="http://schemas.microsoft.com/office/drawing/2014/main" val="4021547020"/>
                    </a:ext>
                  </a:extLst>
                </a:gridCol>
              </a:tblGrid>
              <a:tr h="3780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periode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r>
                        <a:rPr lang="nl-NL" sz="1100" baseline="30000">
                          <a:effectLst/>
                        </a:rPr>
                        <a:t>e</a:t>
                      </a:r>
                      <a:r>
                        <a:rPr lang="nl-NL" sz="1100">
                          <a:effectLst/>
                        </a:rPr>
                        <a:t> jaar B/K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121606"/>
                  </a:ext>
                </a:extLst>
              </a:tr>
              <a:tr h="15474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Periode 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Uitleg LOB en jaarplanning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Uitleg profielen Compaen en Zaanstreek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1</a:t>
                      </a:r>
                      <a:r>
                        <a:rPr lang="nl-NL" sz="1400" baseline="30000" dirty="0">
                          <a:effectLst/>
                        </a:rPr>
                        <a:t>e</a:t>
                      </a:r>
                      <a:r>
                        <a:rPr lang="nl-NL" sz="1400" dirty="0">
                          <a:effectLst/>
                        </a:rPr>
                        <a:t> Bliksemstage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1</a:t>
                      </a:r>
                      <a:r>
                        <a:rPr lang="nl-NL" sz="1400" baseline="30000" dirty="0">
                          <a:effectLst/>
                        </a:rPr>
                        <a:t>e</a:t>
                      </a:r>
                      <a:r>
                        <a:rPr lang="nl-NL" sz="1400" dirty="0">
                          <a:effectLst/>
                        </a:rPr>
                        <a:t> bezoek Profielen Compaen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1089545"/>
                  </a:ext>
                </a:extLst>
              </a:tr>
              <a:tr h="15474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Periode 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2</a:t>
                      </a:r>
                      <a:r>
                        <a:rPr lang="nl-NL" sz="1400" baseline="30000" dirty="0">
                          <a:effectLst/>
                        </a:rPr>
                        <a:t>e</a:t>
                      </a:r>
                      <a:r>
                        <a:rPr lang="nl-NL" sz="1400" dirty="0">
                          <a:effectLst/>
                        </a:rPr>
                        <a:t> Bliksemstage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2</a:t>
                      </a:r>
                      <a:r>
                        <a:rPr lang="nl-NL" sz="1400" baseline="30000" dirty="0">
                          <a:effectLst/>
                        </a:rPr>
                        <a:t>e</a:t>
                      </a:r>
                      <a:r>
                        <a:rPr lang="nl-NL" sz="1400" dirty="0">
                          <a:effectLst/>
                        </a:rPr>
                        <a:t> bezoek Profielen Compaen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Beroepentest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Uitdelen open dagen lijst </a:t>
                      </a:r>
                      <a:r>
                        <a:rPr lang="nl-NL" sz="1400" dirty="0" err="1">
                          <a:effectLst/>
                        </a:rPr>
                        <a:t>ivm</a:t>
                      </a:r>
                      <a:r>
                        <a:rPr lang="nl-NL" sz="1400" dirty="0">
                          <a:effectLst/>
                        </a:rPr>
                        <a:t> bezoeken andere scholen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803223"/>
                  </a:ext>
                </a:extLst>
              </a:tr>
              <a:tr h="15474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Periode 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Evt</a:t>
                      </a:r>
                      <a:r>
                        <a:rPr lang="nl-NL" sz="1400" dirty="0">
                          <a:effectLst/>
                        </a:rPr>
                        <a:t> bezoeken open dagen andere scholen.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Activiteit Techniek Escaperoom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3</a:t>
                      </a:r>
                      <a:r>
                        <a:rPr lang="nl-NL" sz="1400" baseline="30000" dirty="0">
                          <a:effectLst/>
                        </a:rPr>
                        <a:t>e</a:t>
                      </a:r>
                      <a:r>
                        <a:rPr lang="nl-NL" sz="1400" dirty="0">
                          <a:effectLst/>
                        </a:rPr>
                        <a:t> Bezoek Profielen Compaen met ouders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Keuzeformulier invullen.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6037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63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5BA4D47B-ECF9-4352-8DC8-C975705F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Profielen in de Zaanstreek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4B6F6AA1-5BCF-4818-864D-01F2F411E0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981215"/>
              </p:ext>
            </p:extLst>
          </p:nvPr>
        </p:nvGraphicFramePr>
        <p:xfrm>
          <a:off x="1508368" y="1965960"/>
          <a:ext cx="8721968" cy="3825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7832">
                  <a:extLst>
                    <a:ext uri="{9D8B030D-6E8A-4147-A177-3AD203B41FA5}">
                      <a16:colId xmlns:a16="http://schemas.microsoft.com/office/drawing/2014/main" val="1356522952"/>
                    </a:ext>
                  </a:extLst>
                </a:gridCol>
                <a:gridCol w="2023374">
                  <a:extLst>
                    <a:ext uri="{9D8B030D-6E8A-4147-A177-3AD203B41FA5}">
                      <a16:colId xmlns:a16="http://schemas.microsoft.com/office/drawing/2014/main" val="3273045207"/>
                    </a:ext>
                  </a:extLst>
                </a:gridCol>
                <a:gridCol w="2023374">
                  <a:extLst>
                    <a:ext uri="{9D8B030D-6E8A-4147-A177-3AD203B41FA5}">
                      <a16:colId xmlns:a16="http://schemas.microsoft.com/office/drawing/2014/main" val="1275946026"/>
                    </a:ext>
                  </a:extLst>
                </a:gridCol>
                <a:gridCol w="1977388">
                  <a:extLst>
                    <a:ext uri="{9D8B030D-6E8A-4147-A177-3AD203B41FA5}">
                      <a16:colId xmlns:a16="http://schemas.microsoft.com/office/drawing/2014/main" val="2129084710"/>
                    </a:ext>
                  </a:extLst>
                </a:gridCol>
              </a:tblGrid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Profiel</a:t>
                      </a:r>
                      <a:endParaRPr lang="nl-NL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Scholen</a:t>
                      </a:r>
                      <a:endParaRPr lang="nl-NL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3584897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Horeca, bakkerij en recreatie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Compaen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673757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Zorg en welzijn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Compaen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Trias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Zuiderzee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777601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Bouw, wonen en interieur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Compaen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Trias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SG Gerrit Rietveld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39072937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Economie en ondernemen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Zuiderzee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Trias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SG Gerrit Rietveld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6260433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Media, vormgeving en ICT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Zuiderzee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2033350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Produceren, installeren en energie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Trias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5348329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Dienstverlening en producten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Trias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Pascal Zuid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Pascal Zuid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46142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Groen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Clusius College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6842835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Mobiliteit en transport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SG Gerrit Rietveld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4645256"/>
                  </a:ext>
                </a:extLst>
              </a:tr>
              <a:tr h="34774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Kunst- en cultuurgerichte school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De Vinse School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9867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8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CAE7B-EF17-4EA9-83E1-B57B8678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Open dag: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C53AB4-974A-4BE7-987F-F324543B0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A4DCDF5-A11D-447A-8601-3BD428A7C515}"/>
              </a:ext>
            </a:extLst>
          </p:cNvPr>
          <p:cNvSpPr/>
          <p:nvPr/>
        </p:nvSpPr>
        <p:spPr>
          <a:xfrm>
            <a:off x="1325880" y="2705100"/>
            <a:ext cx="9689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nl-NL" sz="2400" b="1" dirty="0"/>
              <a:t>Open huis TRIAS: zaterdag 8 februari 2020, van 10:00 tot 14:00 uur. </a:t>
            </a:r>
          </a:p>
        </p:txBody>
      </p:sp>
    </p:spTree>
    <p:extLst>
      <p:ext uri="{BB962C8B-B14F-4D97-AF65-F5344CB8AC3E}">
        <p14:creationId xmlns:p14="http://schemas.microsoft.com/office/powerpoint/2010/main" val="253639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Profielen  Compaen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8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Drie profielen: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BWI               Bouwen Wonen en Interieur</a:t>
            </a:r>
          </a:p>
          <a:p>
            <a:pPr marL="4572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Z&amp;W              Zorg en Welzijn</a:t>
            </a:r>
          </a:p>
          <a:p>
            <a:pPr marL="4572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HBR                Horeca Bakkerij en Recreatie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08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14400"/>
          </a:xfrm>
        </p:spPr>
        <p:txBody>
          <a:bodyPr/>
          <a:lstStyle/>
          <a:p>
            <a:r>
              <a:rPr lang="nl-NL" dirty="0"/>
              <a:t> </a:t>
            </a:r>
            <a:r>
              <a:rPr lang="nl-NL" dirty="0">
                <a:solidFill>
                  <a:schemeClr val="tx1"/>
                </a:solidFill>
              </a:rPr>
              <a:t>BWI      Bouwen Wonen en Interieur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43000" y="801512"/>
            <a:ext cx="4754880" cy="1977240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Verplichte profieldelen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6220" y="2449688"/>
            <a:ext cx="5534540" cy="4133991"/>
          </a:xfrm>
        </p:spPr>
        <p:txBody>
          <a:bodyPr>
            <a:normAutofit lnSpcReduction="10000"/>
          </a:bodyPr>
          <a:lstStyle/>
          <a:p>
            <a:r>
              <a:rPr lang="nl-NL" sz="2600" dirty="0">
                <a:solidFill>
                  <a:schemeClr val="tx1"/>
                </a:solidFill>
              </a:rPr>
              <a:t>Deel 1: Bouwproces en     bouwvoorbereiding.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2: Bouwen vanaf de fundering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3: Hout en meubelverbindingen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4: Design &amp; Decoratie</a:t>
            </a:r>
          </a:p>
          <a:p>
            <a:pPr marL="4572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Vakken:: Nederlands, Engels, </a:t>
            </a:r>
            <a:r>
              <a:rPr lang="nl-NL" dirty="0" err="1">
                <a:solidFill>
                  <a:schemeClr val="tx1"/>
                </a:solidFill>
              </a:rPr>
              <a:t>Nask</a:t>
            </a:r>
            <a:r>
              <a:rPr lang="nl-NL" dirty="0">
                <a:solidFill>
                  <a:schemeClr val="tx1"/>
                </a:solidFill>
              </a:rPr>
              <a:t>, Wiskunde, Gym en Maatschappijleer.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Voor M&amp;T voldoende in 2</a:t>
            </a:r>
            <a:r>
              <a:rPr lang="nl-NL" baseline="30000" dirty="0">
                <a:solidFill>
                  <a:schemeClr val="tx1"/>
                </a:solidFill>
              </a:rPr>
              <a:t>e</a:t>
            </a:r>
            <a:r>
              <a:rPr lang="nl-NL" dirty="0">
                <a:solidFill>
                  <a:schemeClr val="tx1"/>
                </a:solidFill>
              </a:rPr>
              <a:t> jaar</a:t>
            </a:r>
          </a:p>
          <a:p>
            <a:pPr marL="4572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69173" y="801512"/>
            <a:ext cx="4754880" cy="1974760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Keuzevakken (Concept)  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  <p:graphicFrame>
        <p:nvGraphicFramePr>
          <p:cNvPr id="7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008828"/>
              </p:ext>
            </p:extLst>
          </p:nvPr>
        </p:nvGraphicFramePr>
        <p:xfrm>
          <a:off x="6178163" y="2449689"/>
          <a:ext cx="5442670" cy="339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249">
                <a:tc>
                  <a:txBody>
                    <a:bodyPr/>
                    <a:lstStyle/>
                    <a:p>
                      <a:r>
                        <a:rPr lang="nl-NL" dirty="0"/>
                        <a:t>Arrangement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Arrangement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249">
                <a:tc>
                  <a:txBody>
                    <a:bodyPr/>
                    <a:lstStyle/>
                    <a:p>
                      <a:r>
                        <a:rPr lang="nl-NL" dirty="0"/>
                        <a:t>Vrij keuzevak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Vrij keuzevak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02">
                <a:tc>
                  <a:txBody>
                    <a:bodyPr/>
                    <a:lstStyle/>
                    <a:p>
                      <a:r>
                        <a:rPr lang="nl-NL" dirty="0"/>
                        <a:t>Installeren en monteren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Drinkwater en Sanitair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970">
                <a:tc>
                  <a:txBody>
                    <a:bodyPr/>
                    <a:lstStyle/>
                    <a:p>
                      <a:r>
                        <a:rPr lang="nl-NL" dirty="0"/>
                        <a:t>Meubel maken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Meubel maken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280">
                <a:tc>
                  <a:txBody>
                    <a:bodyPr/>
                    <a:lstStyle/>
                    <a:p>
                      <a:r>
                        <a:rPr lang="nl-NL" dirty="0"/>
                        <a:t>Woon en kantoortechnologie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Besturen en automatiseren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7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49867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Z&amp;W     Zorg en Welzijn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37467" y="1066952"/>
            <a:ext cx="4754880" cy="1455168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Verplichte profieldelen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143000" y="2212622"/>
            <a:ext cx="4873978" cy="4394912"/>
          </a:xfrm>
        </p:spPr>
        <p:txBody>
          <a:bodyPr>
            <a:normAutofit/>
          </a:bodyPr>
          <a:lstStyle/>
          <a:p>
            <a:r>
              <a:rPr lang="nl-NL" sz="2600" dirty="0">
                <a:solidFill>
                  <a:schemeClr val="tx1"/>
                </a:solidFill>
              </a:rPr>
              <a:t>Deel 1: Mens en zorg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2: Mens en gezondheid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3: Mens en omgeving</a:t>
            </a:r>
          </a:p>
          <a:p>
            <a:r>
              <a:rPr lang="nl-NL" sz="2600" dirty="0">
                <a:solidFill>
                  <a:schemeClr val="tx1"/>
                </a:solidFill>
              </a:rPr>
              <a:t>Deel 4: Mens en activiteit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Vakken:: Nederlands, Engels, Bio,      Gym en Maatschappijleer, Wiskunde of Maatschappijkunde.</a:t>
            </a:r>
          </a:p>
          <a:p>
            <a:pPr marL="45720" indent="0">
              <a:buNone/>
            </a:pPr>
            <a:r>
              <a:rPr lang="nl-NL" dirty="0">
                <a:solidFill>
                  <a:schemeClr val="tx1"/>
                </a:solidFill>
              </a:rPr>
              <a:t>Voor M&amp;N voldoende in 2</a:t>
            </a:r>
            <a:r>
              <a:rPr lang="nl-NL" baseline="30000" dirty="0">
                <a:solidFill>
                  <a:schemeClr val="tx1"/>
                </a:solidFill>
              </a:rPr>
              <a:t>e</a:t>
            </a:r>
            <a:r>
              <a:rPr lang="nl-NL" dirty="0">
                <a:solidFill>
                  <a:schemeClr val="tx1"/>
                </a:solidFill>
              </a:rPr>
              <a:t> jaar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69173" y="812800"/>
            <a:ext cx="4754880" cy="1963473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Keuzevakken (Concept)</a:t>
            </a:r>
            <a:r>
              <a:rPr lang="nl-NL" dirty="0"/>
              <a:t>  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graphicFrame>
        <p:nvGraphicFramePr>
          <p:cNvPr id="7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816119"/>
              </p:ext>
            </p:extLst>
          </p:nvPr>
        </p:nvGraphicFramePr>
        <p:xfrm>
          <a:off x="6175021" y="2212622"/>
          <a:ext cx="5190774" cy="3696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005">
                <a:tc>
                  <a:txBody>
                    <a:bodyPr/>
                    <a:lstStyle/>
                    <a:p>
                      <a:r>
                        <a:rPr lang="nl-NL" dirty="0"/>
                        <a:t>Arrangement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Arrangement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36">
                <a:tc>
                  <a:txBody>
                    <a:bodyPr/>
                    <a:lstStyle/>
                    <a:p>
                      <a:r>
                        <a:rPr lang="nl-NL" dirty="0"/>
                        <a:t>Vrije keuze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Vrije Keuze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58">
                <a:tc>
                  <a:txBody>
                    <a:bodyPr/>
                    <a:lstStyle/>
                    <a:p>
                      <a:r>
                        <a:rPr lang="nl-NL" dirty="0"/>
                        <a:t>Assisteren in gezondheidszorg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Haarverzorging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992">
                <a:tc>
                  <a:txBody>
                    <a:bodyPr/>
                    <a:lstStyle/>
                    <a:p>
                      <a:r>
                        <a:rPr lang="nl-NL" dirty="0"/>
                        <a:t>Welzijn kind en</a:t>
                      </a:r>
                      <a:r>
                        <a:rPr lang="nl-NL" baseline="0" dirty="0"/>
                        <a:t> jongeren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Huidverzorging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9588">
                <a:tc>
                  <a:txBody>
                    <a:bodyPr/>
                    <a:lstStyle/>
                    <a:p>
                      <a:r>
                        <a:rPr lang="nl-NL" dirty="0"/>
                        <a:t>Welzijn</a:t>
                      </a:r>
                      <a:r>
                        <a:rPr lang="nl-NL" baseline="0" dirty="0"/>
                        <a:t> volwassenen en ouderen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Hand en voetverzorging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16724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5387CCAEE3342B6550A773DF5CADF" ma:contentTypeVersion="10" ma:contentTypeDescription="Create a new document." ma:contentTypeScope="" ma:versionID="db7ccc9a62ca4212246f7362f3983a5f">
  <xsd:schema xmlns:xsd="http://www.w3.org/2001/XMLSchema" xmlns:xs="http://www.w3.org/2001/XMLSchema" xmlns:p="http://schemas.microsoft.com/office/2006/metadata/properties" xmlns:ns3="c3189532-fc4c-4335-8746-9b2f5aae3791" xmlns:ns4="7a4b1827-1e81-4576-b2e5-8eaba352a825" targetNamespace="http://schemas.microsoft.com/office/2006/metadata/properties" ma:root="true" ma:fieldsID="6bb208180e1a401def9710c67637e2c4" ns3:_="" ns4:_="">
    <xsd:import namespace="c3189532-fc4c-4335-8746-9b2f5aae3791"/>
    <xsd:import namespace="7a4b1827-1e81-4576-b2e5-8eaba352a82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89532-fc4c-4335-8746-9b2f5aae37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b1827-1e81-4576-b2e5-8eaba352a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60DDCF-CE35-41F3-991D-8C16E850E9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189532-fc4c-4335-8746-9b2f5aae3791"/>
    <ds:schemaRef ds:uri="7a4b1827-1e81-4576-b2e5-8eaba352a8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44E6B7-A932-4CE4-882A-A71E48CDDF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32DE12-EAAB-485E-96DB-A78244F7DEC8}">
  <ds:schemaRefs>
    <ds:schemaRef ds:uri="http://purl.org/dc/dcmitype/"/>
    <ds:schemaRef ds:uri="c3189532-fc4c-4335-8746-9b2f5aae3791"/>
    <ds:schemaRef ds:uri="http://purl.org/dc/terms/"/>
    <ds:schemaRef ds:uri="http://purl.org/dc/elements/1.1/"/>
    <ds:schemaRef ds:uri="7a4b1827-1e81-4576-b2e5-8eaba352a825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769</TotalTime>
  <Words>646</Words>
  <Application>Microsoft Office PowerPoint</Application>
  <PresentationFormat>Breedbeeld</PresentationFormat>
  <Paragraphs>186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Calibri</vt:lpstr>
      <vt:lpstr>Corbel</vt:lpstr>
      <vt:lpstr>Times New Roman</vt:lpstr>
      <vt:lpstr>Basis</vt:lpstr>
      <vt:lpstr>Voorlichtingsavond 2e jaar Basis en Kader</vt:lpstr>
      <vt:lpstr>LOB     (Loopbaan Oriëntatie en Begeleiding) </vt:lpstr>
      <vt:lpstr>PowerPoint-presentatie</vt:lpstr>
      <vt:lpstr>       Profielen in de Zaanstreek</vt:lpstr>
      <vt:lpstr>Open dag:  </vt:lpstr>
      <vt:lpstr>Profielen  Compaen</vt:lpstr>
      <vt:lpstr>Drie profielen:</vt:lpstr>
      <vt:lpstr> BWI      Bouwen Wonen en Interieur</vt:lpstr>
      <vt:lpstr>Z&amp;W     Zorg en Welzijn</vt:lpstr>
      <vt:lpstr>HBR     Horeca  Bakkerij en Recreatie</vt:lpstr>
      <vt:lpstr>Keuzevakken:</vt:lpstr>
      <vt:lpstr>Ander profiel?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Profielen  Compaen</dc:title>
  <dc:creator>Els van der Lugt</dc:creator>
  <cp:lastModifiedBy>Jan Willem van der Duin</cp:lastModifiedBy>
  <cp:revision>83</cp:revision>
  <dcterms:created xsi:type="dcterms:W3CDTF">2019-06-06T10:03:54Z</dcterms:created>
  <dcterms:modified xsi:type="dcterms:W3CDTF">2020-01-30T14:30:13Z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0x010100BAB5387CCAEE3342B6550A773DF5CADF</vt:lpwstr>
  </property>
</Properties>
</file>