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</p:sldIdLst>
  <p:sldSz cx="10680700" cy="7562850"/>
  <p:notesSz cx="106807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528" y="2344483"/>
            <a:ext cx="9083993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057" y="4235196"/>
            <a:ext cx="748093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51" y="36635"/>
            <a:ext cx="0" cy="1209040"/>
          </a:xfrm>
          <a:custGeom>
            <a:avLst/>
            <a:gdLst/>
            <a:ahLst/>
            <a:cxnLst/>
            <a:rect l="l" t="t" r="r" b="b"/>
            <a:pathLst>
              <a:path w="0" h="1209040">
                <a:moveTo>
                  <a:pt x="0" y="120895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50" b="1" i="0">
                <a:solidFill>
                  <a:srgbClr val="E2161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50" b="1" i="0">
                <a:solidFill>
                  <a:srgbClr val="E2161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352" y="1739455"/>
            <a:ext cx="464886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3830" y="1739455"/>
            <a:ext cx="464886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50" b="1" i="0">
                <a:solidFill>
                  <a:srgbClr val="E2161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08544" y="694304"/>
            <a:ext cx="3427095" cy="3983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50" b="1" i="0">
                <a:solidFill>
                  <a:srgbClr val="E2161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352" y="1739455"/>
            <a:ext cx="9618345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3597" y="7033450"/>
            <a:ext cx="341985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352" y="7033450"/>
            <a:ext cx="245802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4676" y="7033450"/>
            <a:ext cx="245802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2082" y="664793"/>
            <a:ext cx="8892540" cy="39484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 marR="6156960" indent="-3175">
              <a:lnSpc>
                <a:spcPct val="118100"/>
              </a:lnSpc>
              <a:spcBef>
                <a:spcPts val="100"/>
              </a:spcBef>
            </a:pPr>
            <a:r>
              <a:rPr dirty="0" sz="950" spc="25" b="1">
                <a:solidFill>
                  <a:srgbClr val="161616"/>
                </a:solidFill>
                <a:latin typeface="Arial"/>
                <a:cs typeface="Arial"/>
              </a:rPr>
              <a:t>Programma </a:t>
            </a:r>
            <a:r>
              <a:rPr dirty="0" sz="950" spc="15" b="1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20" b="1">
                <a:solidFill>
                  <a:srgbClr val="161616"/>
                </a:solidFill>
                <a:latin typeface="Arial"/>
                <a:cs typeface="Arial"/>
              </a:rPr>
              <a:t>Toetsing en </a:t>
            </a:r>
            <a:r>
              <a:rPr dirty="0" sz="950" spc="10" b="1">
                <a:solidFill>
                  <a:srgbClr val="161616"/>
                </a:solidFill>
                <a:latin typeface="Arial"/>
                <a:cs typeface="Arial"/>
              </a:rPr>
              <a:t>Afsluiting </a:t>
            </a:r>
            <a:r>
              <a:rPr dirty="0" sz="950" spc="20" b="1">
                <a:solidFill>
                  <a:srgbClr val="161616"/>
                </a:solidFill>
                <a:latin typeface="Arial"/>
                <a:cs typeface="Arial"/>
              </a:rPr>
              <a:t>(PTA)  Vak: </a:t>
            </a:r>
            <a:r>
              <a:rPr dirty="0" sz="950" spc="15" b="1">
                <a:solidFill>
                  <a:srgbClr val="161616"/>
                </a:solidFill>
                <a:latin typeface="Arial"/>
                <a:cs typeface="Arial"/>
              </a:rPr>
              <a:t>Kunstvakken</a:t>
            </a:r>
            <a:r>
              <a:rPr dirty="0" sz="950" spc="140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20" b="1">
                <a:solidFill>
                  <a:srgbClr val="161616"/>
                </a:solidFill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950" spc="20" b="1">
                <a:solidFill>
                  <a:srgbClr val="161616"/>
                </a:solidFill>
                <a:latin typeface="Arial"/>
                <a:cs typeface="Arial"/>
              </a:rPr>
              <a:t>Leerjaar</a:t>
            </a:r>
            <a:r>
              <a:rPr dirty="0" sz="950" spc="55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0" b="1">
                <a:solidFill>
                  <a:srgbClr val="161616"/>
                </a:solidFill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</a:pPr>
            <a:r>
              <a:rPr dirty="0" sz="950" spc="15" b="1">
                <a:solidFill>
                  <a:srgbClr val="161616"/>
                </a:solidFill>
                <a:latin typeface="Arial"/>
                <a:cs typeface="Arial"/>
              </a:rPr>
              <a:t>Inleiding:</a:t>
            </a:r>
            <a:endParaRPr sz="9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04"/>
              </a:spcBef>
            </a:pP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vak KV1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(CKV)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betreft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een</a:t>
            </a:r>
            <a:r>
              <a:rPr dirty="0" sz="950" spc="13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handelingsopdracht.</a:t>
            </a:r>
            <a:endParaRPr sz="9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80"/>
              </a:spcBef>
            </a:pP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In het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kunstdossier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zijn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volgende onderdelen</a:t>
            </a:r>
            <a:r>
              <a:rPr dirty="0" sz="950" spc="-7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opgenomen</a:t>
            </a:r>
            <a:r>
              <a:rPr dirty="0" sz="950" spc="25">
                <a:solidFill>
                  <a:srgbClr val="464646"/>
                </a:solidFill>
                <a:latin typeface="Arial"/>
                <a:cs typeface="Arial"/>
              </a:rPr>
              <a:t>:</a:t>
            </a:r>
            <a:endParaRPr sz="950">
              <a:latin typeface="Arial"/>
              <a:cs typeface="Arial"/>
            </a:endParaRPr>
          </a:p>
          <a:p>
            <a:pPr marL="473075" indent="-226695">
              <a:lnSpc>
                <a:spcPct val="100000"/>
              </a:lnSpc>
              <a:spcBef>
                <a:spcPts val="254"/>
              </a:spcBef>
              <a:buChar char="•"/>
              <a:tabLst>
                <a:tab pos="473075" algn="l"/>
                <a:tab pos="473709" algn="l"/>
              </a:tabLst>
            </a:pP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Cultureel</a:t>
            </a:r>
            <a:r>
              <a:rPr dirty="0" sz="950" spc="7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Zelfportret</a:t>
            </a:r>
            <a:endParaRPr sz="950">
              <a:latin typeface="Arial"/>
              <a:cs typeface="Arial"/>
            </a:endParaRPr>
          </a:p>
          <a:p>
            <a:pPr marL="473075" indent="-226695">
              <a:lnSpc>
                <a:spcPct val="100000"/>
              </a:lnSpc>
              <a:spcBef>
                <a:spcPts val="280"/>
              </a:spcBef>
              <a:buChar char="•"/>
              <a:tabLst>
                <a:tab pos="473075" algn="l"/>
                <a:tab pos="473709" algn="l"/>
              </a:tabLst>
            </a:pP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Rondje</a:t>
            </a:r>
            <a:r>
              <a:rPr dirty="0" sz="950" spc="3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Cultuur</a:t>
            </a:r>
            <a:endParaRPr sz="950">
              <a:latin typeface="Arial"/>
              <a:cs typeface="Arial"/>
            </a:endParaRPr>
          </a:p>
          <a:p>
            <a:pPr marL="473075" indent="-226695">
              <a:lnSpc>
                <a:spcPct val="100000"/>
              </a:lnSpc>
              <a:spcBef>
                <a:spcPts val="254"/>
              </a:spcBef>
              <a:buChar char="•"/>
              <a:tabLst>
                <a:tab pos="472440" algn="l"/>
                <a:tab pos="473709" algn="l"/>
              </a:tabLst>
            </a:pP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Verslag bezoek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en/of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deelname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aan </a:t>
            </a:r>
            <a:r>
              <a:rPr dirty="0" sz="950" spc="50">
                <a:solidFill>
                  <a:srgbClr val="161616"/>
                </a:solidFill>
                <a:latin typeface="Arial"/>
                <a:cs typeface="Arial"/>
              </a:rPr>
              <a:t>4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culturele/kunstzinnige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activiteiten</a:t>
            </a:r>
            <a:endParaRPr sz="950">
              <a:latin typeface="Arial"/>
              <a:cs typeface="Arial"/>
            </a:endParaRPr>
          </a:p>
          <a:p>
            <a:pPr marL="473075" indent="-226695">
              <a:lnSpc>
                <a:spcPct val="100000"/>
              </a:lnSpc>
              <a:spcBef>
                <a:spcPts val="254"/>
              </a:spcBef>
              <a:buChar char="•"/>
              <a:tabLst>
                <a:tab pos="473075" algn="l"/>
                <a:tab pos="473709" algn="l"/>
              </a:tabLst>
            </a:pP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Presentatie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een culturele</a:t>
            </a:r>
            <a:r>
              <a:rPr dirty="0" sz="950" spc="10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activiteit</a:t>
            </a:r>
            <a:endParaRPr sz="9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04"/>
              </a:spcBef>
            </a:pP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*De voorbereiding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het bezoek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alsmede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het bewijs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3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bezoek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en/of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deelname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dienen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te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worden</a:t>
            </a:r>
            <a:r>
              <a:rPr dirty="0" sz="950" spc="23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overlegd.</a:t>
            </a:r>
            <a:endParaRPr sz="9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80"/>
              </a:spcBef>
            </a:pP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*De contacturen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dienen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bezocht </a:t>
            </a:r>
            <a:r>
              <a:rPr dirty="0" sz="950" spc="30">
                <a:solidFill>
                  <a:srgbClr val="161616"/>
                </a:solidFill>
                <a:latin typeface="Arial"/>
                <a:cs typeface="Arial"/>
              </a:rPr>
              <a:t>te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worden</a:t>
            </a:r>
            <a:r>
              <a:rPr dirty="0" sz="950" spc="20">
                <a:solidFill>
                  <a:srgbClr val="464646"/>
                </a:solidFill>
                <a:latin typeface="Arial"/>
                <a:cs typeface="Arial"/>
              </a:rPr>
              <a:t>. </a:t>
            </a:r>
            <a:r>
              <a:rPr dirty="0" sz="950" spc="30">
                <a:solidFill>
                  <a:srgbClr val="161616"/>
                </a:solidFill>
                <a:latin typeface="Arial"/>
                <a:cs typeface="Arial"/>
              </a:rPr>
              <a:t>Bij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onvoldoende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contacturen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krijgt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leerling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een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onvoldoende</a:t>
            </a:r>
            <a:r>
              <a:rPr dirty="0" sz="950" spc="10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beoordeling.</a:t>
            </a:r>
            <a:endParaRPr sz="9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185"/>
              </a:spcBef>
            </a:pP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*Ter ondersteuning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lesprogramma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wordt </a:t>
            </a:r>
            <a:r>
              <a:rPr dirty="0" sz="950" spc="4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methode </a:t>
            </a:r>
            <a:r>
              <a:rPr dirty="0" sz="950" spc="20">
                <a:solidFill>
                  <a:srgbClr val="343434"/>
                </a:solidFill>
                <a:latin typeface="Arial"/>
                <a:cs typeface="Arial"/>
              </a:rPr>
              <a:t>'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Contrast'</a:t>
            </a:r>
            <a:r>
              <a:rPr dirty="0" sz="950" spc="-6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gebruikt.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5"/>
              </a:spcBef>
            </a:pPr>
            <a:r>
              <a:rPr dirty="0" sz="950" spc="15" b="1">
                <a:solidFill>
                  <a:srgbClr val="161616"/>
                </a:solidFill>
                <a:latin typeface="Arial"/>
                <a:cs typeface="Arial"/>
              </a:rPr>
              <a:t>Herkansingen:</a:t>
            </a:r>
            <a:endParaRPr sz="950">
              <a:latin typeface="Arial"/>
              <a:cs typeface="Arial"/>
            </a:endParaRPr>
          </a:p>
          <a:p>
            <a:pPr algn="just" marL="17145" marR="32384" indent="2540">
              <a:lnSpc>
                <a:spcPct val="115999"/>
              </a:lnSpc>
              <a:spcBef>
                <a:spcPts val="20"/>
              </a:spcBef>
            </a:pP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Indien een verslag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kunstdossier onvoldoende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is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beoordeeld,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moet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worden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herkanst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binnen </a:t>
            </a:r>
            <a:r>
              <a:rPr dirty="0" sz="950" spc="30">
                <a:solidFill>
                  <a:srgbClr val="161616"/>
                </a:solidFill>
                <a:latin typeface="Arial"/>
                <a:cs typeface="Arial"/>
              </a:rPr>
              <a:t>3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weken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na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inleverdatum</a:t>
            </a:r>
            <a:r>
              <a:rPr dirty="0" sz="950" spc="15">
                <a:solidFill>
                  <a:srgbClr val="343434"/>
                </a:solidFill>
                <a:latin typeface="Arial"/>
                <a:cs typeface="Arial"/>
              </a:rPr>
              <a:t>.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gehele proces </a:t>
            </a:r>
            <a:r>
              <a:rPr dirty="0" sz="950" spc="-5">
                <a:solidFill>
                  <a:srgbClr val="161616"/>
                </a:solidFill>
                <a:latin typeface="Arial"/>
                <a:cs typeface="Arial"/>
              </a:rPr>
              <a:t>inclusief 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voorbereiding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dient wederom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te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worden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doorlopen in overleg </a:t>
            </a:r>
            <a:r>
              <a:rPr dirty="0" sz="950" spc="30">
                <a:solidFill>
                  <a:srgbClr val="161616"/>
                </a:solidFill>
                <a:latin typeface="Arial"/>
                <a:cs typeface="Arial"/>
              </a:rPr>
              <a:t>met </a:t>
            </a:r>
            <a:r>
              <a:rPr dirty="0" sz="950" spc="4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docent. Het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laatste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verslag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dat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35">
                <a:solidFill>
                  <a:srgbClr val="161616"/>
                </a:solidFill>
                <a:latin typeface="Arial"/>
                <a:cs typeface="Arial"/>
              </a:rPr>
              <a:t>12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juni 2020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dient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te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worden ingeleverd, </a:t>
            </a:r>
            <a:r>
              <a:rPr dirty="0" sz="950" spc="35">
                <a:solidFill>
                  <a:srgbClr val="161616"/>
                </a:solidFill>
                <a:latin typeface="Arial"/>
                <a:cs typeface="Arial"/>
              </a:rPr>
              <a:t>kan </a:t>
            </a:r>
            <a:r>
              <a:rPr dirty="0" sz="950">
                <a:solidFill>
                  <a:srgbClr val="161616"/>
                </a:solidFill>
                <a:latin typeface="Arial"/>
                <a:cs typeface="Arial"/>
              </a:rPr>
              <a:t>slechts 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binnen 2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weken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herkanst</a:t>
            </a:r>
            <a:r>
              <a:rPr dirty="0" sz="950" spc="6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worden</a:t>
            </a:r>
            <a:r>
              <a:rPr dirty="0" sz="950" spc="15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</a:pPr>
            <a:r>
              <a:rPr dirty="0" sz="950" spc="15" b="1">
                <a:solidFill>
                  <a:srgbClr val="161616"/>
                </a:solidFill>
                <a:latin typeface="Arial"/>
                <a:cs typeface="Arial"/>
              </a:rPr>
              <a:t>Inleveren:</a:t>
            </a:r>
            <a:endParaRPr sz="950">
              <a:latin typeface="Arial"/>
              <a:cs typeface="Arial"/>
            </a:endParaRPr>
          </a:p>
          <a:p>
            <a:pPr marL="16510" marR="5080" indent="635">
              <a:lnSpc>
                <a:spcPct val="115999"/>
              </a:lnSpc>
              <a:spcBef>
                <a:spcPts val="25"/>
              </a:spcBef>
            </a:pP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Het inleveren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werk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geschiedt </a:t>
            </a:r>
            <a:r>
              <a:rPr dirty="0" sz="950" spc="50">
                <a:solidFill>
                  <a:srgbClr val="161616"/>
                </a:solidFill>
                <a:latin typeface="Arial"/>
                <a:cs typeface="Arial"/>
              </a:rPr>
              <a:t>op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het laatste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lesmoment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inleverdatum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of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eerder</a:t>
            </a:r>
            <a:r>
              <a:rPr dirty="0" sz="950" spc="20">
                <a:solidFill>
                  <a:srgbClr val="626262"/>
                </a:solidFill>
                <a:latin typeface="Arial"/>
                <a:cs typeface="Arial"/>
              </a:rPr>
              <a:t>.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Gezien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het wisselende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aanbod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culturele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activiteiten is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het ook 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mogelijk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dat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leerling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een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activiteit inclusief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verslag ruim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geplande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datum</a:t>
            </a:r>
            <a:r>
              <a:rPr dirty="0" sz="950" spc="11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afrondt.</a:t>
            </a:r>
            <a:endParaRPr sz="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7492" y="4758753"/>
            <a:ext cx="1192530" cy="868044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280"/>
              </a:spcBef>
            </a:pPr>
            <a:r>
              <a:rPr dirty="0" sz="950" spc="15" b="1">
                <a:solidFill>
                  <a:srgbClr val="161616"/>
                </a:solidFill>
                <a:latin typeface="Arial"/>
                <a:cs typeface="Arial"/>
              </a:rPr>
              <a:t>Inleverdata:</a:t>
            </a:r>
            <a:endParaRPr sz="950">
              <a:latin typeface="Arial"/>
              <a:cs typeface="Arial"/>
            </a:endParaRPr>
          </a:p>
          <a:p>
            <a:pPr algn="just" marL="13970" marR="5080" indent="-1905">
              <a:lnSpc>
                <a:spcPct val="115999"/>
              </a:lnSpc>
            </a:pPr>
            <a:r>
              <a:rPr dirty="0" sz="950" spc="-55">
                <a:solidFill>
                  <a:srgbClr val="161616"/>
                </a:solidFill>
                <a:latin typeface="Arial"/>
                <a:cs typeface="Arial"/>
              </a:rPr>
              <a:t>1e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culturele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activiteit:  </a:t>
            </a:r>
            <a:r>
              <a:rPr dirty="0" sz="950" spc="-70">
                <a:solidFill>
                  <a:srgbClr val="161616"/>
                </a:solidFill>
                <a:latin typeface="Arial"/>
                <a:cs typeface="Arial"/>
              </a:rPr>
              <a:t>2e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culturele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activiteit:  </a:t>
            </a:r>
            <a:r>
              <a:rPr dirty="0" sz="950" spc="-80">
                <a:solidFill>
                  <a:srgbClr val="161616"/>
                </a:solidFill>
                <a:latin typeface="Arial"/>
                <a:cs typeface="Arial"/>
              </a:rPr>
              <a:t>3e 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culturele</a:t>
            </a:r>
            <a:r>
              <a:rPr dirty="0" sz="950" spc="-10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activiteit:</a:t>
            </a:r>
            <a:endParaRPr sz="950">
              <a:latin typeface="Arial"/>
              <a:cs typeface="Arial"/>
            </a:endParaRPr>
          </a:p>
          <a:p>
            <a:pPr algn="just" marL="17780">
              <a:lnSpc>
                <a:spcPct val="100000"/>
              </a:lnSpc>
              <a:spcBef>
                <a:spcPts val="204"/>
              </a:spcBef>
            </a:pPr>
            <a:r>
              <a:rPr dirty="0" sz="950" spc="-80">
                <a:solidFill>
                  <a:srgbClr val="161616"/>
                </a:solidFill>
                <a:latin typeface="Arial"/>
                <a:cs typeface="Arial"/>
              </a:rPr>
              <a:t>4e 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culturele</a:t>
            </a:r>
            <a:r>
              <a:rPr dirty="0" sz="950" spc="-8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activiteit: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83356" y="4929716"/>
            <a:ext cx="1301115" cy="69723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280"/>
              </a:spcBef>
            </a:pP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8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november</a:t>
            </a:r>
            <a:r>
              <a:rPr dirty="0" sz="950" spc="10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2019</a:t>
            </a:r>
            <a:endParaRPr sz="9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80"/>
              </a:spcBef>
            </a:pP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24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januari</a:t>
            </a:r>
            <a:r>
              <a:rPr dirty="0" sz="950" spc="9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85"/>
              </a:spcBef>
            </a:pP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3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april</a:t>
            </a:r>
            <a:r>
              <a:rPr dirty="0" sz="950" spc="10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voor </a:t>
            </a:r>
            <a:r>
              <a:rPr dirty="0" sz="950" spc="50">
                <a:solidFill>
                  <a:srgbClr val="161616"/>
                </a:solidFill>
                <a:latin typeface="Arial"/>
                <a:cs typeface="Arial"/>
              </a:rPr>
              <a:t>12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juni</a:t>
            </a:r>
            <a:r>
              <a:rPr dirty="0" sz="950" spc="-3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2020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943" y="5769268"/>
            <a:ext cx="8669020" cy="874394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305"/>
              </a:spcBef>
            </a:pPr>
            <a:r>
              <a:rPr dirty="0" sz="950" spc="15" b="1">
                <a:solidFill>
                  <a:srgbClr val="161616"/>
                </a:solidFill>
                <a:latin typeface="Arial"/>
                <a:cs typeface="Arial"/>
              </a:rPr>
              <a:t>Samenwerken:</a:t>
            </a:r>
            <a:endParaRPr sz="950">
              <a:latin typeface="Arial"/>
              <a:cs typeface="Arial"/>
            </a:endParaRPr>
          </a:p>
          <a:p>
            <a:pPr marL="14604" marR="5080" indent="-2540">
              <a:lnSpc>
                <a:spcPct val="115999"/>
              </a:lnSpc>
              <a:spcBef>
                <a:spcPts val="25"/>
              </a:spcBef>
            </a:pPr>
            <a:r>
              <a:rPr dirty="0" sz="950" spc="40">
                <a:solidFill>
                  <a:srgbClr val="161616"/>
                </a:solidFill>
                <a:latin typeface="Arial"/>
                <a:cs typeface="Arial"/>
              </a:rPr>
              <a:t>Een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groepje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dat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samenwerkt, </a:t>
            </a:r>
            <a:r>
              <a:rPr dirty="0" sz="950" spc="35">
                <a:solidFill>
                  <a:srgbClr val="161616"/>
                </a:solidFill>
                <a:latin typeface="Arial"/>
                <a:cs typeface="Arial"/>
              </a:rPr>
              <a:t>kan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nooit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opgehouden worden door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afwezigheid </a:t>
            </a:r>
            <a:r>
              <a:rPr dirty="0" sz="950" spc="35">
                <a:solidFill>
                  <a:srgbClr val="161616"/>
                </a:solidFill>
                <a:latin typeface="Arial"/>
                <a:cs typeface="Arial"/>
              </a:rPr>
              <a:t>van één </a:t>
            </a:r>
            <a:r>
              <a:rPr dirty="0" sz="950">
                <a:solidFill>
                  <a:srgbClr val="161616"/>
                </a:solidFill>
                <a:latin typeface="Arial"/>
                <a:cs typeface="Arial"/>
              </a:rPr>
              <a:t>of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meer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leden. </a:t>
            </a:r>
            <a:r>
              <a:rPr dirty="0" sz="950" spc="4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taken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moeten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zo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goed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verdeeld zijn</a:t>
            </a:r>
            <a:r>
              <a:rPr dirty="0" sz="950" spc="15">
                <a:solidFill>
                  <a:srgbClr val="343434"/>
                </a:solidFill>
                <a:latin typeface="Arial"/>
                <a:cs typeface="Arial"/>
              </a:rPr>
              <a:t>,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dat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er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voor 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elkaar ingesprongen </a:t>
            </a:r>
            <a:r>
              <a:rPr dirty="0" sz="950" spc="30">
                <a:solidFill>
                  <a:srgbClr val="161616"/>
                </a:solidFill>
                <a:latin typeface="Arial"/>
                <a:cs typeface="Arial"/>
              </a:rPr>
              <a:t>kan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worden. Afwezigheid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leidt tot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een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onvoldoende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beoordeling, </a:t>
            </a:r>
            <a:r>
              <a:rPr dirty="0" sz="950" spc="10">
                <a:solidFill>
                  <a:srgbClr val="161616"/>
                </a:solidFill>
                <a:latin typeface="Arial"/>
                <a:cs typeface="Arial"/>
              </a:rPr>
              <a:t>zodat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de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leerling individueel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dient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te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61616"/>
                </a:solidFill>
                <a:latin typeface="Arial"/>
                <a:cs typeface="Arial"/>
              </a:rPr>
              <a:t>herkansen.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</a:pP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Het </a:t>
            </a:r>
            <a:r>
              <a:rPr dirty="0" sz="950" spc="30">
                <a:solidFill>
                  <a:srgbClr val="161616"/>
                </a:solidFill>
                <a:latin typeface="Arial"/>
                <a:cs typeface="Arial"/>
              </a:rPr>
              <a:t>vak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KV1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dient voldoende </a:t>
            </a:r>
            <a:r>
              <a:rPr dirty="0" sz="950" spc="20">
                <a:solidFill>
                  <a:srgbClr val="161616"/>
                </a:solidFill>
                <a:latin typeface="Arial"/>
                <a:cs typeface="Arial"/>
              </a:rPr>
              <a:t>te </a:t>
            </a:r>
            <a:r>
              <a:rPr dirty="0" sz="950" spc="25">
                <a:solidFill>
                  <a:srgbClr val="161616"/>
                </a:solidFill>
                <a:latin typeface="Arial"/>
                <a:cs typeface="Arial"/>
              </a:rPr>
              <a:t>worden</a:t>
            </a:r>
            <a:r>
              <a:rPr dirty="0" sz="950" spc="9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161616"/>
                </a:solidFill>
                <a:latin typeface="Arial"/>
                <a:cs typeface="Arial"/>
              </a:rPr>
              <a:t>afgesloten</a:t>
            </a:r>
            <a:r>
              <a:rPr dirty="0" sz="950" spc="15">
                <a:solidFill>
                  <a:srgbClr val="464646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1196" y="1186058"/>
          <a:ext cx="9458325" cy="4579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268605"/>
                <a:gridCol w="1718310"/>
                <a:gridCol w="720725"/>
                <a:gridCol w="1261110"/>
                <a:gridCol w="3147060"/>
                <a:gridCol w="272415"/>
                <a:gridCol w="269240"/>
                <a:gridCol w="537845"/>
                <a:gridCol w="623570"/>
              </a:tblGrid>
              <a:tr h="467096"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3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50" spc="3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50" spc="-14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 marR="2215515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Onderdeel </a:t>
                      </a: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Produceren, </a:t>
                      </a: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lnstaleren </a:t>
                      </a:r>
                      <a:r>
                        <a:rPr dirty="0" sz="850" spc="3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Energie  </a:t>
                      </a:r>
                      <a:r>
                        <a:rPr dirty="0" sz="750" spc="-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Leerwel?: </a:t>
                      </a: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9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750" spc="3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BWI </a:t>
                      </a: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1304P </a:t>
                      </a:r>
                      <a:r>
                        <a:rPr dirty="0" sz="750" spc="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Installeren </a:t>
                      </a: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3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monteren </a:t>
                      </a:r>
                      <a:r>
                        <a:rPr dirty="0" sz="750" spc="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(magister</a:t>
                      </a:r>
                      <a:r>
                        <a:rPr dirty="0" sz="750" spc="-9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INSM)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179"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28270" indent="-63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965"/>
                        </a:lnSpc>
                        <a:spcBef>
                          <a:spcPts val="200"/>
                        </a:spcBef>
                      </a:pPr>
                      <a:r>
                        <a:rPr dirty="0" sz="850" spc="-35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leerling</a:t>
                      </a:r>
                      <a:r>
                        <a:rPr dirty="0" sz="850" spc="-65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 b="1" i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805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87325" marR="66040" indent="-112395">
                        <a:lnSpc>
                          <a:spcPts val="1250"/>
                        </a:lnSpc>
                        <a:spcBef>
                          <a:spcPts val="55"/>
                        </a:spcBef>
                      </a:pP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50" spc="-2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55"/>
                        </a:spcBef>
                      </a:pPr>
                      <a:r>
                        <a:rPr dirty="0" sz="750" spc="-3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819"/>
                        </a:lnSpc>
                        <a:spcBef>
                          <a:spcPts val="355"/>
                        </a:spcBef>
                      </a:pPr>
                      <a:r>
                        <a:rPr dirty="0" sz="750" spc="-5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156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1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4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P/PIE/04.00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426720" indent="-3810">
                        <a:lnSpc>
                          <a:spcPct val="127699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tekening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maken, d</a:t>
                      </a:r>
                      <a:r>
                        <a:rPr dirty="0" sz="800" spc="5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m.v</a:t>
                      </a:r>
                      <a:r>
                        <a:rPr dirty="0" sz="800" spc="5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Cadprogramma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 bedradingsschema,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tekening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werktekening</a:t>
                      </a:r>
                      <a:r>
                        <a:rPr dirty="0" sz="800" spc="-1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P/PIE/04.01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386715" indent="1270">
                        <a:lnSpc>
                          <a:spcPct val="126499"/>
                        </a:lnSpc>
                        <a:spcBef>
                          <a:spcPts val="25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sanitaire installatie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aanleggen aan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hand van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volgens geldende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normen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voorschriften </a:t>
                      </a:r>
                      <a:r>
                        <a:rPr dirty="0" sz="800" spc="10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Gangbare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buis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inclusief</a:t>
                      </a:r>
                      <a:r>
                        <a:rPr dirty="0" sz="800" spc="-7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appendages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P/PIE/04.01.2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800" spc="-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380365" indent="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sanitaire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-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hand van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volgens geldende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normen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7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sc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hriften </a:t>
                      </a:r>
                      <a:r>
                        <a:rPr dirty="0" sz="800" spc="1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Sanitaire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toestellen</a:t>
                      </a:r>
                      <a:r>
                        <a:rPr dirty="0" sz="800" spc="8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aansluiten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P/PIE/04.02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8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2390" marR="201295" indent="2540">
                        <a:lnSpc>
                          <a:spcPct val="126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huisinstallatie </a:t>
                      </a: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installatietekening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volgens geldende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normen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voorschriften 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het leidingnet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huisinstallatie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aanleggen,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bedraden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atlassen, </a:t>
                      </a:r>
                      <a:r>
                        <a:rPr dirty="0" sz="800" spc="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aansluiten van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verlichtingsarmaturen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e.d.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P/PIE/04.02</a:t>
                      </a:r>
                      <a:r>
                        <a:rPr dirty="0" sz="800" spc="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00" spc="-1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6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201295" indent="-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huisinstallatie </a:t>
                      </a: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 hand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installatietekening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volgens geldende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normen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5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voorschriften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P/PIE/04.Th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-1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9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Eindtoets deeltaak 04.00 tm</a:t>
                      </a:r>
                      <a:r>
                        <a:rPr dirty="0" sz="800" spc="16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04.02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60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gridSpan="10">
                  <a:txBody>
                    <a:bodyPr/>
                    <a:lstStyle/>
                    <a:p>
                      <a:pPr marL="73660">
                        <a:lnSpc>
                          <a:spcPts val="1070"/>
                        </a:lnSpc>
                        <a:spcBef>
                          <a:spcPts val="105"/>
                        </a:spcBef>
                      </a:pP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SE=&gt; </a:t>
                      </a:r>
                      <a:r>
                        <a:rPr dirty="0" sz="800" spc="2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4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00" spc="10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120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3609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d.d</a:t>
                      </a:r>
                      <a:r>
                        <a:rPr dirty="0" sz="800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5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 spc="-3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-30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42424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8852" y="459739"/>
            <a:ext cx="544131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15" b="1">
                <a:solidFill>
                  <a:srgbClr val="242424"/>
                </a:solidFill>
                <a:latin typeface="Arial"/>
                <a:cs typeface="Arial"/>
              </a:rPr>
              <a:t>Plan </a:t>
            </a:r>
            <a:r>
              <a:rPr dirty="0" sz="1350" spc="10" b="1">
                <a:solidFill>
                  <a:srgbClr val="242424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42424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42424"/>
                </a:solidFill>
                <a:latin typeface="Arial"/>
                <a:cs typeface="Arial"/>
              </a:rPr>
              <a:t>Afsluiting </a:t>
            </a:r>
            <a:r>
              <a:rPr dirty="0" sz="1350" spc="30" b="1">
                <a:solidFill>
                  <a:srgbClr val="242424"/>
                </a:solidFill>
                <a:latin typeface="Arial"/>
                <a:cs typeface="Arial"/>
              </a:rPr>
              <a:t>2018-2020 </a:t>
            </a: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Keuzevakken</a:t>
            </a:r>
            <a:r>
              <a:rPr dirty="0" sz="1350" spc="310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1910" y="453379"/>
            <a:ext cx="31775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42424"/>
                </a:solidFill>
                <a:latin typeface="Arial"/>
                <a:cs typeface="Arial"/>
              </a:rPr>
              <a:t>Afdeling: </a:t>
            </a:r>
            <a:r>
              <a:rPr dirty="0" sz="1350" spc="20" b="1">
                <a:solidFill>
                  <a:srgbClr val="242424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42424"/>
                </a:solidFill>
                <a:latin typeface="Arial"/>
                <a:cs typeface="Arial"/>
              </a:rPr>
              <a:t>Wonen </a:t>
            </a:r>
            <a:r>
              <a:rPr dirty="0" sz="1400" spc="90" b="1">
                <a:solidFill>
                  <a:srgbClr val="242424"/>
                </a:solidFill>
                <a:latin typeface="Arial"/>
                <a:cs typeface="Arial"/>
              </a:rPr>
              <a:t>&amp;</a:t>
            </a:r>
            <a:r>
              <a:rPr dirty="0" sz="1400" spc="175" b="1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242424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9888" y="6772915"/>
            <a:ext cx="867410" cy="32512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20">
                <a:solidFill>
                  <a:srgbClr val="242424"/>
                </a:solidFill>
                <a:latin typeface="Arial"/>
                <a:cs typeface="Arial"/>
              </a:rPr>
              <a:t>•K/ </a:t>
            </a:r>
            <a:r>
              <a:rPr dirty="0" sz="700">
                <a:solidFill>
                  <a:srgbClr val="383838"/>
                </a:solidFill>
                <a:latin typeface="Arial"/>
                <a:cs typeface="Arial"/>
              </a:rPr>
              <a:t>=</a:t>
            </a:r>
            <a:r>
              <a:rPr dirty="0" sz="700" spc="10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800" spc="-40">
                <a:solidFill>
                  <a:srgbClr val="242424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20"/>
              </a:spcBef>
            </a:pPr>
            <a:r>
              <a:rPr dirty="0" sz="800" spc="-245">
                <a:solidFill>
                  <a:srgbClr val="242424"/>
                </a:solidFill>
                <a:latin typeface="Arial"/>
                <a:cs typeface="Arial"/>
              </a:rPr>
              <a:t>CD</a:t>
            </a:r>
            <a:r>
              <a:rPr dirty="0" sz="800" spc="4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800" spc="-65">
                <a:solidFill>
                  <a:srgbClr val="242424"/>
                </a:solidFill>
                <a:latin typeface="Arial"/>
                <a:cs typeface="Arial"/>
              </a:rPr>
              <a:t>RTTI</a:t>
            </a:r>
            <a:r>
              <a:rPr dirty="0" sz="800" spc="5">
                <a:solidFill>
                  <a:srgbClr val="242424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42424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32083" y="6748237"/>
            <a:ext cx="21272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40">
                <a:solidFill>
                  <a:srgbClr val="383838"/>
                </a:solidFill>
                <a:latin typeface="Times New Roman"/>
                <a:cs typeface="Times New Roman"/>
              </a:rPr>
              <a:t>- </a:t>
            </a:r>
            <a:r>
              <a:rPr dirty="0" sz="850">
                <a:solidFill>
                  <a:srgbClr val="242424"/>
                </a:solidFill>
                <a:latin typeface="Times New Roman"/>
                <a:cs typeface="Times New Roman"/>
              </a:rPr>
              <a:t>2</a:t>
            </a:r>
            <a:r>
              <a:rPr dirty="0" sz="850" spc="-9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850" spc="-40">
                <a:solidFill>
                  <a:srgbClr val="4B4D4D"/>
                </a:solidFill>
                <a:latin typeface="Times New Roman"/>
                <a:cs typeface="Times New Roman"/>
              </a:rPr>
              <a:t>-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1062990"/>
          </a:xfrm>
          <a:custGeom>
            <a:avLst/>
            <a:gdLst/>
            <a:ahLst/>
            <a:cxnLst/>
            <a:rect l="l" t="t" r="r" b="b"/>
            <a:pathLst>
              <a:path w="0" h="1062990">
                <a:moveTo>
                  <a:pt x="0" y="106241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77299" y="1302069"/>
          <a:ext cx="9464675" cy="3691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265429"/>
                <a:gridCol w="1715135"/>
                <a:gridCol w="726440"/>
                <a:gridCol w="1260475"/>
                <a:gridCol w="3146425"/>
                <a:gridCol w="268604"/>
                <a:gridCol w="268604"/>
                <a:gridCol w="537209"/>
                <a:gridCol w="625475"/>
              </a:tblGrid>
              <a:tr h="467096"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5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Vak</a:t>
                      </a:r>
                      <a:r>
                        <a:rPr dirty="0" sz="800" spc="-105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48566B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5">
                          <a:solidFill>
                            <a:srgbClr val="4856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Bouwen,</a:t>
                      </a:r>
                      <a:r>
                        <a:rPr dirty="0" sz="800" spc="-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Wonen</a:t>
                      </a:r>
                      <a:r>
                        <a:rPr dirty="0" sz="800" spc="-5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Inter</a:t>
                      </a:r>
                      <a:r>
                        <a:rPr dirty="0" sz="800" spc="-114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343636"/>
                          </a:solidFill>
                          <a:latin typeface="Arial"/>
                          <a:cs typeface="Arial"/>
                        </a:rPr>
                        <a:t>ieur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 marR="2216150">
                        <a:lnSpc>
                          <a:spcPts val="1200"/>
                        </a:lnSpc>
                        <a:spcBef>
                          <a:spcPts val="85"/>
                        </a:spcBef>
                      </a:pPr>
                      <a:r>
                        <a:rPr dirty="0" sz="750" spc="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Onderdeel </a:t>
                      </a:r>
                      <a:r>
                        <a:rPr dirty="0" sz="750" spc="10" b="1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Produceren, </a:t>
                      </a:r>
                      <a:r>
                        <a:rPr dirty="0" sz="750" spc="15" b="1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lnstaleren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-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Energie  </a:t>
                      </a:r>
                      <a:r>
                        <a:rPr dirty="0" sz="7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30" b="1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88/KB </a:t>
                      </a:r>
                      <a:r>
                        <a:rPr dirty="0" sz="750" spc="-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55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Keuze</a:t>
                      </a:r>
                      <a:r>
                        <a:rPr dirty="0" sz="800" spc="40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vak</a:t>
                      </a:r>
                      <a:r>
                        <a:rPr dirty="0" sz="800" spc="10">
                          <a:solidFill>
                            <a:srgbClr val="344457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-25">
                          <a:solidFill>
                            <a:srgbClr val="34445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BWI</a:t>
                      </a:r>
                      <a:r>
                        <a:rPr dirty="0" sz="800" spc="-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1318K</a:t>
                      </a:r>
                      <a:r>
                        <a:rPr dirty="0" sz="800" spc="6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Woon</a:t>
                      </a:r>
                      <a:r>
                        <a:rPr dirty="0" sz="800" spc="-130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-35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kantoortechnologie</a:t>
                      </a:r>
                      <a:r>
                        <a:rPr dirty="0" sz="800" spc="-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{Magister</a:t>
                      </a:r>
                      <a:r>
                        <a:rPr dirty="0" sz="800" spc="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WKT)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894"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>
                          <a:solidFill>
                            <a:srgbClr val="0F161A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Toets-code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00" spc="-40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3980">
                        <a:lnSpc>
                          <a:spcPts val="865"/>
                        </a:lnSpc>
                        <a:spcBef>
                          <a:spcPts val="259"/>
                        </a:spcBef>
                      </a:pPr>
                      <a:r>
                        <a:rPr dirty="0" sz="7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93040" marR="67310" indent="-112395">
                        <a:lnSpc>
                          <a:spcPts val="1250"/>
                        </a:lnSpc>
                        <a:spcBef>
                          <a:spcPts val="10"/>
                        </a:spcBef>
                      </a:pPr>
                      <a:r>
                        <a:rPr dirty="0" sz="750" spc="-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50" spc="2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865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890"/>
                        </a:lnSpc>
                        <a:spcBef>
                          <a:spcPts val="280"/>
                        </a:spcBef>
                      </a:pPr>
                      <a:r>
                        <a:rPr dirty="0" sz="750" spc="-4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9818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leerjaar 4.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K/PIE/13.1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ontwerpen,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tekenen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calculeren.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66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K/PIE/13.2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139700" indent="-127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tekeningen en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schema's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elektrische installatie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lezen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interpreteren</a:t>
                      </a:r>
                      <a:r>
                        <a:rPr dirty="0" sz="800" spc="-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spanningsloze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situatie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storing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zoeken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verhelpen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K/PIE/13.3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9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89230" indent="-3810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aanleggen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monteren. </a:t>
                      </a:r>
                      <a:r>
                        <a:rPr dirty="0" sz="800" spc="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serie-,  </a:t>
                      </a: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wissel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kruisschakelaars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41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K/PIE/13.4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318770" indent="-3810">
                        <a:lnSpc>
                          <a:spcPct val="127699"/>
                        </a:lnSpc>
                        <a:spcBef>
                          <a:spcPts val="15"/>
                        </a:spcBef>
                      </a:pP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elektrische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installatie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schakelen </a:t>
                      </a:r>
                      <a:r>
                        <a:rPr dirty="0" sz="800" spc="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domotica. </a:t>
                      </a:r>
                      <a:r>
                        <a:rPr dirty="0" sz="800" spc="-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Oa. </a:t>
                      </a:r>
                      <a:r>
                        <a:rPr dirty="0" sz="800" spc="-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Met 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Wifi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tablet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inregelen en</a:t>
                      </a:r>
                      <a:r>
                        <a:rPr dirty="0" sz="800" spc="-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monitoren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2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K/PIE/13.Th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6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&lt;D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deeltaak </a:t>
                      </a:r>
                      <a:r>
                        <a:rPr dirty="0" sz="800" spc="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13.1tm</a:t>
                      </a:r>
                      <a:r>
                        <a:rPr dirty="0" sz="800" spc="9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13.4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9280">
                <a:tc gridSpan="10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9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(toets resultaat </a:t>
                      </a: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 spc="204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38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>
                          <a:solidFill>
                            <a:srgbClr val="4B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d.: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-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= Summatieve</a:t>
                      </a:r>
                      <a:r>
                        <a:rPr dirty="0" sz="800" spc="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74955" y="453632"/>
            <a:ext cx="544068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0" b="1">
                <a:solidFill>
                  <a:srgbClr val="212324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12324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212324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212324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12324"/>
                </a:solidFill>
                <a:latin typeface="Arial"/>
                <a:cs typeface="Arial"/>
              </a:rPr>
              <a:t>Afsluiting </a:t>
            </a:r>
            <a:r>
              <a:rPr dirty="0" sz="1350" spc="35" b="1">
                <a:solidFill>
                  <a:srgbClr val="212324"/>
                </a:solidFill>
                <a:latin typeface="Arial"/>
                <a:cs typeface="Arial"/>
              </a:rPr>
              <a:t>2018-2020 </a:t>
            </a:r>
            <a:r>
              <a:rPr dirty="0" sz="1350" spc="-5" b="1">
                <a:solidFill>
                  <a:srgbClr val="212324"/>
                </a:solidFill>
                <a:latin typeface="Arial"/>
                <a:cs typeface="Arial"/>
              </a:rPr>
              <a:t>Keuzevakken</a:t>
            </a:r>
            <a:r>
              <a:rPr dirty="0" sz="1350" spc="165" b="1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212324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28012" y="437859"/>
            <a:ext cx="318008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12324"/>
                </a:solidFill>
                <a:latin typeface="Arial"/>
                <a:cs typeface="Arial"/>
              </a:rPr>
              <a:t>Afdeling: </a:t>
            </a:r>
            <a:r>
              <a:rPr dirty="0" sz="1350" spc="10" b="1">
                <a:solidFill>
                  <a:srgbClr val="212324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12324"/>
                </a:solidFill>
                <a:latin typeface="Arial"/>
                <a:cs typeface="Arial"/>
              </a:rPr>
              <a:t>Wonen </a:t>
            </a:r>
            <a:r>
              <a:rPr dirty="0" sz="1450" spc="85" b="1">
                <a:solidFill>
                  <a:srgbClr val="212324"/>
                </a:solidFill>
                <a:latin typeface="Arial"/>
                <a:cs typeface="Arial"/>
              </a:rPr>
              <a:t>&amp;</a:t>
            </a:r>
            <a:r>
              <a:rPr dirty="0" sz="1450" spc="180" b="1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212324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3944" y="6781169"/>
            <a:ext cx="873760" cy="31305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750" spc="20" b="1">
                <a:solidFill>
                  <a:srgbClr val="212324"/>
                </a:solidFill>
                <a:latin typeface="Arial"/>
                <a:cs typeface="Arial"/>
              </a:rPr>
              <a:t>*K/ </a:t>
            </a:r>
            <a:r>
              <a:rPr dirty="0" sz="800" spc="-35">
                <a:solidFill>
                  <a:srgbClr val="212324"/>
                </a:solidFill>
                <a:latin typeface="Arial"/>
                <a:cs typeface="Arial"/>
              </a:rPr>
              <a:t>=</a:t>
            </a:r>
            <a:r>
              <a:rPr dirty="0" sz="800" spc="-140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12324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14"/>
              </a:spcBef>
            </a:pPr>
            <a:r>
              <a:rPr dirty="0" sz="900" spc="-220">
                <a:solidFill>
                  <a:srgbClr val="212324"/>
                </a:solidFill>
                <a:latin typeface="Arial"/>
                <a:cs typeface="Arial"/>
              </a:rPr>
              <a:t>&lt;D </a:t>
            </a:r>
            <a:r>
              <a:rPr dirty="0" sz="800" spc="-50">
                <a:solidFill>
                  <a:srgbClr val="212324"/>
                </a:solidFill>
                <a:latin typeface="Arial"/>
                <a:cs typeface="Arial"/>
              </a:rPr>
              <a:t>RTTI</a:t>
            </a:r>
            <a:r>
              <a:rPr dirty="0" sz="800" spc="-25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12324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44288" y="6736025"/>
            <a:ext cx="20764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10">
                <a:solidFill>
                  <a:srgbClr val="626262"/>
                </a:solidFill>
                <a:latin typeface="Times New Roman"/>
                <a:cs typeface="Times New Roman"/>
              </a:rPr>
              <a:t>- </a:t>
            </a:r>
            <a:r>
              <a:rPr dirty="0" sz="850" spc="40">
                <a:solidFill>
                  <a:srgbClr val="212324"/>
                </a:solidFill>
                <a:latin typeface="Times New Roman"/>
                <a:cs typeface="Times New Roman"/>
              </a:rPr>
              <a:t>3</a:t>
            </a:r>
            <a:r>
              <a:rPr dirty="0" sz="850" spc="-45">
                <a:solidFill>
                  <a:srgbClr val="212324"/>
                </a:solidFill>
                <a:latin typeface="Times New Roman"/>
                <a:cs typeface="Times New Roman"/>
              </a:rPr>
              <a:t> </a:t>
            </a:r>
            <a:r>
              <a:rPr dirty="0" sz="850" spc="20">
                <a:solidFill>
                  <a:srgbClr val="626262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80351" y="990671"/>
          <a:ext cx="9458325" cy="3947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268605"/>
                <a:gridCol w="1720850"/>
                <a:gridCol w="723265"/>
                <a:gridCol w="1257300"/>
                <a:gridCol w="3146425"/>
                <a:gridCol w="268604"/>
                <a:gridCol w="268604"/>
                <a:gridCol w="540384"/>
                <a:gridCol w="619759"/>
              </a:tblGrid>
              <a:tr h="467096">
                <a:tc gridSpan="5">
                  <a:txBody>
                    <a:bodyPr/>
                    <a:lstStyle/>
                    <a:p>
                      <a:pPr marL="74930" marR="2215515" indent="3810">
                        <a:lnSpc>
                          <a:spcPct val="126499"/>
                        </a:lnSpc>
                        <a:spcBef>
                          <a:spcPts val="25"/>
                        </a:spcBef>
                      </a:pPr>
                      <a:r>
                        <a:rPr dirty="0" sz="800" spc="-3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Vak </a:t>
                      </a:r>
                      <a:r>
                        <a:rPr dirty="0" sz="800" spc="5">
                          <a:solidFill>
                            <a:srgbClr val="44546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Keuzevak </a:t>
                      </a:r>
                      <a:r>
                        <a:rPr dirty="0" sz="800" spc="-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Bouw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">
                          <a:solidFill>
                            <a:srgbClr val="233449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3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2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nterieur 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Onderdeel van Produceren, </a:t>
                      </a:r>
                      <a:r>
                        <a:rPr dirty="0" sz="800" spc="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lnstaleren </a:t>
                      </a:r>
                      <a:r>
                        <a:rPr dirty="0" sz="800" spc="4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Energie  </a:t>
                      </a:r>
                      <a:r>
                        <a:rPr dirty="0" sz="800" spc="-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Leerweg </a:t>
                      </a:r>
                      <a:r>
                        <a:rPr dirty="0" sz="800" spc="10">
                          <a:solidFill>
                            <a:srgbClr val="44546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4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800" spc="-5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Schoolja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dirty="0" sz="800" spc="20">
                          <a:solidFill>
                            <a:srgbClr val="233449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-35">
                          <a:solidFill>
                            <a:srgbClr val="2334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2018</a:t>
                      </a:r>
                      <a:r>
                        <a:rPr dirty="0" sz="800" spc="10">
                          <a:solidFill>
                            <a:srgbClr val="23344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BW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800" spc="-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1303P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Besturen </a:t>
                      </a:r>
                      <a:r>
                        <a:rPr dirty="0" sz="800" spc="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automatiseren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(magister</a:t>
                      </a:r>
                      <a:r>
                        <a:rPr dirty="0" sz="800" spc="-7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BAUT)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5698"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33350" indent="-635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Toe</a:t>
                      </a:r>
                      <a:r>
                        <a:rPr dirty="0" sz="750" spc="6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-2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b="1">
                          <a:solidFill>
                            <a:srgbClr val="23344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45" b="1">
                          <a:solidFill>
                            <a:srgbClr val="23344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750" spc="1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ts val="940"/>
                        </a:lnSpc>
                        <a:spcBef>
                          <a:spcPts val="229"/>
                        </a:spcBef>
                      </a:pPr>
                      <a:r>
                        <a:rPr dirty="0" sz="800" spc="-15" b="1" i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De leerling</a:t>
                      </a:r>
                      <a:r>
                        <a:rPr dirty="0" sz="800" spc="-75" b="1" i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 b="1" i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84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6985">
                        <a:lnSpc>
                          <a:spcPts val="915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ts val="915"/>
                        </a:lnSpc>
                        <a:spcBef>
                          <a:spcPts val="254"/>
                        </a:spcBef>
                      </a:pPr>
                      <a:r>
                        <a:rPr dirty="0" sz="800" b="1">
                          <a:solidFill>
                            <a:srgbClr val="212323"/>
                          </a:solidFill>
                          <a:latin typeface="Times New Roman"/>
                          <a:cs typeface="Times New Roman"/>
                        </a:rPr>
                        <a:t>88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890"/>
                        </a:lnSpc>
                        <a:spcBef>
                          <a:spcPts val="280"/>
                        </a:spcBef>
                      </a:pPr>
                      <a:r>
                        <a:rPr dirty="0" sz="800" spc="-80" b="1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44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P/PIE/03.00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800" spc="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821055" indent="-3810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elektro-pneumatische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schakeling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opbouwen 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sensoren </a:t>
                      </a:r>
                      <a:r>
                        <a:rPr dirty="0" sz="800" spc="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actuatoren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kiezen </a:t>
                      </a:r>
                      <a:r>
                        <a:rPr dirty="0" sz="800" spc="-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3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aansluiten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regelsysteem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opbouwen,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aansluiten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4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testen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domotica-installatie opbouwen,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aansluiten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testen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89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P/PIE/03.01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800" spc="-3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9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41605" indent="-317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practicum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schema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opstellingstekening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besturingsinstallatie,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regelsysteem 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 een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domotica-installatie</a:t>
                      </a:r>
                      <a:r>
                        <a:rPr dirty="0" sz="800" spc="-4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opbouwen.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0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P/PIE/03.02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4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5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elektrotechnisch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practicum metingen</a:t>
                      </a:r>
                      <a:r>
                        <a:rPr dirty="0" sz="800" spc="-1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uitvoeren.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P/PIE/03.03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3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487045" indent="-635">
                        <a:lnSpc>
                          <a:spcPct val="127699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een automatische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besturing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van een </a:t>
                      </a:r>
                      <a:r>
                        <a:rPr dirty="0" sz="800" spc="-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proces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opbouwen, 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aansluiten,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testen,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demonstreren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5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presenteren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13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K/PIE/03.Th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1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-10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&lt;D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Eindtoets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deeltaak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03.00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z="800" spc="13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03.03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6227">
                <a:tc gridSpan="10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8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(toets resultaat </a:t>
                      </a:r>
                      <a:r>
                        <a:rPr dirty="0" sz="800" spc="-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00" spc="10">
                          <a:solidFill>
                            <a:srgbClr val="212323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90">
                          <a:solidFill>
                            <a:srgbClr val="21232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3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9185"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1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00" spc="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16 juli</a:t>
                      </a:r>
                      <a:r>
                        <a:rPr dirty="0" sz="800" spc="-5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00" spc="-2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4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-4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= Summatieve</a:t>
                      </a:r>
                      <a:r>
                        <a:rPr dirty="0" sz="800" spc="20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4955" y="456684"/>
            <a:ext cx="544449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12323"/>
                </a:solidFill>
                <a:latin typeface="Arial"/>
                <a:cs typeface="Arial"/>
              </a:rPr>
              <a:t>Plan </a:t>
            </a:r>
            <a:r>
              <a:rPr dirty="0" sz="1350" spc="10" b="1">
                <a:solidFill>
                  <a:srgbClr val="212323"/>
                </a:solidFill>
                <a:latin typeface="Arial"/>
                <a:cs typeface="Arial"/>
              </a:rPr>
              <a:t>van Toetsing </a:t>
            </a:r>
            <a:r>
              <a:rPr dirty="0" sz="1350" spc="35" b="1">
                <a:solidFill>
                  <a:srgbClr val="212323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12323"/>
                </a:solidFill>
                <a:latin typeface="Arial"/>
                <a:cs typeface="Arial"/>
              </a:rPr>
              <a:t>Afsluiting </a:t>
            </a:r>
            <a:r>
              <a:rPr dirty="0" sz="1350" spc="35" b="1">
                <a:solidFill>
                  <a:srgbClr val="212323"/>
                </a:solidFill>
                <a:latin typeface="Arial"/>
                <a:cs typeface="Arial"/>
              </a:rPr>
              <a:t>2018-2020 </a:t>
            </a:r>
            <a:r>
              <a:rPr dirty="0" sz="1350" b="1">
                <a:solidFill>
                  <a:srgbClr val="212323"/>
                </a:solidFill>
                <a:latin typeface="Arial"/>
                <a:cs typeface="Arial"/>
              </a:rPr>
              <a:t>Keuzevakken</a:t>
            </a:r>
            <a:r>
              <a:rPr dirty="0" sz="1350" spc="-10" b="1">
                <a:solidFill>
                  <a:srgbClr val="212323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12323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1065" y="440912"/>
            <a:ext cx="318135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12323"/>
                </a:solidFill>
                <a:latin typeface="Arial"/>
                <a:cs typeface="Arial"/>
              </a:rPr>
              <a:t>Afdeling: </a:t>
            </a:r>
            <a:r>
              <a:rPr dirty="0" sz="1350" spc="20" b="1">
                <a:solidFill>
                  <a:srgbClr val="212323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12323"/>
                </a:solidFill>
                <a:latin typeface="Arial"/>
                <a:cs typeface="Arial"/>
              </a:rPr>
              <a:t>Wonen </a:t>
            </a:r>
            <a:r>
              <a:rPr dirty="0" sz="1450" spc="60" b="1">
                <a:solidFill>
                  <a:srgbClr val="212323"/>
                </a:solidFill>
                <a:latin typeface="Arial"/>
                <a:cs typeface="Arial"/>
              </a:rPr>
              <a:t>&amp;</a:t>
            </a:r>
            <a:r>
              <a:rPr dirty="0" sz="1450" spc="100" b="1">
                <a:solidFill>
                  <a:srgbClr val="212323"/>
                </a:solidFill>
                <a:latin typeface="Arial"/>
                <a:cs typeface="Arial"/>
              </a:rPr>
              <a:t> </a:t>
            </a:r>
            <a:r>
              <a:rPr dirty="0" sz="1350" spc="25" b="1">
                <a:solidFill>
                  <a:srgbClr val="212323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5992" y="6778456"/>
            <a:ext cx="873125" cy="31877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800" spc="20">
                <a:solidFill>
                  <a:srgbClr val="212323"/>
                </a:solidFill>
                <a:latin typeface="Arial"/>
                <a:cs typeface="Arial"/>
              </a:rPr>
              <a:t>•Kt </a:t>
            </a:r>
            <a:r>
              <a:rPr dirty="0" sz="700" spc="25">
                <a:solidFill>
                  <a:srgbClr val="212323"/>
                </a:solidFill>
                <a:latin typeface="Arial"/>
                <a:cs typeface="Arial"/>
              </a:rPr>
              <a:t>=</a:t>
            </a:r>
            <a:r>
              <a:rPr dirty="0" sz="700" spc="85">
                <a:solidFill>
                  <a:srgbClr val="212323"/>
                </a:solidFill>
                <a:latin typeface="Arial"/>
                <a:cs typeface="Arial"/>
              </a:rPr>
              <a:t> </a:t>
            </a:r>
            <a:r>
              <a:rPr dirty="0" sz="800" spc="-30">
                <a:solidFill>
                  <a:srgbClr val="212323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900" spc="-220">
                <a:solidFill>
                  <a:srgbClr val="212323"/>
                </a:solidFill>
                <a:latin typeface="Arial"/>
                <a:cs typeface="Arial"/>
              </a:rPr>
              <a:t>&lt;D </a:t>
            </a:r>
            <a:r>
              <a:rPr dirty="0" sz="800" spc="-65">
                <a:solidFill>
                  <a:srgbClr val="212323"/>
                </a:solidFill>
                <a:latin typeface="Arial"/>
                <a:cs typeface="Arial"/>
              </a:rPr>
              <a:t>RTTI</a:t>
            </a:r>
            <a:r>
              <a:rPr dirty="0" sz="800" spc="-10">
                <a:solidFill>
                  <a:srgbClr val="212323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12323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36920" y="6751544"/>
            <a:ext cx="18542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0645" indent="-68580">
              <a:lnSpc>
                <a:spcPct val="100000"/>
              </a:lnSpc>
              <a:spcBef>
                <a:spcPts val="100"/>
              </a:spcBef>
              <a:buClr>
                <a:srgbClr val="505252"/>
              </a:buClr>
              <a:buChar char="·"/>
              <a:tabLst>
                <a:tab pos="81280" algn="l"/>
              </a:tabLst>
            </a:pPr>
            <a:r>
              <a:rPr dirty="0" sz="800" spc="-5">
                <a:solidFill>
                  <a:srgbClr val="212323"/>
                </a:solidFill>
                <a:latin typeface="Arial"/>
                <a:cs typeface="Arial"/>
              </a:rPr>
              <a:t>4-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8145" y="978459"/>
          <a:ext cx="9467215" cy="5113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475"/>
                <a:gridCol w="277494"/>
                <a:gridCol w="1711960"/>
                <a:gridCol w="723265"/>
                <a:gridCol w="1266189"/>
                <a:gridCol w="3142615"/>
                <a:gridCol w="271145"/>
                <a:gridCol w="274320"/>
                <a:gridCol w="533400"/>
                <a:gridCol w="624840"/>
              </a:tblGrid>
              <a:tr h="497625">
                <a:tc gridSpan="5">
                  <a:txBody>
                    <a:bodyPr/>
                    <a:lstStyle/>
                    <a:p>
                      <a:pPr marL="80645" marR="2468245" indent="6985">
                        <a:lnSpc>
                          <a:spcPct val="123900"/>
                        </a:lnSpc>
                        <a:spcBef>
                          <a:spcPts val="85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4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50" spc="-85" b="1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  Onderdeel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50" spc="-85" b="1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 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Leerwel!: </a:t>
                      </a: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BB/KB Schooljaar:</a:t>
                      </a:r>
                      <a:r>
                        <a:rPr dirty="0" sz="750" spc="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7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BWl-1220K</a:t>
                      </a:r>
                      <a:r>
                        <a:rPr dirty="0" sz="750" spc="8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Meubelmaken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8222">
                <a:tc rowSpan="2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6360" marR="116205" indent="-635">
                        <a:lnSpc>
                          <a:spcPts val="1200"/>
                        </a:lnSpc>
                      </a:pP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ts val="745"/>
                        </a:lnSpc>
                        <a:spcBef>
                          <a:spcPts val="300"/>
                        </a:spcBef>
                      </a:pPr>
                      <a:r>
                        <a:rPr dirty="0" sz="750" spc="15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5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750" spc="-30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ts val="700"/>
                        </a:lnSpc>
                        <a:spcBef>
                          <a:spcPts val="210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ts val="770"/>
                        </a:lnSpc>
                        <a:spcBef>
                          <a:spcPts val="300"/>
                        </a:spcBef>
                      </a:pPr>
                      <a:r>
                        <a:rPr dirty="0" sz="80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720"/>
                        </a:lnSpc>
                        <a:spcBef>
                          <a:spcPts val="450"/>
                        </a:spcBef>
                      </a:pPr>
                      <a:r>
                        <a:rPr dirty="0" sz="750" spc="-3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700"/>
                        </a:lnSpc>
                        <a:spcBef>
                          <a:spcPts val="475"/>
                        </a:spcBef>
                      </a:pPr>
                      <a:r>
                        <a:rPr dirty="0" sz="750" spc="-4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418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 marR="95250" indent="1270">
                        <a:lnSpc>
                          <a:spcPct val="125200"/>
                        </a:lnSpc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of4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K/BWl/16.00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383540" indent="-1270">
                        <a:lnSpc>
                          <a:spcPct val="125200"/>
                        </a:lnSpc>
                        <a:spcBef>
                          <a:spcPts val="160"/>
                        </a:spcBef>
                      </a:pPr>
                      <a:r>
                        <a:rPr dirty="0" sz="7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Taak</a:t>
                      </a:r>
                      <a:r>
                        <a:rPr dirty="0" sz="750" b="1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werkzaamheden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het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meubels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voorbereiden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meubels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van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hout en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plaatmateriaal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808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 spc="-8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9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BW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80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tekenen.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58419" indent="-1270">
                        <a:lnSpc>
                          <a:spcPct val="125699"/>
                        </a:lnSpc>
                        <a:spcBef>
                          <a:spcPts val="105"/>
                        </a:spcBef>
                      </a:pP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2D-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3D-CAD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 meubelstuk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volgens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Amerikaanse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projectiemethode, 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kleine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kasten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tafels,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schets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meubelstuk in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isometrische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projectie, werktekeningen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lezen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interpreteren,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materiaalstaat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werkplanning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maken,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calculatie</a:t>
                      </a:r>
                      <a:r>
                        <a:rPr dirty="0" sz="80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065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K/BWl/16.2.1,2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263525" indent="-635">
                        <a:lnSpc>
                          <a:spcPct val="125200"/>
                        </a:lnSpc>
                        <a:spcBef>
                          <a:spcPts val="110"/>
                        </a:spcBef>
                      </a:pPr>
                      <a:r>
                        <a:rPr dirty="0" sz="80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alle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benodigde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bewerkingen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plaatmateriaal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veilige wijze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gangbare 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machines,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name: </a:t>
                      </a:r>
                      <a:r>
                        <a:rPr dirty="0" sz="80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zagen,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schaven,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steken,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frezen,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boren,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verlijmen,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schuren,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monteren,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behandelen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10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afwerken.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K/BWl/1</a:t>
                      </a:r>
                      <a:r>
                        <a:rPr dirty="0" sz="800" spc="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3,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141605" indent="-1270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eigenschappen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plaatmaterialen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beschrijven 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deze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materialen</a:t>
                      </a:r>
                      <a:r>
                        <a:rPr dirty="0" sz="800" spc="7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herkennen.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128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K/BWl/16.2.4,5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129539" indent="-1905">
                        <a:lnSpc>
                          <a:spcPct val="126499"/>
                        </a:lnSpc>
                        <a:spcBef>
                          <a:spcPts val="75"/>
                        </a:spcBef>
                      </a:pP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Hij/zij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afschrijven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vormen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verbindingen maken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 de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volgende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onderdelen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meubel,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poten, blad,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planken, 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lades,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deurtjes</a:t>
                      </a:r>
                      <a:r>
                        <a:rPr dirty="0" sz="800" spc="7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enz.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584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K/BWl/16.2,6,</a:t>
                      </a:r>
                      <a:r>
                        <a:rPr dirty="0" sz="800" spc="-1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7,8,9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125">
                          <a:solidFill>
                            <a:srgbClr val="282828"/>
                          </a:solidFill>
                          <a:latin typeface="Courier New"/>
                          <a:cs typeface="Courier New"/>
                        </a:rPr>
                        <a:t>SOS</a:t>
                      </a:r>
                      <a:endParaRPr sz="950">
                        <a:latin typeface="Courier New"/>
                        <a:cs typeface="Courier New"/>
                      </a:endParaRPr>
                    </a:p>
                  </a:txBody>
                  <a:tcPr marL="0" marR="0" marB="0" marT="2286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1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93980" indent="-635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-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meubel afwerken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kantafwerking,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vul-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reparatiemiddelen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toepassen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controleren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indien 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nodig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bijstellen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49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8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K/BW</a:t>
                      </a:r>
                      <a:r>
                        <a:rPr dirty="0" sz="80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7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800" spc="-15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20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Q)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Eindtoets deeltaak </a:t>
                      </a:r>
                      <a:r>
                        <a:rPr dirty="0" sz="800" spc="9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16"1tm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800" spc="10">
                          <a:solidFill>
                            <a:srgbClr val="6060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60min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5386">
                <a:tc gridSpan="10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9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00" spc="-70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900" spc="-35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00" spc="-45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9185">
                <a:tc gridSpan="5">
                  <a:txBody>
                    <a:bodyPr/>
                    <a:lstStyle/>
                    <a:p>
                      <a:pPr marL="80010">
                        <a:lnSpc>
                          <a:spcPts val="955"/>
                        </a:lnSpc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10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03505">
                        <a:lnSpc>
                          <a:spcPts val="955"/>
                        </a:lnSpc>
                      </a:pP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4955" y="453632"/>
            <a:ext cx="543750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15" b="1">
                <a:solidFill>
                  <a:srgbClr val="282828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82828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282828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82828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82828"/>
                </a:solidFill>
                <a:latin typeface="Arial"/>
                <a:cs typeface="Arial"/>
              </a:rPr>
              <a:t>Afsluiting </a:t>
            </a:r>
            <a:r>
              <a:rPr dirty="0" sz="1350" spc="30" b="1">
                <a:solidFill>
                  <a:srgbClr val="282828"/>
                </a:solidFill>
                <a:latin typeface="Arial"/>
                <a:cs typeface="Arial"/>
              </a:rPr>
              <a:t>2018-2020 </a:t>
            </a:r>
            <a:r>
              <a:rPr dirty="0" sz="1350" spc="-5" b="1">
                <a:solidFill>
                  <a:srgbClr val="282828"/>
                </a:solidFill>
                <a:latin typeface="Arial"/>
                <a:cs typeface="Arial"/>
              </a:rPr>
              <a:t>Keuzevakken</a:t>
            </a:r>
            <a:r>
              <a:rPr dirty="0" sz="1350" spc="5" b="1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282828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8012" y="450324"/>
            <a:ext cx="3180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82828"/>
                </a:solidFill>
                <a:latin typeface="Arial"/>
                <a:cs typeface="Arial"/>
              </a:rPr>
              <a:t>Afdeling: </a:t>
            </a:r>
            <a:r>
              <a:rPr dirty="0" sz="1350" spc="10" b="1">
                <a:solidFill>
                  <a:srgbClr val="282828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82828"/>
                </a:solidFill>
                <a:latin typeface="Arial"/>
                <a:cs typeface="Arial"/>
              </a:rPr>
              <a:t>Wonen </a:t>
            </a:r>
            <a:r>
              <a:rPr dirty="0" sz="1400" spc="40" b="1">
                <a:solidFill>
                  <a:srgbClr val="282828"/>
                </a:solidFill>
                <a:latin typeface="Arial"/>
                <a:cs typeface="Arial"/>
              </a:rPr>
              <a:t>&amp;</a:t>
            </a:r>
            <a:r>
              <a:rPr dirty="0" sz="1400" spc="-114" b="1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282828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9075" y="6766809"/>
            <a:ext cx="868044" cy="32512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800" spc="10">
                <a:solidFill>
                  <a:srgbClr val="282828"/>
                </a:solidFill>
                <a:latin typeface="Arial"/>
                <a:cs typeface="Arial"/>
              </a:rPr>
              <a:t>*K/ </a:t>
            </a:r>
            <a:r>
              <a:rPr dirty="0" sz="700">
                <a:solidFill>
                  <a:srgbClr val="282828"/>
                </a:solidFill>
                <a:latin typeface="Arial"/>
                <a:cs typeface="Arial"/>
              </a:rPr>
              <a:t>=</a:t>
            </a:r>
            <a:r>
              <a:rPr dirty="0" sz="700" spc="-12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00" spc="-40">
                <a:solidFill>
                  <a:srgbClr val="282828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20"/>
              </a:spcBef>
            </a:pPr>
            <a:r>
              <a:rPr dirty="0" sz="650" spc="20">
                <a:solidFill>
                  <a:srgbClr val="3F3F3F"/>
                </a:solidFill>
                <a:latin typeface="Times New Roman"/>
                <a:cs typeface="Times New Roman"/>
              </a:rPr>
              <a:t>Q) </a:t>
            </a:r>
            <a:r>
              <a:rPr dirty="0" sz="800" spc="-55">
                <a:solidFill>
                  <a:srgbClr val="282828"/>
                </a:solidFill>
                <a:latin typeface="Arial"/>
                <a:cs typeface="Arial"/>
              </a:rPr>
              <a:t>RTTI</a:t>
            </a:r>
            <a:r>
              <a:rPr dirty="0" sz="80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82828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31892" y="6736025"/>
            <a:ext cx="205104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606062"/>
                </a:solidFill>
                <a:latin typeface="Times New Roman"/>
                <a:cs typeface="Times New Roman"/>
              </a:rPr>
              <a:t>. </a:t>
            </a:r>
            <a:r>
              <a:rPr dirty="0" sz="850">
                <a:solidFill>
                  <a:srgbClr val="282828"/>
                </a:solidFill>
                <a:latin typeface="Times New Roman"/>
                <a:cs typeface="Times New Roman"/>
              </a:rPr>
              <a:t>5</a:t>
            </a:r>
            <a:r>
              <a:rPr dirty="0" sz="85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850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341" y="440912"/>
            <a:ext cx="941895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5495" algn="l"/>
              </a:tabLst>
            </a:pPr>
            <a:r>
              <a:rPr dirty="0" sz="1450" spc="-5">
                <a:solidFill>
                  <a:srgbClr val="161616"/>
                </a:solidFill>
                <a:latin typeface="Arial"/>
                <a:cs typeface="Arial"/>
              </a:rPr>
              <a:t>Plan </a:t>
            </a:r>
            <a:r>
              <a:rPr dirty="0" sz="1450" spc="15">
                <a:solidFill>
                  <a:srgbClr val="161616"/>
                </a:solidFill>
                <a:latin typeface="Arial"/>
                <a:cs typeface="Arial"/>
              </a:rPr>
              <a:t>van </a:t>
            </a:r>
            <a:r>
              <a:rPr dirty="0" sz="1450">
                <a:solidFill>
                  <a:srgbClr val="161616"/>
                </a:solidFill>
                <a:latin typeface="Arial"/>
                <a:cs typeface="Arial"/>
              </a:rPr>
              <a:t>Toetsing </a:t>
            </a:r>
            <a:r>
              <a:rPr dirty="0" sz="1450" spc="10">
                <a:solidFill>
                  <a:srgbClr val="161616"/>
                </a:solidFill>
                <a:latin typeface="Arial"/>
                <a:cs typeface="Arial"/>
              </a:rPr>
              <a:t>en </a:t>
            </a:r>
            <a:r>
              <a:rPr dirty="0" sz="1450" spc="35">
                <a:solidFill>
                  <a:srgbClr val="161616"/>
                </a:solidFill>
                <a:latin typeface="Arial"/>
                <a:cs typeface="Arial"/>
              </a:rPr>
              <a:t>Afsluiting</a:t>
            </a:r>
            <a:r>
              <a:rPr dirty="0" sz="1450" spc="1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300" spc="10" b="1">
                <a:solidFill>
                  <a:srgbClr val="161616"/>
                </a:solidFill>
                <a:latin typeface="Arial"/>
                <a:cs typeface="Arial"/>
              </a:rPr>
              <a:t>BB/KB </a:t>
            </a:r>
            <a:r>
              <a:rPr dirty="0" sz="1300" spc="120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161616"/>
                </a:solidFill>
                <a:latin typeface="Arial"/>
                <a:cs typeface="Arial"/>
              </a:rPr>
              <a:t>2019-2021	</a:t>
            </a:r>
            <a:r>
              <a:rPr dirty="0" sz="1450" spc="-15">
                <a:solidFill>
                  <a:srgbClr val="161616"/>
                </a:solidFill>
                <a:latin typeface="Arial"/>
                <a:cs typeface="Arial"/>
              </a:rPr>
              <a:t>Keuzedelen: Horeca, </a:t>
            </a:r>
            <a:r>
              <a:rPr dirty="0" sz="1450" spc="20">
                <a:solidFill>
                  <a:srgbClr val="161616"/>
                </a:solidFill>
                <a:latin typeface="Arial"/>
                <a:cs typeface="Arial"/>
              </a:rPr>
              <a:t>Bakkerij </a:t>
            </a:r>
            <a:r>
              <a:rPr dirty="0" sz="1450" spc="-5">
                <a:solidFill>
                  <a:srgbClr val="161616"/>
                </a:solidFill>
                <a:latin typeface="Arial"/>
                <a:cs typeface="Arial"/>
              </a:rPr>
              <a:t>en</a:t>
            </a:r>
            <a:r>
              <a:rPr dirty="0" sz="1450" spc="7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450" spc="-5">
                <a:solidFill>
                  <a:srgbClr val="161616"/>
                </a:solidFill>
                <a:latin typeface="Arial"/>
                <a:cs typeface="Arial"/>
              </a:rPr>
              <a:t>Recreatie</a:t>
            </a:r>
            <a:endParaRPr sz="14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670" rIns="0" bIns="0" rtlCol="0" vert="horz">
            <a:spAutoFit/>
          </a:bodyPr>
          <a:lstStyle/>
          <a:p>
            <a:pPr algn="ctr" marL="12700" marR="5080" indent="-86360">
              <a:lnSpc>
                <a:spcPct val="154100"/>
              </a:lnSpc>
              <a:spcBef>
                <a:spcPts val="210"/>
              </a:spcBef>
            </a:pPr>
            <a:r>
              <a:rPr dirty="0" spc="-75"/>
              <a:t>Keuzevakken  </a:t>
            </a:r>
            <a:r>
              <a:rPr dirty="0" spc="-225"/>
              <a:t>Klas </a:t>
            </a:r>
            <a:r>
              <a:rPr dirty="0" spc="95"/>
              <a:t>3 </a:t>
            </a:r>
            <a:r>
              <a:rPr dirty="0" spc="80" b="0">
                <a:latin typeface="Arial"/>
                <a:cs typeface="Arial"/>
              </a:rPr>
              <a:t>- </a:t>
            </a:r>
            <a:r>
              <a:rPr dirty="0" spc="-200"/>
              <a:t>Klas </a:t>
            </a:r>
            <a:r>
              <a:rPr dirty="0" spc="70"/>
              <a:t>4  </a:t>
            </a:r>
            <a:r>
              <a:rPr dirty="0" spc="-90"/>
              <a:t>Schooljaar  </a:t>
            </a:r>
            <a:r>
              <a:rPr dirty="0" sz="4450" spc="130">
                <a:latin typeface="Times New Roman"/>
                <a:cs typeface="Times New Roman"/>
              </a:rPr>
              <a:t>2019-2020</a:t>
            </a:r>
            <a:endParaRPr sz="4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4613" y="4595637"/>
            <a:ext cx="2649220" cy="2047239"/>
          </a:xfrm>
          <a:prstGeom prst="rect">
            <a:avLst/>
          </a:prstGeom>
        </p:spPr>
        <p:txBody>
          <a:bodyPr wrap="square" lIns="0" tIns="3803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95"/>
              </a:spcBef>
            </a:pPr>
            <a:r>
              <a:rPr dirty="0" sz="4450" spc="150" b="1">
                <a:solidFill>
                  <a:srgbClr val="E2161C"/>
                </a:solidFill>
                <a:latin typeface="Times New Roman"/>
                <a:cs typeface="Times New Roman"/>
              </a:rPr>
              <a:t>2020-2021</a:t>
            </a:r>
            <a:endParaRPr sz="4450">
              <a:latin typeface="Times New Roman"/>
              <a:cs typeface="Times New Roman"/>
            </a:endParaRPr>
          </a:p>
          <a:p>
            <a:pPr marL="142875">
              <a:lnSpc>
                <a:spcPct val="100000"/>
              </a:lnSpc>
              <a:spcBef>
                <a:spcPts val="2700"/>
              </a:spcBef>
            </a:pPr>
            <a:r>
              <a:rPr dirty="0" sz="4150" spc="-285" b="1">
                <a:solidFill>
                  <a:srgbClr val="E2161C"/>
                </a:solidFill>
                <a:latin typeface="Arial"/>
                <a:cs typeface="Arial"/>
              </a:rPr>
              <a:t>BB-KB-GL</a:t>
            </a:r>
            <a:endParaRPr sz="4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41380" y="1427238"/>
          <a:ext cx="9483090" cy="5233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2300"/>
                <a:gridCol w="1540510"/>
                <a:gridCol w="722630"/>
                <a:gridCol w="1189355"/>
                <a:gridCol w="3618229"/>
                <a:gridCol w="261620"/>
                <a:gridCol w="270509"/>
                <a:gridCol w="535940"/>
                <a:gridCol w="700404"/>
              </a:tblGrid>
              <a:tr h="531207">
                <a:tc gridSpan="4"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Keuzevak: </a:t>
                      </a:r>
                      <a:r>
                        <a:rPr dirty="0" sz="1300" spc="-5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Bijzondere</a:t>
                      </a:r>
                      <a:r>
                        <a:rPr dirty="0" sz="1300" spc="-2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BB/KB  </a:t>
                      </a: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7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12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3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6360" marR="108585" indent="-3810">
                        <a:lnSpc>
                          <a:spcPct val="133500"/>
                        </a:lnSpc>
                        <a:spcBef>
                          <a:spcPts val="125"/>
                        </a:spcBef>
                      </a:pP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50" spc="3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3980">
                        <a:lnSpc>
                          <a:spcPts val="865"/>
                        </a:lnSpc>
                        <a:spcBef>
                          <a:spcPts val="450"/>
                        </a:spcBef>
                      </a:pPr>
                      <a:r>
                        <a:rPr dirty="0" sz="750" spc="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00" spc="3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50" spc="-1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61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53975" indent="3175">
                        <a:lnSpc>
                          <a:spcPts val="1230"/>
                        </a:lnSpc>
                        <a:spcBef>
                          <a:spcPts val="70"/>
                        </a:spcBef>
                      </a:pP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BB  </a:t>
                      </a: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2909">
                <a:tc>
                  <a:txBody>
                    <a:bodyPr/>
                    <a:lstStyle/>
                    <a:p>
                      <a:pPr marL="85725" marR="50165" indent="-1270">
                        <a:lnSpc>
                          <a:spcPct val="143100"/>
                        </a:lnSpc>
                        <a:spcBef>
                          <a:spcPts val="65"/>
                        </a:spcBef>
                      </a:pPr>
                      <a:r>
                        <a:rPr dirty="0" sz="7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Variabel  </a:t>
                      </a:r>
                      <a:r>
                        <a:rPr dirty="0" sz="700" spc="6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binnen 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jaar3en4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2550" marR="687705" indent="1270">
                        <a:lnSpc>
                          <a:spcPct val="144500"/>
                        </a:lnSpc>
                        <a:spcBef>
                          <a:spcPts val="80"/>
                        </a:spcBef>
                      </a:pPr>
                      <a:r>
                        <a:rPr dirty="0" sz="700" spc="-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bijzondere</a:t>
                      </a:r>
                      <a:r>
                        <a:rPr dirty="0" sz="7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7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SO1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SO2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00" spc="10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00" spc="15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00" spc="-5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4455" marR="58419" indent="-635">
                        <a:lnSpc>
                          <a:spcPct val="117300"/>
                        </a:lnSpc>
                        <a:spcBef>
                          <a:spcPts val="5"/>
                        </a:spcBef>
                      </a:pPr>
                      <a:r>
                        <a:rPr dirty="0" sz="700" spc="10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00" spc="15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dirty="0" sz="700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Vaardigheden </a:t>
                      </a:r>
                      <a:r>
                        <a:rPr dirty="0" sz="700" spc="15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r>
                        <a:rPr dirty="0" sz="700" spc="20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 marR="1374775" indent="1270">
                        <a:lnSpc>
                          <a:spcPct val="143100"/>
                        </a:lnSpc>
                        <a:spcBef>
                          <a:spcPts val="140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 1: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Italiaanse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Nederlandse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 Theorie: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7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87630" marR="1993900" indent="-5715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Zelfstandig volgens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receptuur werken  </a:t>
                      </a:r>
                      <a:r>
                        <a:rPr dirty="0" sz="750" spc="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Productkennis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R="4318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3B3D3D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700" spc="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7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7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66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" marR="685165">
                        <a:lnSpc>
                          <a:spcPct val="143100"/>
                        </a:lnSpc>
                        <a:spcBef>
                          <a:spcPts val="65"/>
                        </a:spcBef>
                      </a:pPr>
                      <a:r>
                        <a:rPr dirty="0" sz="700" spc="-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bijzondere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00" spc="10">
                          <a:solidFill>
                            <a:srgbClr val="3B3D3D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SO4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00" spc="10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00" spc="20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00" spc="-10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010" marR="1682750" indent="1270">
                        <a:lnSpc>
                          <a:spcPct val="143100"/>
                        </a:lnSpc>
                        <a:spcBef>
                          <a:spcPts val="114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 2: </a:t>
                      </a: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Spaanse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Franse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Theorie: Hoofdstuk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7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00" spc="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8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(a,b)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180975" indent="3175">
                        <a:lnSpc>
                          <a:spcPct val="115900"/>
                        </a:lnSpc>
                        <a:spcBef>
                          <a:spcPts val="110"/>
                        </a:spcBef>
                      </a:pPr>
                      <a:r>
                        <a:rPr dirty="0" sz="700" spc="10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00" spc="20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700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Vaardigheden </a:t>
                      </a:r>
                      <a:r>
                        <a:rPr dirty="0" sz="700" spc="20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700" spc="5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technieken </a:t>
                      </a:r>
                      <a:r>
                        <a:rPr dirty="0" sz="700" spc="15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r>
                        <a:rPr dirty="0" sz="700" spc="45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45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1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Zelfstandig werken </a:t>
                      </a:r>
                      <a:r>
                        <a:rPr dirty="0" sz="750" spc="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volgens</a:t>
                      </a:r>
                      <a:r>
                        <a:rPr dirty="0" sz="75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receptuur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Productkennis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-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Kennis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75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verschillende</a:t>
                      </a:r>
                      <a:r>
                        <a:rPr dirty="0" sz="750" spc="-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3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eetgewoontes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7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974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62230">
                        <a:lnSpc>
                          <a:spcPct val="143100"/>
                        </a:lnSpc>
                        <a:spcBef>
                          <a:spcPts val="65"/>
                        </a:spcBef>
                      </a:pPr>
                      <a:r>
                        <a:rPr dirty="0" sz="700" spc="-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wereldkeuken/bijzondere</a:t>
                      </a:r>
                      <a:r>
                        <a:rPr dirty="0" sz="700" spc="-7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5,6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85725" marR="269240" indent="-1270">
                        <a:lnSpc>
                          <a:spcPts val="1230"/>
                        </a:lnSpc>
                        <a:spcBef>
                          <a:spcPts val="80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Eind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evenement/proeve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bekwaamheid.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(a,b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00" spc="-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SO6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2550" marR="508000" indent="-1270">
                        <a:lnSpc>
                          <a:spcPct val="115900"/>
                        </a:lnSpc>
                      </a:pPr>
                      <a:r>
                        <a:rPr dirty="0" sz="700" spc="10">
                          <a:solidFill>
                            <a:srgbClr val="3D421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00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dirty="0" sz="700" spc="-5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ro </a:t>
                      </a:r>
                      <a:r>
                        <a:rPr dirty="0" sz="700" spc="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-2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an  </a:t>
                      </a:r>
                      <a:r>
                        <a:rPr dirty="0" sz="700" spc="-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00" spc="-1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 spc="6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00" spc="-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13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82550" marR="52705" indent="1270">
                        <a:lnSpc>
                          <a:spcPct val="117300"/>
                        </a:lnSpc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Uitvo</a:t>
                      </a:r>
                      <a:r>
                        <a:rPr dirty="0" sz="700" spc="-9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eri</a:t>
                      </a:r>
                      <a:r>
                        <a:rPr dirty="0" sz="700" spc="-12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g,</a:t>
                      </a:r>
                      <a:r>
                        <a:rPr dirty="0" sz="700" spc="-3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00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rkhoudi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ng,  </a:t>
                      </a:r>
                      <a:r>
                        <a:rPr dirty="0" sz="700" spc="10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samen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00" spc="10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rk</a:t>
                      </a:r>
                      <a:r>
                        <a:rPr dirty="0" sz="700" spc="10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en,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80010" marR="68580" indent="1270">
                        <a:lnSpc>
                          <a:spcPct val="114500"/>
                        </a:lnSpc>
                        <a:spcBef>
                          <a:spcPts val="25"/>
                        </a:spcBef>
                      </a:pP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10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erantw</a:t>
                      </a:r>
                      <a:r>
                        <a:rPr dirty="0" sz="700" spc="-10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oo</a:t>
                      </a:r>
                      <a:r>
                        <a:rPr dirty="0" sz="700" spc="20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rde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20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jk</a:t>
                      </a:r>
                      <a:r>
                        <a:rPr dirty="0" sz="7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gedrag.  </a:t>
                      </a:r>
                      <a:r>
                        <a:rPr dirty="0" sz="7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(S</a:t>
                      </a:r>
                      <a:r>
                        <a:rPr dirty="0" sz="700" spc="-40">
                          <a:solidFill>
                            <a:srgbClr val="4D521A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marR="1084580" indent="3810">
                        <a:lnSpc>
                          <a:spcPct val="143100"/>
                        </a:lnSpc>
                        <a:spcBef>
                          <a:spcPts val="90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 3: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Aziatische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Verenigd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koninkrijk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Theorie: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700" spc="-25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700" spc="-12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7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Eindevenement </a:t>
                      </a:r>
                      <a:r>
                        <a:rPr dirty="0" sz="700" spc="-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STREETFOOD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(vakoverstijgend)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r>
                        <a:rPr dirty="0" sz="7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5565" marR="347345" indent="11430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Proeve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750" spc="2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bekwaamheid d.m.v.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wereldkeuken </a:t>
                      </a:r>
                      <a:r>
                        <a:rPr dirty="0" sz="750" spc="2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implementeren </a:t>
                      </a:r>
                      <a:r>
                        <a:rPr dirty="0" sz="750" spc="1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750" spc="3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evenement.  </a:t>
                      </a:r>
                      <a:r>
                        <a:rPr dirty="0" sz="750" spc="3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(buffet,</a:t>
                      </a:r>
                      <a:r>
                        <a:rPr dirty="0" sz="750" spc="-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kraampjes).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Zelfstandig </a:t>
                      </a:r>
                      <a:r>
                        <a:rPr dirty="0" sz="750" spc="1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werken </a:t>
                      </a:r>
                      <a:r>
                        <a:rPr dirty="0" sz="750" spc="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volgens</a:t>
                      </a:r>
                      <a:r>
                        <a:rPr dirty="0" sz="750" spc="2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receptuur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8105" marR="833755" indent="9525">
                        <a:lnSpc>
                          <a:spcPts val="1230"/>
                        </a:lnSpc>
                        <a:spcBef>
                          <a:spcPts val="70"/>
                        </a:spcBef>
                      </a:pPr>
                      <a:r>
                        <a:rPr dirty="0" sz="750" spc="-4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750" spc="1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groepsverband </a:t>
                      </a:r>
                      <a:r>
                        <a:rPr dirty="0" sz="750" spc="2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hapjes </a:t>
                      </a:r>
                      <a:r>
                        <a:rPr dirty="0" sz="750" spc="3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bedenken </a:t>
                      </a:r>
                      <a:r>
                        <a:rPr dirty="0" sz="750" spc="10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gerelateerd </a:t>
                      </a:r>
                      <a:r>
                        <a:rPr dirty="0" sz="750" spc="2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aan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wereldkeuken  </a:t>
                      </a:r>
                      <a:r>
                        <a:rPr dirty="0" sz="750" spc="1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Uitvoeren van</a:t>
                      </a:r>
                      <a:r>
                        <a:rPr dirty="0" sz="750" spc="35" i="1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 eindevenement.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R="4572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700" spc="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7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7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820">
                <a:tc gridSpan="4">
                  <a:txBody>
                    <a:bodyPr/>
                    <a:lstStyle/>
                    <a:p>
                      <a:pPr marL="84455" marR="2511425" indent="-4445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00" spc="-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C.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Postma-van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der </a:t>
                      </a:r>
                      <a:r>
                        <a:rPr dirty="0" sz="7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Kolk 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5">
                          <a:solidFill>
                            <a:srgbClr val="6062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5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00" spc="7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00" spc="7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00">
                          <a:solidFill>
                            <a:srgbClr val="3B3D3D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700" spc="7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8007" y="435315"/>
            <a:ext cx="4186554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Plan van </a:t>
            </a:r>
            <a:r>
              <a:rPr dirty="0" sz="1350" spc="10" b="1">
                <a:solidFill>
                  <a:srgbClr val="2A2A2A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A2A2A"/>
                </a:solidFill>
                <a:latin typeface="Arial"/>
                <a:cs typeface="Arial"/>
              </a:rPr>
              <a:t>en </a:t>
            </a: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Afsluiting </a:t>
            </a:r>
            <a:r>
              <a:rPr dirty="0" sz="1350" spc="-15" b="1">
                <a:solidFill>
                  <a:srgbClr val="2A2A2A"/>
                </a:solidFill>
                <a:latin typeface="Arial"/>
                <a:cs typeface="Arial"/>
              </a:rPr>
              <a:t>BB/KB</a:t>
            </a:r>
            <a:r>
              <a:rPr dirty="0" sz="1350" spc="16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1350" spc="45" b="1">
                <a:solidFill>
                  <a:srgbClr val="2A2A2A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3449" y="444473"/>
            <a:ext cx="3559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Keuzedelen: </a:t>
            </a:r>
            <a:r>
              <a:rPr dirty="0" sz="1350" spc="10" b="1">
                <a:solidFill>
                  <a:srgbClr val="2A2A2A"/>
                </a:solidFill>
                <a:latin typeface="Arial"/>
                <a:cs typeface="Arial"/>
              </a:rPr>
              <a:t>Horeca, </a:t>
            </a:r>
            <a:r>
              <a:rPr dirty="0" sz="1350" b="1">
                <a:solidFill>
                  <a:srgbClr val="2A2A2A"/>
                </a:solidFill>
                <a:latin typeface="Arial"/>
                <a:cs typeface="Arial"/>
              </a:rPr>
              <a:t>Bakkerij </a:t>
            </a:r>
            <a:r>
              <a:rPr dirty="0" sz="1350" spc="5" b="1">
                <a:solidFill>
                  <a:srgbClr val="2A2A2A"/>
                </a:solidFill>
                <a:latin typeface="Arial"/>
                <a:cs typeface="Arial"/>
              </a:rPr>
              <a:t>en</a:t>
            </a:r>
            <a:r>
              <a:rPr dirty="0" sz="1350" spc="-16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2A2A2A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44432" y="1015094"/>
          <a:ext cx="9479915" cy="571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1541145"/>
                <a:gridCol w="720090"/>
                <a:gridCol w="1193164"/>
                <a:gridCol w="3603625"/>
                <a:gridCol w="268604"/>
                <a:gridCol w="268604"/>
                <a:gridCol w="537209"/>
                <a:gridCol w="704850"/>
              </a:tblGrid>
              <a:tr h="683853">
                <a:tc gridSpan="4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750" spc="-3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4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9215" marR="3062605" indent="2540">
                        <a:lnSpc>
                          <a:spcPct val="130900"/>
                        </a:lnSpc>
                        <a:spcBef>
                          <a:spcPts val="85"/>
                        </a:spcBef>
                      </a:pP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Leerweg: BB/KB/GL 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23189" indent="-63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3980">
                        <a:lnSpc>
                          <a:spcPts val="819"/>
                        </a:lnSpc>
                        <a:spcBef>
                          <a:spcPts val="330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R="38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00" spc="-3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55880" indent="-5715">
                        <a:lnSpc>
                          <a:spcPct val="133500"/>
                        </a:lnSpc>
                        <a:spcBef>
                          <a:spcPts val="55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KB  </a:t>
                      </a: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6421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0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Variabel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3660" marR="59055" indent="-1270">
                        <a:lnSpc>
                          <a:spcPct val="143100"/>
                        </a:lnSpc>
                        <a:spcBef>
                          <a:spcPts val="25"/>
                        </a:spcBef>
                      </a:pPr>
                      <a:r>
                        <a:rPr dirty="0" sz="700" spc="6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binnen  </a:t>
                      </a:r>
                      <a:r>
                        <a:rPr dirty="0" sz="700" spc="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jaar </a:t>
                      </a:r>
                      <a:r>
                        <a:rPr dirty="0" sz="70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0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 marR="658495" indent="-1905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-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keu</a:t>
                      </a:r>
                      <a:r>
                        <a:rPr dirty="0" sz="700" spc="-5">
                          <a:solidFill>
                            <a:srgbClr val="444642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7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edeel  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SO1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700" spc="-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SO2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075" marR="517525" indent="-24130">
                        <a:lnSpc>
                          <a:spcPct val="114500"/>
                        </a:lnSpc>
                        <a:spcBef>
                          <a:spcPts val="40"/>
                        </a:spcBef>
                      </a:pPr>
                      <a:r>
                        <a:rPr dirty="0" sz="700" spc="1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00" spc="1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dirty="0" sz="700" spc="-3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92075" marR="523240" indent="-20320">
                        <a:lnSpc>
                          <a:spcPct val="114500"/>
                        </a:lnSpc>
                        <a:spcBef>
                          <a:spcPts val="50"/>
                        </a:spcBef>
                      </a:pPr>
                      <a:r>
                        <a:rPr dirty="0" sz="700" spc="1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00" spc="-3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dirty="0" sz="700" spc="-4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7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Ingrediënten 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13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voorgerechten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1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106680" indent="1905">
                        <a:lnSpc>
                          <a:spcPct val="133500"/>
                        </a:lnSpc>
                        <a:spcBef>
                          <a:spcPts val="320"/>
                        </a:spcBef>
                      </a:pPr>
                      <a:r>
                        <a:rPr dirty="0" sz="750" spc="-20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Praktijktoets </a:t>
                      </a:r>
                      <a:r>
                        <a:rPr dirty="0" sz="750" spc="-20" i="1">
                          <a:solidFill>
                            <a:srgbClr val="444642"/>
                          </a:solidFill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750" spc="25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Maken </a:t>
                      </a:r>
                      <a:r>
                        <a:rPr dirty="0" sz="750" spc="10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van een voorgerecht </a:t>
                      </a:r>
                      <a:r>
                        <a:rPr dirty="0" sz="750" spc="15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met 2 </a:t>
                      </a:r>
                      <a:r>
                        <a:rPr dirty="0" sz="750" spc="30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componenten </a:t>
                      </a:r>
                      <a:r>
                        <a:rPr dirty="0" sz="750" spc="5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voor </a:t>
                      </a:r>
                      <a:r>
                        <a:rPr dirty="0" sz="750" spc="40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twee </a:t>
                      </a:r>
                      <a:r>
                        <a:rPr dirty="0" sz="750" spc="10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personen  </a:t>
                      </a:r>
                      <a:r>
                        <a:rPr dirty="0" sz="750" spc="-5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Individueel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70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825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52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 marR="648970" indent="-1905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-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700" spc="-30">
                          <a:solidFill>
                            <a:srgbClr val="444642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 spc="-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SO4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70485" marR="512445" indent="-3175">
                        <a:lnSpc>
                          <a:spcPct val="114500"/>
                        </a:lnSpc>
                        <a:spcBef>
                          <a:spcPts val="40"/>
                        </a:spcBef>
                      </a:pPr>
                      <a:r>
                        <a:rPr dirty="0" sz="700" spc="1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00" spc="2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700" spc="-4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95250" marR="519430" indent="-22860">
                        <a:lnSpc>
                          <a:spcPct val="114500"/>
                        </a:lnSpc>
                        <a:spcBef>
                          <a:spcPts val="50"/>
                        </a:spcBef>
                      </a:pPr>
                      <a:r>
                        <a:rPr dirty="0" sz="700" spc="1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00" spc="-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700" spc="-4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00" spc="4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 spc="10" b="1">
                          <a:solidFill>
                            <a:srgbClr val="444642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750" spc="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4 en</a:t>
                      </a:r>
                      <a:r>
                        <a:rPr dirty="0" sz="750" spc="-3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Hoofdgerechten </a:t>
                      </a:r>
                      <a:r>
                        <a:rPr dirty="0" sz="800" spc="4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1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bijgerechten, </a:t>
                      </a: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Nagerechten </a:t>
                      </a:r>
                      <a:r>
                        <a:rPr dirty="0" sz="750" spc="3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4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MeP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4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75590" indent="6985">
                        <a:lnSpc>
                          <a:spcPct val="136200"/>
                        </a:lnSpc>
                        <a:spcBef>
                          <a:spcPts val="385"/>
                        </a:spcBef>
                      </a:pPr>
                      <a:r>
                        <a:rPr dirty="0" sz="750" spc="5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Praktijktoets: </a:t>
                      </a:r>
                      <a:r>
                        <a:rPr dirty="0" sz="750" spc="30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Maken </a:t>
                      </a:r>
                      <a:r>
                        <a:rPr dirty="0" sz="750" spc="10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750" spc="25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een hoofdgerecht met </a:t>
                      </a:r>
                      <a:r>
                        <a:rPr dirty="0" sz="750" spc="15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bijgerecht </a:t>
                      </a:r>
                      <a:r>
                        <a:rPr dirty="0" sz="750" spc="5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voor </a:t>
                      </a:r>
                      <a:r>
                        <a:rPr dirty="0" sz="750" spc="45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twee </a:t>
                      </a:r>
                      <a:r>
                        <a:rPr dirty="0" sz="750" spc="-10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personen </a:t>
                      </a:r>
                      <a:r>
                        <a:rPr dirty="0" sz="750" spc="-5" i="1">
                          <a:solidFill>
                            <a:srgbClr val="444642"/>
                          </a:solidFill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dirty="0" sz="750" spc="-10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individueel</a:t>
                      </a:r>
                      <a:r>
                        <a:rPr dirty="0" sz="750" spc="-40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 i="1">
                          <a:solidFill>
                            <a:srgbClr val="444642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8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2890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70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35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648335" indent="-1270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-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Keukenspecialisatie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 marR="309245" indent="1270">
                        <a:lnSpc>
                          <a:spcPct val="143100"/>
                        </a:lnSpc>
                      </a:pPr>
                      <a:r>
                        <a:rPr dirty="0" sz="7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Eindevenement/proeve </a:t>
                      </a: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7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bekwaamheid.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SO6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516890" indent="-1905">
                        <a:lnSpc>
                          <a:spcPct val="117300"/>
                        </a:lnSpc>
                        <a:spcBef>
                          <a:spcPts val="20"/>
                        </a:spcBef>
                      </a:pPr>
                      <a:r>
                        <a:rPr dirty="0" sz="700" spc="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Theo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dirty="0" sz="700" spc="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700" spc="-1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ets</a:t>
                      </a:r>
                      <a:r>
                        <a:rPr dirty="0" sz="700" spc="-12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dirty="0" sz="700" spc="-5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00" spc="-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ro </a:t>
                      </a:r>
                      <a:r>
                        <a:rPr dirty="0" sz="700" spc="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70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va</a:t>
                      </a: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  </a:t>
                      </a:r>
                      <a:r>
                        <a:rPr dirty="0" sz="7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00" spc="-3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kw</a:t>
                      </a:r>
                      <a:r>
                        <a:rPr dirty="0" sz="700" spc="-1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3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 spc="-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 marR="60960" indent="1270">
                        <a:lnSpc>
                          <a:spcPct val="117300"/>
                        </a:lnSpc>
                      </a:pP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Uitvo</a:t>
                      </a:r>
                      <a:r>
                        <a:rPr dirty="0" sz="700" spc="-1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7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1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ng,</a:t>
                      </a:r>
                      <a:r>
                        <a:rPr dirty="0" sz="700" spc="-4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wer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 spc="1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 spc="-13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oudin</a:t>
                      </a:r>
                      <a:r>
                        <a:rPr dirty="0" sz="700" spc="-1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g,  sa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00" spc="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nw</a:t>
                      </a:r>
                      <a:r>
                        <a:rPr dirty="0" sz="700" spc="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erke</a:t>
                      </a:r>
                      <a:r>
                        <a:rPr dirty="0" sz="700" spc="-13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n,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0485" marR="76835" indent="-1905">
                        <a:lnSpc>
                          <a:spcPts val="990"/>
                        </a:lnSpc>
                        <a:spcBef>
                          <a:spcPts val="30"/>
                        </a:spcBef>
                      </a:pP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era</a:t>
                      </a: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-1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10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wo</a:t>
                      </a:r>
                      <a:r>
                        <a:rPr dirty="0" sz="700" spc="2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7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2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el</a:t>
                      </a:r>
                      <a:r>
                        <a:rPr dirty="0" sz="7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-1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gedrag</a:t>
                      </a:r>
                      <a:r>
                        <a:rPr dirty="0" sz="700" spc="5">
                          <a:solidFill>
                            <a:srgbClr val="62622D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700" spc="-3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00" spc="-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30">
                          <a:solidFill>
                            <a:srgbClr val="41461A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00" spc="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946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5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-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3: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75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750" spc="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1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50" spc="-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Smaak </a:t>
                      </a:r>
                      <a:r>
                        <a:rPr dirty="0" sz="750" spc="3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Veiligheid </a:t>
                      </a:r>
                      <a:r>
                        <a:rPr dirty="0" sz="750" spc="2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-20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keuken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750" spc="-20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Praktijktoets</a:t>
                      </a:r>
                      <a:r>
                        <a:rPr dirty="0" sz="750" spc="145" i="1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20" i="1">
                          <a:solidFill>
                            <a:srgbClr val="444642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 marR="287020" indent="1905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7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bekwaamheid d.m.v</a:t>
                      </a:r>
                      <a:r>
                        <a:rPr dirty="0" sz="700" spc="10">
                          <a:solidFill>
                            <a:srgbClr val="444642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presentatie </a:t>
                      </a:r>
                      <a:r>
                        <a:rPr dirty="0" sz="700" spc="-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PPT. </a:t>
                      </a:r>
                      <a:r>
                        <a:rPr dirty="0" sz="7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(recept, 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bestellijst, MeP </a:t>
                      </a:r>
                      <a:r>
                        <a:rPr dirty="0" sz="7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lijst,  </a:t>
                      </a:r>
                      <a:r>
                        <a:rPr dirty="0" sz="700" spc="10">
                          <a:solidFill>
                            <a:srgbClr val="444642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maakcombinatie waarom?, </a:t>
                      </a:r>
                      <a:r>
                        <a:rPr dirty="0" sz="7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welk 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gerecht, 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kostprijs</a:t>
                      </a:r>
                      <a:r>
                        <a:rPr dirty="0" sz="700" spc="1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berekening.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gerecht </a:t>
                      </a:r>
                      <a:r>
                        <a:rPr dirty="0" sz="7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7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twee 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personen </a:t>
                      </a:r>
                      <a:r>
                        <a:rPr dirty="0" sz="7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individueel </a:t>
                      </a:r>
                      <a:r>
                        <a:rPr dirty="0" sz="7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groepsverband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222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5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5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700" spc="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215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75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4">
                  <a:txBody>
                    <a:bodyPr/>
                    <a:lstStyle/>
                    <a:p>
                      <a:pPr marL="78740" marR="2520950" indent="-4445">
                        <a:lnSpc>
                          <a:spcPct val="143100"/>
                        </a:lnSpc>
                        <a:spcBef>
                          <a:spcPts val="65"/>
                        </a:spcBef>
                      </a:pP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00" spc="-4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C. </a:t>
                      </a: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Postma-van </a:t>
                      </a:r>
                      <a:r>
                        <a:rPr dirty="0" sz="7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der </a:t>
                      </a:r>
                      <a:r>
                        <a:rPr dirty="0" sz="700" spc="-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Kolk  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vakgroep d</a:t>
                      </a:r>
                      <a:r>
                        <a:rPr dirty="0" sz="700" spc="10">
                          <a:solidFill>
                            <a:srgbClr val="44464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00" spc="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10">
                          <a:solidFill>
                            <a:srgbClr val="5D5E60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00" spc="-1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3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00" spc="9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ts val="770"/>
                        </a:lnSpc>
                        <a:spcBef>
                          <a:spcPts val="360"/>
                        </a:spcBef>
                      </a:pPr>
                      <a:r>
                        <a:rPr dirty="0" sz="700" spc="-3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00" spc="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700" spc="-2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5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1904" y="468897"/>
            <a:ext cx="4194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15" b="1">
                <a:solidFill>
                  <a:srgbClr val="262626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62626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62626"/>
                </a:solidFill>
                <a:latin typeface="Arial"/>
                <a:cs typeface="Arial"/>
              </a:rPr>
              <a:t>Toetsing </a:t>
            </a:r>
            <a:r>
              <a:rPr dirty="0" sz="1350" spc="20" b="1">
                <a:solidFill>
                  <a:srgbClr val="262626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62626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262626"/>
                </a:solidFill>
                <a:latin typeface="Arial"/>
                <a:cs typeface="Arial"/>
              </a:rPr>
              <a:t>BB/KB</a:t>
            </a:r>
            <a:r>
              <a:rPr dirty="0" sz="1350" spc="285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62626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7345" y="475002"/>
            <a:ext cx="355409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62626"/>
                </a:solidFill>
                <a:latin typeface="Arial"/>
                <a:cs typeface="Arial"/>
              </a:rPr>
              <a:t>Keuzedelen: </a:t>
            </a:r>
            <a:r>
              <a:rPr dirty="0" sz="1350" spc="-5" b="1">
                <a:solidFill>
                  <a:srgbClr val="262626"/>
                </a:solidFill>
                <a:latin typeface="Arial"/>
                <a:cs typeface="Arial"/>
              </a:rPr>
              <a:t>Horeca, </a:t>
            </a:r>
            <a:r>
              <a:rPr dirty="0" sz="1350" b="1">
                <a:solidFill>
                  <a:srgbClr val="262626"/>
                </a:solidFill>
                <a:latin typeface="Arial"/>
                <a:cs typeface="Arial"/>
              </a:rPr>
              <a:t>Bakkerij </a:t>
            </a:r>
            <a:r>
              <a:rPr dirty="0" sz="1350" spc="35" b="1">
                <a:solidFill>
                  <a:srgbClr val="262626"/>
                </a:solidFill>
                <a:latin typeface="Arial"/>
                <a:cs typeface="Arial"/>
              </a:rPr>
              <a:t>en</a:t>
            </a:r>
            <a:r>
              <a:rPr dirty="0" sz="1350" spc="215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62626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6619" y="1819538"/>
          <a:ext cx="9474835" cy="4986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274320"/>
                <a:gridCol w="1705610"/>
                <a:gridCol w="723264"/>
                <a:gridCol w="1269364"/>
                <a:gridCol w="3140075"/>
                <a:gridCol w="265429"/>
                <a:gridCol w="280670"/>
                <a:gridCol w="527684"/>
                <a:gridCol w="631190"/>
              </a:tblGrid>
              <a:tr h="631953">
                <a:tc gridSpan="5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750" spc="2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750" spc="14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4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Patisserie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74930" marR="3585210" indent="-635">
                        <a:lnSpc>
                          <a:spcPct val="130900"/>
                        </a:lnSpc>
                        <a:spcBef>
                          <a:spcPts val="70"/>
                        </a:spcBef>
                      </a:pPr>
                      <a:r>
                        <a:rPr dirty="0" sz="750" spc="1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4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88/KB  </a:t>
                      </a:r>
                      <a:r>
                        <a:rPr dirty="0" sz="750" spc="1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750" spc="-2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26364" indent="-63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850" spc="-50" b="1" i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-45" b="1" i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50" spc="10" b="1" i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 b="1" i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840"/>
                        </a:lnSpc>
                        <a:spcBef>
                          <a:spcPts val="330"/>
                        </a:spcBef>
                      </a:pPr>
                      <a:r>
                        <a:rPr dirty="0" sz="750" spc="1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1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7620">
                        <a:lnSpc>
                          <a:spcPts val="795"/>
                        </a:lnSpc>
                        <a:spcBef>
                          <a:spcPts val="300"/>
                        </a:spcBef>
                      </a:pPr>
                      <a:r>
                        <a:rPr dirty="0" sz="75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4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1125" marR="324485" indent="-37465">
                        <a:lnSpc>
                          <a:spcPct val="115999"/>
                        </a:lnSpc>
                      </a:pPr>
                      <a:r>
                        <a:rPr dirty="0" sz="950" spc="-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Jaar  </a:t>
                      </a:r>
                      <a:r>
                        <a:rPr dirty="0" sz="950" spc="-13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3-4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1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P/HBR: In </a:t>
                      </a:r>
                      <a:r>
                        <a:rPr dirty="0" sz="750" spc="3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1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keuzedeel </a:t>
                      </a:r>
                      <a:r>
                        <a:rPr dirty="0" sz="750" spc="-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Patisserie </a:t>
                      </a:r>
                      <a:r>
                        <a:rPr dirty="0" sz="750" spc="30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leert </a:t>
                      </a:r>
                      <a:r>
                        <a:rPr dirty="0" sz="750" spc="1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10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leerling: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00" spc="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beheren </a:t>
                      </a:r>
                      <a:r>
                        <a:rPr dirty="0" sz="800" spc="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en vervaardigen van </a:t>
                      </a:r>
                      <a:r>
                        <a:rPr dirty="0" sz="800" spc="-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patisserie</a:t>
                      </a:r>
                      <a:r>
                        <a:rPr dirty="0" sz="800" spc="-3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producten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b="1">
                          <a:solidFill>
                            <a:srgbClr val="21211F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b="1">
                          <a:solidFill>
                            <a:srgbClr val="21211F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565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3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2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5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869"/>
                        </a:lnSpc>
                      </a:pPr>
                      <a:r>
                        <a:rPr dirty="0" sz="800" spc="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1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(5)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68656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3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800" spc="-3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-1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patisserie?  </a:t>
                      </a:r>
                      <a:r>
                        <a:rPr dirty="0" sz="800" spc="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3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chocolade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00" spc="2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marsepein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1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00" spc="-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5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21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Theorietoetsf-5)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800" spc="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7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Hoofdstuk 4</a:t>
                      </a:r>
                      <a:r>
                        <a:rPr dirty="0" sz="800" spc="3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schuim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4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beslag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 spc="-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00" spc="4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75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21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505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-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2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3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spc="4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00" spc="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6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3(5)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 spc="3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ijsbereiding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00" spc="-10">
                          <a:solidFill>
                            <a:srgbClr val="3D3D3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spc="-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ofdstuk </a:t>
                      </a:r>
                      <a:r>
                        <a:rPr dirty="0" sz="800" spc="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7 puddingen </a:t>
                      </a:r>
                      <a:r>
                        <a:rPr dirty="0" sz="800" spc="2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6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bavarois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800" spc="-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 spc="-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00" spc="3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75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804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Opsteller:</a:t>
                      </a:r>
                      <a:r>
                        <a:rPr dirty="0" sz="800" spc="3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5.IJff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869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>
                          <a:solidFill>
                            <a:srgbClr val="52525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>
                          <a:solidFill>
                            <a:srgbClr val="3D3D3B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800" spc="2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16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3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6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69"/>
                        </a:lnSpc>
                        <a:spcBef>
                          <a:spcPts val="265"/>
                        </a:spcBef>
                      </a:pPr>
                      <a:r>
                        <a:rPr dirty="0" sz="800" spc="-2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(5) </a:t>
                      </a:r>
                      <a:r>
                        <a:rPr dirty="0" sz="80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5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5ummatieve</a:t>
                      </a:r>
                      <a:r>
                        <a:rPr dirty="0" sz="800" spc="4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1211F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1904" y="450579"/>
            <a:ext cx="4194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1211F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1211F"/>
                </a:solidFill>
                <a:latin typeface="Arial"/>
                <a:cs typeface="Arial"/>
              </a:rPr>
              <a:t>van </a:t>
            </a:r>
            <a:r>
              <a:rPr dirty="0" sz="1350" spc="-5" b="1">
                <a:solidFill>
                  <a:srgbClr val="21211F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21211F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1211F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21211F"/>
                </a:solidFill>
                <a:latin typeface="Arial"/>
                <a:cs typeface="Arial"/>
              </a:rPr>
              <a:t>BB/KB</a:t>
            </a:r>
            <a:r>
              <a:rPr dirty="0" sz="1350" spc="240" b="1">
                <a:solidFill>
                  <a:srgbClr val="21211F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1211F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7345" y="453632"/>
            <a:ext cx="3559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1211F"/>
                </a:solidFill>
                <a:latin typeface="Arial"/>
                <a:cs typeface="Arial"/>
              </a:rPr>
              <a:t>Keuzedelen: </a:t>
            </a:r>
            <a:r>
              <a:rPr dirty="0" sz="1350" spc="10" b="1">
                <a:solidFill>
                  <a:srgbClr val="21211F"/>
                </a:solidFill>
                <a:latin typeface="Arial"/>
                <a:cs typeface="Arial"/>
              </a:rPr>
              <a:t>Horeca, </a:t>
            </a:r>
            <a:r>
              <a:rPr dirty="0" sz="1350" spc="5" b="1">
                <a:solidFill>
                  <a:srgbClr val="21211F"/>
                </a:solidFill>
                <a:latin typeface="Arial"/>
                <a:cs typeface="Arial"/>
              </a:rPr>
              <a:t>Bakkerij en</a:t>
            </a:r>
            <a:r>
              <a:rPr dirty="0" sz="1350" spc="100" b="1">
                <a:solidFill>
                  <a:srgbClr val="21211F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21211F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31527" y="1418079"/>
          <a:ext cx="9461500" cy="5431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66065"/>
                <a:gridCol w="1712595"/>
                <a:gridCol w="732789"/>
                <a:gridCol w="1257935"/>
                <a:gridCol w="3061335"/>
                <a:gridCol w="345440"/>
                <a:gridCol w="278129"/>
                <a:gridCol w="537209"/>
                <a:gridCol w="625475"/>
              </a:tblGrid>
              <a:tr h="635006">
                <a:tc gridSpan="5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750" spc="3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1200" spc="-1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Brood- </a:t>
                      </a:r>
                      <a:r>
                        <a:rPr dirty="0" sz="1200" spc="3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200" spc="-7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banketspecialisatie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9215" marR="3590925" indent="-635">
                        <a:lnSpc>
                          <a:spcPct val="133500"/>
                        </a:lnSpc>
                        <a:spcBef>
                          <a:spcPts val="80"/>
                        </a:spcBef>
                      </a:pPr>
                      <a:r>
                        <a:rPr dirty="0" sz="750" spc="1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1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BB/KB  </a:t>
                      </a:r>
                      <a:r>
                        <a:rPr dirty="0" sz="750" spc="1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750" spc="-3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Profieldeel: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133350" indent="-3810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-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850" spc="-50" b="1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-40" b="1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50" spc="-55" b="1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 b="1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6525">
                        <a:lnSpc>
                          <a:spcPts val="865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00" spc="2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12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4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Jaar </a:t>
                      </a:r>
                      <a:r>
                        <a:rPr dirty="0" sz="1000" spc="-50" b="1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3 4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2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750" spc="1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50" spc="3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1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keuzedeel </a:t>
                      </a:r>
                      <a:r>
                        <a:rPr dirty="0" sz="75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Brood- </a:t>
                      </a:r>
                      <a:r>
                        <a:rPr dirty="0" sz="750" spc="3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Banketspecialisatie </a:t>
                      </a:r>
                      <a:r>
                        <a:rPr dirty="0" sz="750" spc="25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leert de</a:t>
                      </a:r>
                      <a:r>
                        <a:rPr dirty="0" sz="750" spc="3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leerling: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00" spc="-40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bijdrage </a:t>
                      </a:r>
                      <a:r>
                        <a:rPr dirty="0" sz="800" spc="-5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leveren </a:t>
                      </a:r>
                      <a:r>
                        <a:rPr dirty="0" sz="800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15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-5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beheren </a:t>
                      </a:r>
                      <a:r>
                        <a:rPr dirty="0" sz="800" spc="-20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vervaardigen </a:t>
                      </a:r>
                      <a:r>
                        <a:rPr dirty="0" sz="800" spc="-15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brood- </a:t>
                      </a:r>
                      <a:r>
                        <a:rPr dirty="0" sz="800" spc="-10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banketspecialiteiten, </a:t>
                      </a:r>
                      <a:r>
                        <a:rPr dirty="0" sz="800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gekenmerkt door </a:t>
                      </a:r>
                      <a:r>
                        <a:rPr dirty="0" sz="800" spc="-5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een complexer </a:t>
                      </a:r>
                      <a:r>
                        <a:rPr dirty="0" sz="800" spc="-20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productiep</a:t>
                      </a:r>
                      <a:r>
                        <a:rPr dirty="0" sz="800" spc="70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 i="1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roces</a:t>
                      </a:r>
                      <a:r>
                        <a:rPr dirty="0" sz="800" spc="-15" i="1">
                          <a:solidFill>
                            <a:srgbClr val="494B49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808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-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5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-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-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Boterdegen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-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50" spc="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Bladerdeeg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7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750" spc="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750" spc="-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7917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750" spc="-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50" spc="9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50" spc="7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beslag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Hoofdstuk 4</a:t>
                      </a:r>
                      <a:r>
                        <a:rPr dirty="0" sz="750" spc="-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Taarten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750" spc="-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750" spc="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750" spc="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2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750" spc="-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SO6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50" spc="7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7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Praktijktoets 3</a:t>
                      </a:r>
                      <a:r>
                        <a:rPr dirty="0" sz="750" spc="7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1628139" indent="-3175">
                        <a:lnSpc>
                          <a:spcPct val="134900"/>
                        </a:lnSpc>
                        <a:spcBef>
                          <a:spcPts val="15"/>
                        </a:spcBef>
                      </a:pPr>
                      <a:r>
                        <a:rPr dirty="0" sz="7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-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gevuld </a:t>
                      </a:r>
                      <a:r>
                        <a:rPr dirty="0" sz="75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brood  </a:t>
                      </a: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7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getoerd </a:t>
                      </a:r>
                      <a:r>
                        <a:rPr dirty="0" sz="7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gerezen  </a:t>
                      </a: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7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desembrood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7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750" spc="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750" spc="-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boven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25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2767"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50" spc="-4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S.</a:t>
                      </a:r>
                      <a:r>
                        <a:rPr dirty="0" sz="750" spc="-1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Uff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750" spc="2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3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vakgroep d.d.</a:t>
                      </a:r>
                      <a:r>
                        <a:rPr dirty="0" sz="750" spc="30">
                          <a:solidFill>
                            <a:srgbClr val="494B49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50" spc="-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50" spc="5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-3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50" spc="2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= Summatieve</a:t>
                      </a:r>
                      <a:r>
                        <a:rPr dirty="0" sz="750" spc="-85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1F1F1F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8852" y="462791"/>
            <a:ext cx="420052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1F1F1F"/>
                </a:solidFill>
                <a:latin typeface="Arial"/>
                <a:cs typeface="Arial"/>
              </a:rPr>
              <a:t>Plan </a:t>
            </a:r>
            <a:r>
              <a:rPr dirty="0" sz="1350" spc="-5" b="1">
                <a:solidFill>
                  <a:srgbClr val="1F1F1F"/>
                </a:solidFill>
                <a:latin typeface="Arial"/>
                <a:cs typeface="Arial"/>
              </a:rPr>
              <a:t>van </a:t>
            </a:r>
            <a:r>
              <a:rPr dirty="0" sz="1350" spc="10" b="1">
                <a:solidFill>
                  <a:srgbClr val="1F1F1F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1F1F1F"/>
                </a:solidFill>
                <a:latin typeface="Arial"/>
                <a:cs typeface="Arial"/>
              </a:rPr>
              <a:t>en </a:t>
            </a:r>
            <a:r>
              <a:rPr dirty="0" sz="1350" spc="-5" b="1">
                <a:solidFill>
                  <a:srgbClr val="1F1F1F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1F1F1F"/>
                </a:solidFill>
                <a:latin typeface="Arial"/>
                <a:cs typeface="Arial"/>
              </a:rPr>
              <a:t>BB/KB</a:t>
            </a:r>
            <a:r>
              <a:rPr dirty="0" sz="1350" spc="220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1F1F1F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7345" y="462791"/>
            <a:ext cx="3559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1F1F1F"/>
                </a:solidFill>
                <a:latin typeface="Arial"/>
                <a:cs typeface="Arial"/>
              </a:rPr>
              <a:t>Keuzedelen: </a:t>
            </a:r>
            <a:r>
              <a:rPr dirty="0" sz="1350" spc="15" b="1">
                <a:solidFill>
                  <a:srgbClr val="1F1F1F"/>
                </a:solidFill>
                <a:latin typeface="Arial"/>
                <a:cs typeface="Arial"/>
              </a:rPr>
              <a:t>Horeca, </a:t>
            </a:r>
            <a:r>
              <a:rPr dirty="0" sz="1350" spc="-5" b="1">
                <a:solidFill>
                  <a:srgbClr val="1F1F1F"/>
                </a:solidFill>
                <a:latin typeface="Arial"/>
                <a:cs typeface="Arial"/>
              </a:rPr>
              <a:t>Bakkerij </a:t>
            </a:r>
            <a:r>
              <a:rPr dirty="0" sz="1350" spc="35" b="1">
                <a:solidFill>
                  <a:srgbClr val="1F1F1F"/>
                </a:solidFill>
                <a:latin typeface="Arial"/>
                <a:cs typeface="Arial"/>
              </a:rPr>
              <a:t>en</a:t>
            </a:r>
            <a:r>
              <a:rPr dirty="0" sz="1350" spc="-215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1F1F1F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711" y="1002883"/>
          <a:ext cx="9473565" cy="471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2300"/>
                <a:gridCol w="1540510"/>
                <a:gridCol w="719455"/>
                <a:gridCol w="1192530"/>
                <a:gridCol w="3602989"/>
                <a:gridCol w="267970"/>
                <a:gridCol w="267970"/>
                <a:gridCol w="536575"/>
                <a:gridCol w="704215"/>
              </a:tblGrid>
              <a:tr h="525101">
                <a:tc gridSpan="4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750" spc="-3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50" spc="-3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Gastheerschapspecialisatie</a:t>
                      </a:r>
                      <a:endParaRPr sz="1250">
                        <a:latin typeface="Arial"/>
                        <a:cs typeface="Arial"/>
                      </a:endParaRPr>
                    </a:p>
                    <a:p>
                      <a:pPr marL="71755" marR="3049270" indent="-635">
                        <a:lnSpc>
                          <a:spcPct val="133500"/>
                        </a:lnSpc>
                        <a:spcBef>
                          <a:spcPts val="45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BB/KB /GL  </a:t>
                      </a:r>
                      <a:r>
                        <a:rPr dirty="0" sz="7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5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13030" indent="-3810">
                        <a:lnSpc>
                          <a:spcPct val="133500"/>
                        </a:lnSpc>
                        <a:spcBef>
                          <a:spcPts val="55"/>
                        </a:spcBef>
                      </a:pP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2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805">
                        <a:lnSpc>
                          <a:spcPts val="840"/>
                        </a:lnSpc>
                        <a:spcBef>
                          <a:spcPts val="330"/>
                        </a:spcBef>
                      </a:pPr>
                      <a:r>
                        <a:rPr dirty="0" sz="750" spc="2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Tijds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750" spc="1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-duur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60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6515" indent="-3175">
                        <a:lnSpc>
                          <a:spcPct val="1362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KB  </a:t>
                      </a:r>
                      <a:r>
                        <a:rPr dirty="0" sz="750" spc="-5" b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4298">
                <a:tc rowSpan="3">
                  <a:txBody>
                    <a:bodyPr/>
                    <a:lstStyle/>
                    <a:p>
                      <a:pPr marL="73660" marR="59055" indent="1270">
                        <a:lnSpc>
                          <a:spcPct val="143100"/>
                        </a:lnSpc>
                        <a:spcBef>
                          <a:spcPts val="20"/>
                        </a:spcBef>
                      </a:pPr>
                      <a:r>
                        <a:rPr dirty="0" sz="7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Variabel  </a:t>
                      </a:r>
                      <a:r>
                        <a:rPr dirty="0" sz="700" spc="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binnen  </a:t>
                      </a:r>
                      <a:r>
                        <a:rPr dirty="0" sz="7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jaar </a:t>
                      </a:r>
                      <a:r>
                        <a:rPr dirty="0" sz="700" spc="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00" spc="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348615" indent="127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-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gastheerschapspecialisatie 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S0l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00" spc="-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700" spc="-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828800" indent="3810">
                        <a:lnSpc>
                          <a:spcPct val="143100"/>
                        </a:lnSpc>
                        <a:spcBef>
                          <a:spcPts val="65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 1: Theorie: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Gastheerschap,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heb je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ervoor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nodig?  Drankenkennis: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koffie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-9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serveren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div. </a:t>
                      </a:r>
                      <a:r>
                        <a:rPr dirty="0" sz="7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koffie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thee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standaardcouvert</a:t>
                      </a: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uitbreiden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7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85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348615" indent="1270">
                        <a:lnSpc>
                          <a:spcPct val="144500"/>
                        </a:lnSpc>
                        <a:spcBef>
                          <a:spcPts val="5"/>
                        </a:spcBef>
                      </a:pPr>
                      <a:r>
                        <a:rPr dirty="0" sz="700" spc="-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gastheerschapspecialisatie 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00" spc="-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700" spc="-55">
                          <a:solidFill>
                            <a:srgbClr val="383D1A"/>
                          </a:solidFill>
                          <a:latin typeface="Arial"/>
                          <a:cs typeface="Arial"/>
                        </a:rPr>
                        <a:t>Pr </a:t>
                      </a:r>
                      <a:r>
                        <a:rPr dirty="0" sz="700">
                          <a:solidFill>
                            <a:srgbClr val="52542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>
                          <a:solidFill>
                            <a:srgbClr val="383D1A"/>
                          </a:solidFill>
                          <a:latin typeface="Arial"/>
                          <a:cs typeface="Arial"/>
                        </a:rPr>
                        <a:t>ktijktoet </a:t>
                      </a:r>
                      <a:r>
                        <a:rPr dirty="0" sz="700" spc="-50">
                          <a:solidFill>
                            <a:srgbClr val="525421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10">
                          <a:solidFill>
                            <a:srgbClr val="5254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383D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850389" indent="254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Theorie: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4  Drankenkennis: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wijn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bier 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Drankenkennis: </a:t>
                      </a:r>
                      <a:r>
                        <a:rPr dirty="0" sz="700" spc="1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gedistilleerd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cocktails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Serveren van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wijn</a:t>
                      </a:r>
                      <a:r>
                        <a:rPr dirty="0" sz="700" spc="15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binnen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buitenlandse likeur, alcoholvrije</a:t>
                      </a:r>
                      <a:r>
                        <a:rPr dirty="0" sz="700" spc="1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cocktail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5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700" spc="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177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860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302895" indent="1270">
                        <a:lnSpc>
                          <a:spcPct val="143800"/>
                        </a:lnSpc>
                        <a:spcBef>
                          <a:spcPts val="10"/>
                        </a:spcBef>
                      </a:pPr>
                      <a:r>
                        <a:rPr dirty="0" sz="700" spc="-4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HBR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keuzedeel 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gastheerschapspecialisatie 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5,6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7 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Eindevenement/proeve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 bekwaamheid.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 spc="-10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700" spc="10">
                          <a:solidFill>
                            <a:srgbClr val="383D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700" spc="-25">
                          <a:solidFill>
                            <a:srgbClr val="383D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383D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700" spc="-45">
                          <a:solidFill>
                            <a:srgbClr val="383D1A"/>
                          </a:solidFill>
                          <a:latin typeface="Arial"/>
                          <a:cs typeface="Arial"/>
                        </a:rPr>
                        <a:t>Praktij  </a:t>
                      </a:r>
                      <a:r>
                        <a:rPr dirty="0" sz="700" spc="5">
                          <a:solidFill>
                            <a:srgbClr val="383D1A"/>
                          </a:solidFill>
                          <a:latin typeface="Arial"/>
                          <a:cs typeface="Arial"/>
                        </a:rPr>
                        <a:t>ktoet </a:t>
                      </a:r>
                      <a:r>
                        <a:rPr dirty="0" sz="700" spc="-50">
                          <a:solidFill>
                            <a:srgbClr val="525421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700" spc="30">
                          <a:solidFill>
                            <a:srgbClr val="383D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821180">
                        <a:lnSpc>
                          <a:spcPct val="143100"/>
                        </a:lnSpc>
                        <a:spcBef>
                          <a:spcPts val="40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Theorie: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00" spc="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5,6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7 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Drankadvies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Serveertechnieken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Etiquette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0485" marR="2483485" indent="1270">
                        <a:lnSpc>
                          <a:spcPct val="145900"/>
                        </a:lnSpc>
                      </a:pPr>
                      <a:r>
                        <a:rPr dirty="0" sz="700" spc="-5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700" spc="15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700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bekwaamheid  </a:t>
                      </a:r>
                      <a:r>
                        <a:rPr dirty="0" sz="700" spc="5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Zelfstandig</a:t>
                      </a:r>
                      <a:r>
                        <a:rPr dirty="0" sz="700" spc="50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i="1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werken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700" spc="-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Serveertechnieken </a:t>
                      </a:r>
                      <a:r>
                        <a:rPr dirty="0" sz="700" spc="5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tafelbereidingen, </a:t>
                      </a:r>
                      <a:r>
                        <a:rPr dirty="0" sz="850" spc="-105" i="1">
                          <a:solidFill>
                            <a:srgbClr val="3F3F3F"/>
                          </a:solidFill>
                          <a:latin typeface="Times New Roman"/>
                          <a:cs typeface="Times New Roman"/>
                        </a:rPr>
                        <a:t>à </a:t>
                      </a:r>
                      <a:r>
                        <a:rPr dirty="0" sz="700" spc="-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la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carte</a:t>
                      </a: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couvert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968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00" spc="5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</a:pPr>
                      <a:r>
                        <a:rPr dirty="0" sz="700" spc="4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177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609">
                <a:tc gridSpan="4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00" spc="2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00" spc="6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Haan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70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00" spc="1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d.d</a:t>
                      </a:r>
                      <a:r>
                        <a:rPr dirty="0" sz="700" spc="15">
                          <a:solidFill>
                            <a:srgbClr val="6062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00" spc="15">
                          <a:solidFill>
                            <a:srgbClr val="485669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00" spc="-7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30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-2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00" spc="6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700" spc="-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0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00" spc="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700" spc="3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5">
                          <a:solidFill>
                            <a:srgbClr val="2A2A2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4955" y="456684"/>
            <a:ext cx="419163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15" b="1">
                <a:solidFill>
                  <a:srgbClr val="2A2A2A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A2A2A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A2A2A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2A2A2A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2A2A2A"/>
                </a:solidFill>
                <a:latin typeface="Arial"/>
                <a:cs typeface="Arial"/>
              </a:rPr>
              <a:t>Afsluiting </a:t>
            </a:r>
            <a:r>
              <a:rPr dirty="0" sz="1350" spc="-30" b="1">
                <a:solidFill>
                  <a:srgbClr val="2A2A2A"/>
                </a:solidFill>
                <a:latin typeface="Arial"/>
                <a:cs typeface="Arial"/>
              </a:rPr>
              <a:t>BB/KB</a:t>
            </a:r>
            <a:r>
              <a:rPr dirty="0" sz="1350" spc="24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A2A2A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7345" y="459739"/>
            <a:ext cx="355409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Keuzedelen: </a:t>
            </a:r>
            <a:r>
              <a:rPr dirty="0" sz="1350" spc="10" b="1">
                <a:solidFill>
                  <a:srgbClr val="2A2A2A"/>
                </a:solidFill>
                <a:latin typeface="Arial"/>
                <a:cs typeface="Arial"/>
              </a:rPr>
              <a:t>Horeca, </a:t>
            </a:r>
            <a:r>
              <a:rPr dirty="0" sz="1350" b="1">
                <a:solidFill>
                  <a:srgbClr val="2A2A2A"/>
                </a:solidFill>
                <a:latin typeface="Arial"/>
                <a:cs typeface="Arial"/>
              </a:rPr>
              <a:t>Bakkerij </a:t>
            </a:r>
            <a:r>
              <a:rPr dirty="0" sz="1350" spc="35" b="1">
                <a:solidFill>
                  <a:srgbClr val="2A2A2A"/>
                </a:solidFill>
                <a:latin typeface="Arial"/>
                <a:cs typeface="Arial"/>
              </a:rPr>
              <a:t>en</a:t>
            </a:r>
            <a:r>
              <a:rPr dirty="0" sz="1350" spc="-21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2A2A2A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7299" y="1244063"/>
          <a:ext cx="9436735" cy="485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235"/>
                <a:gridCol w="902969"/>
                <a:gridCol w="720090"/>
                <a:gridCol w="1303020"/>
                <a:gridCol w="3557904"/>
                <a:gridCol w="716915"/>
                <a:gridCol w="710565"/>
                <a:gridCol w="899795"/>
              </a:tblGrid>
              <a:tr h="464043">
                <a:tc gridSpan="8">
                  <a:txBody>
                    <a:bodyPr/>
                    <a:lstStyle/>
                    <a:p>
                      <a:pPr marL="70485" marR="7838440" indent="1905">
                        <a:lnSpc>
                          <a:spcPct val="106500"/>
                        </a:lnSpc>
                        <a:spcBef>
                          <a:spcPts val="10"/>
                        </a:spcBef>
                      </a:pP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</a:t>
                      </a:r>
                      <a:r>
                        <a:rPr dirty="0" sz="950" spc="3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Maatschappijleer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Kader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3°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leerjaar  Schooljaar:</a:t>
                      </a:r>
                      <a:r>
                        <a:rPr dirty="0" sz="950" spc="9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2019-2020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7096">
                <a:tc>
                  <a:txBody>
                    <a:bodyPr/>
                    <a:lstStyle/>
                    <a:p>
                      <a:pPr marL="71120" marR="111760" indent="-444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215265" indent="2540">
                        <a:lnSpc>
                          <a:spcPts val="1200"/>
                        </a:lnSpc>
                        <a:spcBef>
                          <a:spcPts val="120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Examen  Eenheid  </a:t>
                      </a: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(zie</a:t>
                      </a:r>
                      <a:r>
                        <a:rPr dirty="0" sz="800" spc="-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Syllabus)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83210" indent="-1270">
                        <a:lnSpc>
                          <a:spcPct val="107500"/>
                        </a:lnSpc>
                        <a:spcBef>
                          <a:spcPts val="45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90"/>
                        </a:lnSpc>
                        <a:spcBef>
                          <a:spcPts val="190"/>
                        </a:spcBef>
                      </a:pP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(maq</a:t>
                      </a:r>
                      <a:r>
                        <a:rPr dirty="0" sz="800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067685" indent="-635">
                        <a:lnSpc>
                          <a:spcPct val="107500"/>
                        </a:lnSpc>
                        <a:spcBef>
                          <a:spcPts val="45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Inhoud/  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145" marR="113664" indent="-140970">
                        <a:lnSpc>
                          <a:spcPct val="105400"/>
                        </a:lnSpc>
                        <a:spcBef>
                          <a:spcPts val="114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854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800" spc="2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800" spc="-15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minuten}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53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5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02870" indent="-190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/K/</a:t>
                      </a:r>
                      <a:r>
                        <a:rPr dirty="0" sz="9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/2/3/ 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95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maatschappijleer </a:t>
                      </a:r>
                      <a:r>
                        <a:rPr dirty="0" sz="9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Jongeren </a:t>
                      </a:r>
                      <a:r>
                        <a:rPr dirty="0" sz="1050" spc="15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§ </a:t>
                      </a: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1, </a:t>
                      </a:r>
                      <a:r>
                        <a:rPr dirty="0" sz="9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9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0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 spc="1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50" spc="2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75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40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6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06045" indent="-190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/K/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/2/3/ 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95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Begrippentoets </a:t>
                      </a: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950" spc="-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maatschappijleer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71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02870" indent="-1905">
                        <a:lnSpc>
                          <a:spcPct val="107500"/>
                        </a:lnSpc>
                        <a:spcBef>
                          <a:spcPts val="4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/K/</a:t>
                      </a:r>
                      <a:r>
                        <a:rPr dirty="0" sz="9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/2/3/ 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21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Begrippentoets</a:t>
                      </a:r>
                      <a:r>
                        <a:rPr dirty="0" sz="9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Jongeren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58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901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7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ML1/K/1/2/3/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1170"/>
                        </a:lnSpc>
                      </a:pPr>
                      <a:r>
                        <a:rPr dirty="0" sz="1100" spc="-229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5/6/7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21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Politiek,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Nederland </a:t>
                      </a:r>
                      <a:r>
                        <a:rPr dirty="0" sz="9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wereld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§ 3+</a:t>
                      </a:r>
                      <a:r>
                        <a:rPr dirty="0" sz="950" spc="7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 spc="15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3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06045" indent="-5080">
                        <a:lnSpc>
                          <a:spcPct val="105400"/>
                        </a:lnSpc>
                        <a:spcBef>
                          <a:spcPts val="4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/K/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/2/3/ 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95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Praktische opdracht </a:t>
                      </a:r>
                      <a:r>
                        <a:rPr dirty="0" sz="9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politiek+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Nederland en </a:t>
                      </a:r>
                      <a:r>
                        <a:rPr dirty="0" sz="9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1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wereld</a:t>
                      </a:r>
                      <a:r>
                        <a:rPr dirty="0" sz="950" spc="20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-105" b="1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NVT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835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06045" indent="-1905">
                        <a:lnSpc>
                          <a:spcPct val="107500"/>
                        </a:lnSpc>
                        <a:spcBef>
                          <a:spcPts val="4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1/K/1/2/3/ 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95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Pluriforme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samenleving </a:t>
                      </a:r>
                      <a:r>
                        <a:rPr dirty="0" sz="1050" spc="2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§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1, 2,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3, </a:t>
                      </a:r>
                      <a:r>
                        <a:rPr dirty="0" sz="9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Criminaliteit </a:t>
                      </a: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dirty="0" sz="950" spc="-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2,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1019"/>
                        </a:lnSpc>
                        <a:spcBef>
                          <a:spcPts val="40"/>
                        </a:spcBef>
                      </a:pP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79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07314" indent="-190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/K/</a:t>
                      </a:r>
                      <a:r>
                        <a:rPr dirty="0" sz="9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/2/3/ 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52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Begrippentoets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pluriforme</a:t>
                      </a:r>
                      <a:r>
                        <a:rPr dirty="0" sz="9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samenleving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66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102870" indent="-190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ML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/K/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/2/3/ 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21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Verslag</a:t>
                      </a: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criminaliteit.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-95" b="1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NVT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660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3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4.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7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ML1/K/1/2/3/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ts val="1125"/>
                        </a:lnSpc>
                      </a:pPr>
                      <a:r>
                        <a:rPr dirty="0" sz="1100" spc="-229" b="1">
                          <a:solidFill>
                            <a:srgbClr val="131313"/>
                          </a:solidFill>
                          <a:latin typeface="Courier New"/>
                          <a:cs typeface="Courier New"/>
                        </a:rPr>
                        <a:t>4/5/6/7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21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Media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§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7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werk§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7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2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106045" indent="-5080">
                        <a:lnSpc>
                          <a:spcPct val="107500"/>
                        </a:lnSpc>
                        <a:spcBef>
                          <a:spcPts val="7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1/K/1/2/3/ 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21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Begrippentoets</a:t>
                      </a:r>
                      <a:r>
                        <a:rPr dirty="0" sz="950" spc="-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J*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67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104775" indent="-1905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/K/</a:t>
                      </a:r>
                      <a:r>
                        <a:rPr dirty="0" sz="9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/2/3/ 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4/5/6/7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S11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21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Schriftelijk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Presentatie</a:t>
                      </a:r>
                      <a:r>
                        <a:rPr dirty="0" sz="950" spc="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actualiteit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2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N*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NVT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893">
                <a:tc gridSpan="8">
                  <a:txBody>
                    <a:bodyPr/>
                    <a:lstStyle/>
                    <a:p>
                      <a:pPr marL="73025">
                        <a:lnSpc>
                          <a:spcPts val="1150"/>
                        </a:lnSpc>
                      </a:pP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2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ij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fer SE </a:t>
                      </a:r>
                      <a:r>
                        <a:rPr dirty="0" sz="950" spc="5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150" spc="-14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weqinq)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50" spc="-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 gridSpan="8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Opsteller</a:t>
                      </a:r>
                      <a:r>
                        <a:rPr dirty="0" sz="950" spc="2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VRIE 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50" spc="-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TERA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1019"/>
                        </a:lnSpc>
                        <a:spcBef>
                          <a:spcPts val="35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5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vakgroep</a:t>
                      </a:r>
                      <a:r>
                        <a:rPr dirty="0" sz="950" spc="9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d.d.:26-06-2019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6265" y="878242"/>
            <a:ext cx="357949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50" b="1">
                <a:solidFill>
                  <a:srgbClr val="131313"/>
                </a:solidFill>
                <a:latin typeface="Arial"/>
                <a:cs typeface="Arial"/>
              </a:rPr>
              <a:t>Plan </a:t>
            </a:r>
            <a:r>
              <a:rPr dirty="0" sz="1300" spc="30" b="1">
                <a:solidFill>
                  <a:srgbClr val="131313"/>
                </a:solidFill>
                <a:latin typeface="Arial"/>
                <a:cs typeface="Arial"/>
              </a:rPr>
              <a:t>voor </a:t>
            </a:r>
            <a:r>
              <a:rPr dirty="0" sz="1300" spc="40" b="1">
                <a:solidFill>
                  <a:srgbClr val="131313"/>
                </a:solidFill>
                <a:latin typeface="Arial"/>
                <a:cs typeface="Arial"/>
              </a:rPr>
              <a:t>Toetsing </a:t>
            </a:r>
            <a:r>
              <a:rPr dirty="0" sz="1300" spc="65" b="1">
                <a:solidFill>
                  <a:srgbClr val="131313"/>
                </a:solidFill>
                <a:latin typeface="Arial"/>
                <a:cs typeface="Arial"/>
              </a:rPr>
              <a:t>&amp; </a:t>
            </a:r>
            <a:r>
              <a:rPr dirty="0" sz="1300" spc="30" b="1">
                <a:solidFill>
                  <a:srgbClr val="131313"/>
                </a:solidFill>
                <a:latin typeface="Arial"/>
                <a:cs typeface="Arial"/>
              </a:rPr>
              <a:t>Afsluiting</a:t>
            </a:r>
            <a:r>
              <a:rPr dirty="0" sz="1300" spc="245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00" spc="40" b="1">
                <a:solidFill>
                  <a:srgbClr val="131313"/>
                </a:solidFill>
                <a:latin typeface="Arial"/>
                <a:cs typeface="Arial"/>
              </a:rPr>
              <a:t>2019-2020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6703" y="6224916"/>
            <a:ext cx="7427595" cy="34226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 indent="6350">
              <a:lnSpc>
                <a:spcPct val="102400"/>
              </a:lnSpc>
              <a:spcBef>
                <a:spcPts val="70"/>
              </a:spcBef>
            </a:pPr>
            <a:r>
              <a:rPr dirty="0" sz="950" spc="15" b="1">
                <a:solidFill>
                  <a:srgbClr val="131313"/>
                </a:solidFill>
                <a:latin typeface="Arial"/>
                <a:cs typeface="Arial"/>
              </a:rPr>
              <a:t>J* </a:t>
            </a:r>
            <a:r>
              <a:rPr dirty="0" sz="1100" spc="-90">
                <a:solidFill>
                  <a:srgbClr val="131313"/>
                </a:solidFill>
                <a:latin typeface="Arial"/>
                <a:cs typeface="Arial"/>
              </a:rPr>
              <a:t>= </a:t>
            </a:r>
            <a:r>
              <a:rPr dirty="0" sz="950" spc="-5" b="1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950" spc="10" b="1">
                <a:solidFill>
                  <a:srgbClr val="131313"/>
                </a:solidFill>
                <a:latin typeface="Arial"/>
                <a:cs typeface="Arial"/>
              </a:rPr>
              <a:t>leerling </a:t>
            </a:r>
            <a:r>
              <a:rPr dirty="0" sz="950" spc="-25" b="1">
                <a:solidFill>
                  <a:srgbClr val="131313"/>
                </a:solidFill>
                <a:latin typeface="Arial"/>
                <a:cs typeface="Arial"/>
              </a:rPr>
              <a:t>mag </a:t>
            </a:r>
            <a:r>
              <a:rPr dirty="0" sz="950" spc="35" b="1">
                <a:solidFill>
                  <a:srgbClr val="131313"/>
                </a:solidFill>
                <a:latin typeface="Arial"/>
                <a:cs typeface="Arial"/>
              </a:rPr>
              <a:t>één </a:t>
            </a:r>
            <a:r>
              <a:rPr dirty="0" sz="950" spc="15" b="1">
                <a:solidFill>
                  <a:srgbClr val="131313"/>
                </a:solidFill>
                <a:latin typeface="Arial"/>
                <a:cs typeface="Arial"/>
              </a:rPr>
              <a:t>onderdeel </a:t>
            </a:r>
            <a:r>
              <a:rPr dirty="0" sz="950" spc="20" b="1">
                <a:solidFill>
                  <a:srgbClr val="131313"/>
                </a:solidFill>
                <a:latin typeface="Arial"/>
                <a:cs typeface="Arial"/>
              </a:rPr>
              <a:t>(met </a:t>
            </a:r>
            <a:r>
              <a:rPr dirty="0" sz="950" spc="15" b="1">
                <a:solidFill>
                  <a:srgbClr val="131313"/>
                </a:solidFill>
                <a:latin typeface="Arial"/>
                <a:cs typeface="Arial"/>
              </a:rPr>
              <a:t>uitzondering </a:t>
            </a:r>
            <a:r>
              <a:rPr dirty="0" sz="950" b="1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950" spc="25" b="1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950" spc="30" b="1">
                <a:solidFill>
                  <a:srgbClr val="131313"/>
                </a:solidFill>
                <a:latin typeface="Arial"/>
                <a:cs typeface="Arial"/>
              </a:rPr>
              <a:t>actualiteitentoets) </a:t>
            </a:r>
            <a:r>
              <a:rPr dirty="0" sz="950" spc="-5" b="1">
                <a:solidFill>
                  <a:srgbClr val="131313"/>
                </a:solidFill>
                <a:latin typeface="Arial"/>
                <a:cs typeface="Arial"/>
              </a:rPr>
              <a:t>herkansen </a:t>
            </a:r>
            <a:r>
              <a:rPr dirty="0" sz="950" spc="5" b="1">
                <a:solidFill>
                  <a:srgbClr val="131313"/>
                </a:solidFill>
                <a:latin typeface="Arial"/>
                <a:cs typeface="Arial"/>
              </a:rPr>
              <a:t>nadat </a:t>
            </a:r>
            <a:r>
              <a:rPr dirty="0" sz="950" spc="20" b="1">
                <a:solidFill>
                  <a:srgbClr val="131313"/>
                </a:solidFill>
                <a:latin typeface="Arial"/>
                <a:cs typeface="Arial"/>
              </a:rPr>
              <a:t>alle </a:t>
            </a:r>
            <a:r>
              <a:rPr dirty="0" sz="950" spc="10" b="1">
                <a:solidFill>
                  <a:srgbClr val="131313"/>
                </a:solidFill>
                <a:latin typeface="Arial"/>
                <a:cs typeface="Arial"/>
              </a:rPr>
              <a:t>toetsen </a:t>
            </a:r>
            <a:r>
              <a:rPr dirty="0" sz="950" spc="30" b="1">
                <a:solidFill>
                  <a:srgbClr val="131313"/>
                </a:solidFill>
                <a:latin typeface="Arial"/>
                <a:cs typeface="Arial"/>
              </a:rPr>
              <a:t>zijn </a:t>
            </a:r>
            <a:r>
              <a:rPr dirty="0" sz="950" spc="10" b="1">
                <a:solidFill>
                  <a:srgbClr val="131313"/>
                </a:solidFill>
                <a:latin typeface="Arial"/>
                <a:cs typeface="Arial"/>
              </a:rPr>
              <a:t>gemaakt.  </a:t>
            </a:r>
            <a:r>
              <a:rPr dirty="0" sz="950" spc="15" b="1">
                <a:solidFill>
                  <a:srgbClr val="131313"/>
                </a:solidFill>
                <a:latin typeface="Arial"/>
                <a:cs typeface="Arial"/>
              </a:rPr>
              <a:t>Maatschappijleer </a:t>
            </a:r>
            <a:r>
              <a:rPr dirty="0" sz="950" spc="10" b="1">
                <a:solidFill>
                  <a:srgbClr val="131313"/>
                </a:solidFill>
                <a:latin typeface="Arial"/>
                <a:cs typeface="Arial"/>
              </a:rPr>
              <a:t>1: </a:t>
            </a:r>
            <a:r>
              <a:rPr dirty="0" sz="950" spc="-5" b="1">
                <a:solidFill>
                  <a:srgbClr val="131313"/>
                </a:solidFill>
                <a:latin typeface="Arial"/>
                <a:cs typeface="Arial"/>
              </a:rPr>
              <a:t>*Is </a:t>
            </a:r>
            <a:r>
              <a:rPr dirty="0" sz="950" spc="35" b="1">
                <a:solidFill>
                  <a:srgbClr val="131313"/>
                </a:solidFill>
                <a:latin typeface="Arial"/>
                <a:cs typeface="Arial"/>
              </a:rPr>
              <a:t>een </a:t>
            </a:r>
            <a:r>
              <a:rPr dirty="0" sz="950" spc="15" b="1">
                <a:solidFill>
                  <a:srgbClr val="131313"/>
                </a:solidFill>
                <a:latin typeface="Arial"/>
                <a:cs typeface="Arial"/>
              </a:rPr>
              <a:t>onderdeel </a:t>
            </a:r>
            <a:r>
              <a:rPr dirty="0" sz="950" b="1">
                <a:solidFill>
                  <a:srgbClr val="131313"/>
                </a:solidFill>
                <a:latin typeface="Arial"/>
                <a:cs typeface="Arial"/>
              </a:rPr>
              <a:t>van </a:t>
            </a:r>
            <a:r>
              <a:rPr dirty="0" sz="950" spc="40" b="1">
                <a:solidFill>
                  <a:srgbClr val="131313"/>
                </a:solidFill>
                <a:latin typeface="Arial"/>
                <a:cs typeface="Arial"/>
              </a:rPr>
              <a:t>het </a:t>
            </a:r>
            <a:r>
              <a:rPr dirty="0" sz="950" spc="10" b="1">
                <a:solidFill>
                  <a:srgbClr val="131313"/>
                </a:solidFill>
                <a:latin typeface="Arial"/>
                <a:cs typeface="Arial"/>
              </a:rPr>
              <a:t>examen </a:t>
            </a:r>
            <a:r>
              <a:rPr dirty="0" sz="950" spc="35" b="1">
                <a:solidFill>
                  <a:srgbClr val="131313"/>
                </a:solidFill>
                <a:latin typeface="Arial"/>
                <a:cs typeface="Arial"/>
              </a:rPr>
              <a:t>*Telt mee </a:t>
            </a:r>
            <a:r>
              <a:rPr dirty="0" sz="950" spc="15" b="1">
                <a:solidFill>
                  <a:srgbClr val="131313"/>
                </a:solidFill>
                <a:latin typeface="Arial"/>
                <a:cs typeface="Arial"/>
              </a:rPr>
              <a:t>bij </a:t>
            </a:r>
            <a:r>
              <a:rPr dirty="0" sz="950" spc="35" b="1">
                <a:solidFill>
                  <a:srgbClr val="131313"/>
                </a:solidFill>
                <a:latin typeface="Arial"/>
                <a:cs typeface="Arial"/>
              </a:rPr>
              <a:t>de </a:t>
            </a:r>
            <a:r>
              <a:rPr dirty="0" sz="950" spc="-40" b="1">
                <a:solidFill>
                  <a:srgbClr val="131313"/>
                </a:solidFill>
                <a:latin typeface="Arial"/>
                <a:cs typeface="Arial"/>
              </a:rPr>
              <a:t>slaag-</a:t>
            </a:r>
            <a:r>
              <a:rPr dirty="0" sz="950" spc="125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950" spc="5" b="1">
                <a:solidFill>
                  <a:srgbClr val="131313"/>
                </a:solidFill>
                <a:latin typeface="Arial"/>
                <a:cs typeface="Arial"/>
              </a:rPr>
              <a:t>zakregeling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748030"/>
          </a:xfrm>
          <a:custGeom>
            <a:avLst/>
            <a:gdLst/>
            <a:ahLst/>
            <a:cxnLst/>
            <a:rect l="l" t="t" r="r" b="b"/>
            <a:pathLst>
              <a:path w="0" h="748030">
                <a:moveTo>
                  <a:pt x="0" y="74796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38329" y="975406"/>
          <a:ext cx="9485630" cy="3773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1547495"/>
                <a:gridCol w="644525"/>
                <a:gridCol w="1264284"/>
                <a:gridCol w="3613785"/>
                <a:gridCol w="269240"/>
                <a:gridCol w="269240"/>
                <a:gridCol w="528320"/>
                <a:gridCol w="708659"/>
              </a:tblGrid>
              <a:tr h="406037">
                <a:tc gridSpan="4"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80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Keuzeva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15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 spc="-110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Evenementen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-7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Scho </a:t>
                      </a:r>
                      <a:r>
                        <a:rPr dirty="0" sz="750" spc="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oljaar</a:t>
                      </a:r>
                      <a:r>
                        <a:rPr dirty="0" sz="750" spc="20" b="1">
                          <a:solidFill>
                            <a:srgbClr val="465262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125" b="1">
                          <a:solidFill>
                            <a:srgbClr val="4652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Keuzevak</a:t>
                      </a:r>
                      <a:r>
                        <a:rPr dirty="0" sz="750" b="1">
                          <a:solidFill>
                            <a:srgbClr val="465262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25" b="1">
                          <a:solidFill>
                            <a:srgbClr val="4652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Evenementen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959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-5" b="1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3185" marR="73025" indent="-2540">
                        <a:lnSpc>
                          <a:spcPct val="130900"/>
                        </a:lnSpc>
                        <a:spcBef>
                          <a:spcPts val="50"/>
                        </a:spcBef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magister</a:t>
                      </a: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2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ts val="865"/>
                        </a:lnSpc>
                        <a:spcBef>
                          <a:spcPts val="210"/>
                        </a:spcBef>
                      </a:pPr>
                      <a:r>
                        <a:rPr dirty="0" sz="750" spc="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Weg</a:t>
                      </a:r>
                      <a:r>
                        <a:rPr dirty="0" sz="750" spc="20" b="1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750" spc="5" b="1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247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750" spc="-10" b="1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50" spc="-1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-10" b="1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232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20" b="1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2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55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-6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45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1668">
                <a:tc rowSpan="4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Var</a:t>
                      </a:r>
                      <a:r>
                        <a:rPr dirty="0" sz="800" spc="-1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abel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3820" marR="212090" indent="635">
                        <a:lnSpc>
                          <a:spcPct val="125200"/>
                        </a:lnSpc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binnen 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K/HBR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360045">
                        <a:lnSpc>
                          <a:spcPts val="2430"/>
                        </a:lnSpc>
                        <a:spcBef>
                          <a:spcPts val="195"/>
                        </a:spcBef>
                      </a:pP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SO1 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SO2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800" spc="-35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5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5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etoet </a:t>
                      </a:r>
                      <a:r>
                        <a:rPr dirty="0" sz="800" spc="-75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 spc="-80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36341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800" spc="-45">
                          <a:solidFill>
                            <a:srgbClr val="36341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45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00" spc="-30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aktijk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20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ets</a:t>
                      </a:r>
                      <a:r>
                        <a:rPr dirty="0" sz="800" spc="-35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80">
                          <a:solidFill>
                            <a:srgbClr val="3634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-Kennismaking met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recreatie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Kennismaking </a:t>
                      </a:r>
                      <a:r>
                        <a:rPr dirty="0" sz="80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evenementen </a:t>
                      </a:r>
                      <a:r>
                        <a:rPr dirty="0" sz="80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1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recreatie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Praktijkopdracht </a:t>
                      </a:r>
                      <a:r>
                        <a:rPr dirty="0" sz="800" spc="-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00" spc="-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F212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17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K/HBR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800" spc="-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SO3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 spc="-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SO4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800" spc="10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10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heorietoet </a:t>
                      </a:r>
                      <a:r>
                        <a:rPr dirty="0" sz="800" spc="-50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 spc="-35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55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5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3185" marR="356235">
                        <a:lnSpc>
                          <a:spcPct val="115199"/>
                        </a:lnSpc>
                      </a:pPr>
                      <a:r>
                        <a:rPr dirty="0" sz="800" spc="10">
                          <a:solidFill>
                            <a:srgbClr val="36341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-5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-5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(S</a:t>
                      </a:r>
                      <a:r>
                        <a:rPr dirty="0" sz="800" spc="-55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)  </a:t>
                      </a:r>
                      <a:r>
                        <a:rPr dirty="0" sz="800" spc="-5">
                          <a:solidFill>
                            <a:srgbClr val="363418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800">
                          <a:solidFill>
                            <a:srgbClr val="363418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 spc="5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5">
                          <a:solidFill>
                            <a:srgbClr val="464413"/>
                          </a:solidFill>
                          <a:latin typeface="Arial"/>
                          <a:cs typeface="Arial"/>
                        </a:rPr>
                        <a:t>Ken</a:t>
                      </a:r>
                      <a:r>
                        <a:rPr dirty="0" sz="700" spc="-5">
                          <a:solidFill>
                            <a:srgbClr val="363418"/>
                          </a:solidFill>
                          <a:latin typeface="Arial"/>
                          <a:cs typeface="Arial"/>
                        </a:rPr>
                        <a:t>nis/ </a:t>
                      </a:r>
                      <a:r>
                        <a:rPr dirty="0" sz="700" spc="-35">
                          <a:solidFill>
                            <a:srgbClr val="363418"/>
                          </a:solidFill>
                          <a:latin typeface="Arial"/>
                          <a:cs typeface="Arial"/>
                        </a:rPr>
                        <a:t>vaa</a:t>
                      </a:r>
                      <a:r>
                        <a:rPr dirty="0" sz="700" spc="-145">
                          <a:solidFill>
                            <a:srgbClr val="3634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00" spc="20">
                          <a:solidFill>
                            <a:srgbClr val="363418"/>
                          </a:solidFill>
                          <a:latin typeface="Arial"/>
                          <a:cs typeface="Arial"/>
                        </a:rPr>
                        <a:t>digheden/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835" marR="868680" indent="2540">
                        <a:lnSpc>
                          <a:spcPct val="127699"/>
                        </a:lnSpc>
                        <a:spcBef>
                          <a:spcPts val="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00" spc="-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organiseren </a:t>
                      </a:r>
                      <a:r>
                        <a:rPr dirty="0" sz="800" spc="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van een </a:t>
                      </a:r>
                      <a:r>
                        <a:rPr dirty="0" sz="800" spc="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evenement 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organiseren, uitvoeren </a:t>
                      </a:r>
                      <a:r>
                        <a:rPr dirty="0" sz="800" spc="5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2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evalueren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00" spc="-9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ktijkopdracht </a:t>
                      </a:r>
                      <a:r>
                        <a:rPr dirty="0" sz="800" spc="-5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45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4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dirty="0" sz="800" spc="3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praktijkopdracht/</a:t>
                      </a:r>
                      <a:r>
                        <a:rPr dirty="0" sz="800" spc="-1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evenement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968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968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750" b="1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37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715"/>
                        </a:lnSpc>
                      </a:pPr>
                      <a:r>
                        <a:rPr dirty="0" sz="700" spc="20">
                          <a:solidFill>
                            <a:srgbClr val="363418"/>
                          </a:solidFill>
                          <a:latin typeface="Arial"/>
                          <a:cs typeface="Arial"/>
                        </a:rPr>
                        <a:t>houd</a:t>
                      </a:r>
                      <a:r>
                        <a:rPr dirty="0" sz="700" spc="20">
                          <a:solidFill>
                            <a:srgbClr val="4F543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20">
                          <a:solidFill>
                            <a:srgbClr val="363418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2767">
                <a:tc gridSpan="4">
                  <a:txBody>
                    <a:bodyPr/>
                    <a:lstStyle/>
                    <a:p>
                      <a:pPr marL="84455" marR="2295525" indent="70294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M. </a:t>
                      </a:r>
                      <a:r>
                        <a:rPr dirty="0" sz="800" spc="-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Siderius  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Vaststelling vakgroeo d</a:t>
                      </a:r>
                      <a:r>
                        <a:rPr dirty="0" sz="800" spc="5">
                          <a:solidFill>
                            <a:srgbClr val="383A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d.: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7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6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6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 spc="2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-90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F21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74955" y="447527"/>
            <a:ext cx="420052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0" b="1">
                <a:solidFill>
                  <a:srgbClr val="1F2123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1F2123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1F2123"/>
                </a:solidFill>
                <a:latin typeface="Arial"/>
                <a:cs typeface="Arial"/>
              </a:rPr>
              <a:t>en </a:t>
            </a: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1F2123"/>
                </a:solidFill>
                <a:latin typeface="Arial"/>
                <a:cs typeface="Arial"/>
              </a:rPr>
              <a:t>BB/KB</a:t>
            </a:r>
            <a:r>
              <a:rPr dirty="0" sz="1350" spc="165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1F2123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3449" y="450579"/>
            <a:ext cx="355409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1F2123"/>
                </a:solidFill>
                <a:latin typeface="Arial"/>
                <a:cs typeface="Arial"/>
              </a:rPr>
              <a:t>Keuzedelen: Horeca, </a:t>
            </a:r>
            <a:r>
              <a:rPr dirty="0" sz="1350" spc="5" b="1">
                <a:solidFill>
                  <a:srgbClr val="1F2123"/>
                </a:solidFill>
                <a:latin typeface="Arial"/>
                <a:cs typeface="Arial"/>
              </a:rPr>
              <a:t>Bakkerij </a:t>
            </a:r>
            <a:r>
              <a:rPr dirty="0" sz="1350" spc="35" b="1">
                <a:solidFill>
                  <a:srgbClr val="1F2123"/>
                </a:solidFill>
                <a:latin typeface="Arial"/>
                <a:cs typeface="Arial"/>
              </a:rPr>
              <a:t>en</a:t>
            </a:r>
            <a:r>
              <a:rPr dirty="0" sz="1350" spc="130" b="1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dirty="0" sz="1350" spc="-5" b="1">
                <a:solidFill>
                  <a:srgbClr val="1F2123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4955" y="453632"/>
            <a:ext cx="4194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12121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12121"/>
                </a:solidFill>
                <a:latin typeface="Arial"/>
                <a:cs typeface="Arial"/>
              </a:rPr>
              <a:t>Toetsing </a:t>
            </a:r>
            <a:r>
              <a:rPr dirty="0" sz="1350" spc="45" b="1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1350" spc="-5" b="1">
                <a:solidFill>
                  <a:srgbClr val="212121"/>
                </a:solidFill>
                <a:latin typeface="Arial"/>
                <a:cs typeface="Arial"/>
              </a:rPr>
              <a:t>Afsluiting </a:t>
            </a:r>
            <a:r>
              <a:rPr dirty="0" sz="1350" spc="-25" b="1">
                <a:solidFill>
                  <a:srgbClr val="212121"/>
                </a:solidFill>
                <a:latin typeface="Arial"/>
                <a:cs typeface="Arial"/>
              </a:rPr>
              <a:t>BB/KB</a:t>
            </a:r>
            <a:r>
              <a:rPr dirty="0" sz="1350" spc="21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212121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0397" y="456684"/>
            <a:ext cx="35591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solidFill>
                  <a:srgbClr val="212121"/>
                </a:solidFill>
                <a:latin typeface="Arial"/>
                <a:cs typeface="Arial"/>
              </a:rPr>
              <a:t>Keuzedelen: </a:t>
            </a:r>
            <a:r>
              <a:rPr dirty="0" sz="1350" spc="15" b="1">
                <a:solidFill>
                  <a:srgbClr val="212121"/>
                </a:solidFill>
                <a:latin typeface="Arial"/>
                <a:cs typeface="Arial"/>
              </a:rPr>
              <a:t>Horeca, </a:t>
            </a:r>
            <a:r>
              <a:rPr dirty="0" sz="1350" b="1">
                <a:solidFill>
                  <a:srgbClr val="212121"/>
                </a:solidFill>
                <a:latin typeface="Arial"/>
                <a:cs typeface="Arial"/>
              </a:rPr>
              <a:t>Bakkerij </a:t>
            </a:r>
            <a:r>
              <a:rPr dirty="0" sz="1350" spc="5" b="1">
                <a:solidFill>
                  <a:srgbClr val="212121"/>
                </a:solidFill>
                <a:latin typeface="Arial"/>
                <a:cs typeface="Arial"/>
              </a:rPr>
              <a:t>en</a:t>
            </a:r>
            <a:r>
              <a:rPr dirty="0" sz="1350" spc="-20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212121"/>
                </a:solidFill>
                <a:latin typeface="Arial"/>
                <a:cs typeface="Arial"/>
              </a:rPr>
              <a:t>Recreatie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9081" y="993998"/>
            <a:ext cx="9353550" cy="2341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dirty="0" sz="750" spc="15" b="1">
                <a:solidFill>
                  <a:srgbClr val="212121"/>
                </a:solidFill>
                <a:latin typeface="Arial"/>
                <a:cs typeface="Arial"/>
              </a:rPr>
              <a:t>Bijlagen Evenementen: Praktische </a:t>
            </a:r>
            <a:r>
              <a:rPr dirty="0" sz="750" spc="10" b="1">
                <a:solidFill>
                  <a:srgbClr val="212121"/>
                </a:solidFill>
                <a:latin typeface="Arial"/>
                <a:cs typeface="Arial"/>
              </a:rPr>
              <a:t>invulling </a:t>
            </a:r>
            <a:r>
              <a:rPr dirty="0" sz="750" spc="15" b="1">
                <a:solidFill>
                  <a:srgbClr val="212121"/>
                </a:solidFill>
                <a:latin typeface="Arial"/>
                <a:cs typeface="Arial"/>
              </a:rPr>
              <a:t>lessen </a:t>
            </a:r>
            <a:r>
              <a:rPr dirty="0" sz="750" spc="10" b="1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dirty="0" sz="750" spc="15" b="1">
                <a:solidFill>
                  <a:srgbClr val="212121"/>
                </a:solidFill>
                <a:latin typeface="Arial"/>
                <a:cs typeface="Arial"/>
              </a:rPr>
              <a:t>relatie </a:t>
            </a:r>
            <a:r>
              <a:rPr dirty="0" sz="750" spc="25" b="1">
                <a:solidFill>
                  <a:srgbClr val="212121"/>
                </a:solidFill>
                <a:latin typeface="Arial"/>
                <a:cs typeface="Arial"/>
              </a:rPr>
              <a:t>met de</a:t>
            </a:r>
            <a:r>
              <a:rPr dirty="0" sz="750" spc="-12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0" b="1">
                <a:solidFill>
                  <a:srgbClr val="212121"/>
                </a:solidFill>
                <a:latin typeface="Arial"/>
                <a:cs typeface="Arial"/>
              </a:rPr>
              <a:t>eindtermen.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dirty="0" u="heavy" sz="750" spc="25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Twee</a:t>
            </a:r>
            <a:r>
              <a:rPr dirty="0" u="heavy" sz="750" spc="6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750" spc="15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Arial"/>
                <a:cs typeface="Arial"/>
              </a:rPr>
              <a:t>variaties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</a:pPr>
            <a:r>
              <a:rPr dirty="0" sz="750" spc="20" b="1">
                <a:solidFill>
                  <a:srgbClr val="212121"/>
                </a:solidFill>
                <a:latin typeface="Arial"/>
                <a:cs typeface="Arial"/>
              </a:rPr>
              <a:t>Optie </a:t>
            </a:r>
            <a:r>
              <a:rPr dirty="0" sz="750" spc="40" b="1">
                <a:solidFill>
                  <a:srgbClr val="212121"/>
                </a:solidFill>
                <a:latin typeface="Arial"/>
                <a:cs typeface="Arial"/>
              </a:rPr>
              <a:t>1 </a:t>
            </a:r>
            <a:r>
              <a:rPr dirty="0" sz="750" spc="25" b="1">
                <a:solidFill>
                  <a:srgbClr val="212121"/>
                </a:solidFill>
                <a:latin typeface="Arial"/>
                <a:cs typeface="Arial"/>
              </a:rPr>
              <a:t>- </a:t>
            </a:r>
            <a:r>
              <a:rPr dirty="0" sz="750" spc="15" b="1">
                <a:solidFill>
                  <a:srgbClr val="212121"/>
                </a:solidFill>
                <a:latin typeface="Arial"/>
                <a:cs typeface="Arial"/>
              </a:rPr>
              <a:t>Lessenreeks </a:t>
            </a:r>
            <a:r>
              <a:rPr dirty="0" sz="750" spc="35" b="1">
                <a:solidFill>
                  <a:srgbClr val="212121"/>
                </a:solidFill>
                <a:latin typeface="Arial"/>
                <a:cs typeface="Arial"/>
              </a:rPr>
              <a:t>maken </a:t>
            </a:r>
            <a:r>
              <a:rPr dirty="0" sz="750" spc="5" b="1">
                <a:solidFill>
                  <a:srgbClr val="212121"/>
                </a:solidFill>
                <a:latin typeface="Arial"/>
                <a:cs typeface="Arial"/>
              </a:rPr>
              <a:t>als </a:t>
            </a:r>
            <a:r>
              <a:rPr dirty="0" sz="750" spc="15" b="1">
                <a:solidFill>
                  <a:srgbClr val="212121"/>
                </a:solidFill>
                <a:latin typeface="Arial"/>
                <a:cs typeface="Arial"/>
              </a:rPr>
              <a:t>'praktijkopdracht' </a:t>
            </a:r>
            <a:r>
              <a:rPr dirty="0" sz="750" spc="25" b="1">
                <a:solidFill>
                  <a:srgbClr val="212121"/>
                </a:solidFill>
                <a:latin typeface="Arial"/>
                <a:cs typeface="Arial"/>
              </a:rPr>
              <a:t>voor </a:t>
            </a:r>
            <a:r>
              <a:rPr dirty="0" sz="750" spc="20" b="1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15" b="1">
                <a:solidFill>
                  <a:srgbClr val="212121"/>
                </a:solidFill>
                <a:latin typeface="Arial"/>
                <a:cs typeface="Arial"/>
              </a:rPr>
              <a:t>Zomer Fair (opbrengst naar </a:t>
            </a:r>
            <a:r>
              <a:rPr dirty="0" sz="750" spc="35" b="1">
                <a:solidFill>
                  <a:srgbClr val="212121"/>
                </a:solidFill>
                <a:latin typeface="Arial"/>
                <a:cs typeface="Arial"/>
              </a:rPr>
              <a:t>goed</a:t>
            </a:r>
            <a:r>
              <a:rPr dirty="0" sz="750" spc="-2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 b="1">
                <a:solidFill>
                  <a:srgbClr val="212121"/>
                </a:solidFill>
                <a:latin typeface="Arial"/>
                <a:cs typeface="Arial"/>
              </a:rPr>
              <a:t>doel)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50">
              <a:latin typeface="Arial"/>
              <a:cs typeface="Arial"/>
            </a:endParaRPr>
          </a:p>
          <a:p>
            <a:pPr marL="12700" marR="5080" indent="1905">
              <a:lnSpc>
                <a:spcPct val="104200"/>
              </a:lnSpc>
            </a:pP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Leerlingen organiseren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Zomer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Fair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op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school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het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geld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dat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daarbij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wordt opgehaald,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gaat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naar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een goed doel.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Zowel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keuze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hel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goede doel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als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organisatie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Fair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liggen in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handen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de 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leerlingen.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aankondiging,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uitnodiging,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muntjes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het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zorgen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voor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alle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materialen,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verzinnen van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activiteiten </a:t>
            </a:r>
            <a:r>
              <a:rPr dirty="0" sz="750" spc="50">
                <a:solidFill>
                  <a:srgbClr val="212121"/>
                </a:solidFill>
                <a:latin typeface="Arial"/>
                <a:cs typeface="Arial"/>
              </a:rPr>
              <a:t>&amp;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catering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het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opzetten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het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gebruikte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gebied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op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schoolterrein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behoren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tot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de 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opdracht.</a:t>
            </a:r>
            <a:r>
              <a:rPr dirty="0" sz="75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Ook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de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controle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en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EHBO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posten</a:t>
            </a:r>
            <a:r>
              <a:rPr dirty="0" sz="750" spc="-4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moeten</a:t>
            </a:r>
            <a:r>
              <a:rPr dirty="0" sz="750" spc="-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er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zijn</a:t>
            </a:r>
            <a:r>
              <a:rPr dirty="0" sz="750" spc="25">
                <a:solidFill>
                  <a:srgbClr val="494949"/>
                </a:solidFill>
                <a:latin typeface="Arial"/>
                <a:cs typeface="Arial"/>
              </a:rPr>
              <a:t>.</a:t>
            </a:r>
            <a:r>
              <a:rPr dirty="0" sz="750" spc="-10">
                <a:solidFill>
                  <a:srgbClr val="494949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Het</a:t>
            </a:r>
            <a:r>
              <a:rPr dirty="0" sz="750" spc="4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uiteindelijke</a:t>
            </a:r>
            <a:r>
              <a:rPr dirty="0" sz="750" spc="5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doel</a:t>
            </a:r>
            <a:r>
              <a:rPr dirty="0" sz="750" spc="-2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is</a:t>
            </a:r>
            <a:r>
              <a:rPr dirty="0" sz="750" spc="-1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om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op</a:t>
            </a:r>
            <a:r>
              <a:rPr dirty="0" sz="750" spc="7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een</a:t>
            </a:r>
            <a:r>
              <a:rPr dirty="0" sz="750" spc="-3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leuke</a:t>
            </a:r>
            <a:r>
              <a:rPr dirty="0" sz="750" spc="-2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interactieve</a:t>
            </a:r>
            <a:r>
              <a:rPr dirty="0" sz="750" spc="4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manier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geld</a:t>
            </a:r>
            <a:r>
              <a:rPr dirty="0" sz="750" spc="-2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in</a:t>
            </a:r>
            <a:r>
              <a:rPr dirty="0" sz="750" spc="4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te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zamelen</a:t>
            </a:r>
            <a:r>
              <a:rPr dirty="0" sz="750" spc="6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voor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een goed</a:t>
            </a:r>
            <a:r>
              <a:rPr dirty="0" sz="750" spc="-1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doel.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</a:pPr>
            <a:r>
              <a:rPr dirty="0" sz="750" spc="20" b="1">
                <a:solidFill>
                  <a:srgbClr val="212121"/>
                </a:solidFill>
                <a:latin typeface="Arial"/>
                <a:cs typeface="Arial"/>
              </a:rPr>
              <a:t>Optie </a:t>
            </a:r>
            <a:r>
              <a:rPr dirty="0" sz="750" spc="25" b="1">
                <a:solidFill>
                  <a:srgbClr val="212121"/>
                </a:solidFill>
                <a:latin typeface="Arial"/>
                <a:cs typeface="Arial"/>
              </a:rPr>
              <a:t>2 </a:t>
            </a:r>
            <a:r>
              <a:rPr dirty="0" sz="750" spc="15" b="1">
                <a:solidFill>
                  <a:srgbClr val="212121"/>
                </a:solidFill>
                <a:latin typeface="Arial"/>
                <a:cs typeface="Arial"/>
              </a:rPr>
              <a:t>- Lessenreeks </a:t>
            </a:r>
            <a:r>
              <a:rPr dirty="0" sz="750" spc="30" b="1">
                <a:solidFill>
                  <a:srgbClr val="212121"/>
                </a:solidFill>
                <a:latin typeface="Arial"/>
                <a:cs typeface="Arial"/>
              </a:rPr>
              <a:t>maken </a:t>
            </a:r>
            <a:r>
              <a:rPr dirty="0" sz="750" spc="15" b="1">
                <a:solidFill>
                  <a:srgbClr val="212121"/>
                </a:solidFill>
                <a:latin typeface="Arial"/>
                <a:cs typeface="Arial"/>
              </a:rPr>
              <a:t>als 'praktijkopdracht' </a:t>
            </a:r>
            <a:r>
              <a:rPr dirty="0" sz="750" spc="20" b="1">
                <a:solidFill>
                  <a:srgbClr val="212121"/>
                </a:solidFill>
                <a:latin typeface="Arial"/>
                <a:cs typeface="Arial"/>
              </a:rPr>
              <a:t>voor een Info</a:t>
            </a:r>
            <a:r>
              <a:rPr dirty="0" sz="750" spc="10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 b="1">
                <a:solidFill>
                  <a:srgbClr val="212121"/>
                </a:solidFill>
                <a:latin typeface="Arial"/>
                <a:cs typeface="Arial"/>
              </a:rPr>
              <a:t>markt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50">
              <a:latin typeface="Arial"/>
              <a:cs typeface="Arial"/>
            </a:endParaRPr>
          </a:p>
          <a:p>
            <a:pPr marL="14604" marR="21590" indent="-635">
              <a:lnSpc>
                <a:spcPct val="102800"/>
              </a:lnSpc>
            </a:pPr>
            <a:r>
              <a:rPr dirty="0" sz="750" spc="40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markt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met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veel kraampjes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ieder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geven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ze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informatie over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één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onderwerp.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overleg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met de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docent is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hel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onderwerp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gekozen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waar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leerlingen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onderzoek naar hebben gedaan.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Tijdens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info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markt 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worden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deze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resultaten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gepresenteerd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aan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de bezoekers</a:t>
            </a:r>
            <a:r>
              <a:rPr dirty="0" sz="750" spc="20">
                <a:solidFill>
                  <a:srgbClr val="494949"/>
                </a:solidFill>
                <a:latin typeface="Arial"/>
                <a:cs typeface="Arial"/>
              </a:rPr>
              <a:t>.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verschillende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vormen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zullen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leerlingen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presenteren: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PowerPoinl, film,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folder,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poster,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toneelstuk.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info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markt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wordt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leuk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aangekleed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door 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verschillende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extra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activiteiten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die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worden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aangeboden,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bijvoorbeeld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gastspreker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die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door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leerlingen is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uitgenodigd</a:t>
            </a:r>
            <a:r>
              <a:rPr dirty="0" sz="750" spc="15">
                <a:solidFill>
                  <a:srgbClr val="494949"/>
                </a:solidFill>
                <a:latin typeface="Arial"/>
                <a:cs typeface="Arial"/>
              </a:rPr>
              <a:t>.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Er zal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muziek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aanwezig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zijn 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er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wordt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hapje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drankje</a:t>
            </a:r>
            <a:r>
              <a:rPr dirty="0" sz="750" spc="5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geserveerd.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</a:pPr>
            <a:r>
              <a:rPr dirty="0" sz="750" spc="20" b="1">
                <a:solidFill>
                  <a:srgbClr val="212121"/>
                </a:solidFill>
                <a:latin typeface="Arial"/>
                <a:cs typeface="Arial"/>
              </a:rPr>
              <a:t>Periode </a:t>
            </a:r>
            <a:r>
              <a:rPr dirty="0" sz="750" spc="40" b="1">
                <a:solidFill>
                  <a:srgbClr val="212121"/>
                </a:solidFill>
                <a:latin typeface="Arial"/>
                <a:cs typeface="Arial"/>
              </a:rPr>
              <a:t>1 </a:t>
            </a:r>
            <a:r>
              <a:rPr dirty="0" sz="750" spc="25" b="1">
                <a:solidFill>
                  <a:srgbClr val="212121"/>
                </a:solidFill>
                <a:latin typeface="Arial"/>
                <a:cs typeface="Arial"/>
              </a:rPr>
              <a:t>-</a:t>
            </a:r>
            <a:r>
              <a:rPr dirty="0" sz="750" spc="17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 b="1">
                <a:solidFill>
                  <a:srgbClr val="212121"/>
                </a:solidFill>
                <a:latin typeface="Arial"/>
                <a:cs typeface="Arial"/>
              </a:rPr>
              <a:t>onderwerpen</a:t>
            </a:r>
            <a:endParaRPr sz="7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160"/>
              </a:spcBef>
            </a:pP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-Kennismaking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met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recreatie (hoofdstuk</a:t>
            </a:r>
            <a:r>
              <a:rPr dirty="0" sz="750" spc="17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1)</a:t>
            </a:r>
            <a:endParaRPr sz="7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180"/>
              </a:spcBef>
            </a:pP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-Kennismaking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met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evenementen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recreatie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(hoofdstuk</a:t>
            </a:r>
            <a:r>
              <a:rPr dirty="0" sz="750" spc="19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2)</a:t>
            </a:r>
            <a:endParaRPr sz="7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160"/>
              </a:spcBef>
            </a:pP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-Stukje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begroting ( onderdeel hoofdstuk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3</a:t>
            </a:r>
            <a:r>
              <a:rPr dirty="0" sz="750" spc="15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)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1370" y="3431750"/>
            <a:ext cx="2718435" cy="300355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750" spc="15" b="1">
                <a:solidFill>
                  <a:srgbClr val="212121"/>
                </a:solidFill>
                <a:latin typeface="Arial"/>
                <a:cs typeface="Arial"/>
              </a:rPr>
              <a:t>Periode </a:t>
            </a:r>
            <a:r>
              <a:rPr dirty="0" sz="750" spc="25" b="1">
                <a:solidFill>
                  <a:srgbClr val="212121"/>
                </a:solidFill>
                <a:latin typeface="Arial"/>
                <a:cs typeface="Arial"/>
              </a:rPr>
              <a:t>1 </a:t>
            </a:r>
            <a:r>
              <a:rPr dirty="0" sz="750" spc="15" b="1">
                <a:solidFill>
                  <a:srgbClr val="212121"/>
                </a:solidFill>
                <a:latin typeface="Arial"/>
                <a:cs typeface="Arial"/>
              </a:rPr>
              <a:t>-</a:t>
            </a:r>
            <a:r>
              <a:rPr dirty="0" sz="750" spc="5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 b="1">
                <a:solidFill>
                  <a:srgbClr val="212121"/>
                </a:solidFill>
                <a:latin typeface="Arial"/>
                <a:cs typeface="Arial"/>
              </a:rPr>
              <a:t>Eindtermen</a:t>
            </a:r>
            <a:endParaRPr sz="7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80"/>
              </a:spcBef>
            </a:pP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4.1.1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planning voor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kleinschalig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evenement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40">
                <a:solidFill>
                  <a:srgbClr val="212121"/>
                </a:solidFill>
                <a:latin typeface="Arial"/>
                <a:cs typeface="Arial"/>
              </a:rPr>
              <a:t>maken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21450" y="3592031"/>
            <a:ext cx="281114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Kennis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maken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met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het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woord planning </a:t>
            </a:r>
            <a:r>
              <a:rPr dirty="0" sz="700" spc="35">
                <a:solidFill>
                  <a:srgbClr val="212121"/>
                </a:solidFill>
                <a:latin typeface="Times New Roman"/>
                <a:cs typeface="Times New Roman"/>
              </a:rPr>
              <a:t>+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planning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maken.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370" y="3709568"/>
            <a:ext cx="8994140" cy="178117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254"/>
              </a:spcBef>
              <a:tabLst>
                <a:tab pos="4648200" algn="l"/>
              </a:tabLst>
            </a:pP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4.1.5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het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verloop 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uitwerking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evenement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presenteren,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evalueren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en</a:t>
            </a:r>
            <a:r>
              <a:rPr dirty="0" sz="750" spc="7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beknopt</a:t>
            </a:r>
            <a:r>
              <a:rPr dirty="0" sz="750" spc="9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verslaan	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Verslagje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maken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evenement</a:t>
            </a:r>
            <a:r>
              <a:rPr dirty="0" sz="750" spc="12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{filmpje)</a:t>
            </a:r>
            <a:endParaRPr sz="750">
              <a:latin typeface="Arial"/>
              <a:cs typeface="Arial"/>
            </a:endParaRPr>
          </a:p>
          <a:p>
            <a:pPr lvl="2" marL="272415" indent="-257810">
              <a:lnSpc>
                <a:spcPct val="100000"/>
              </a:lnSpc>
              <a:spcBef>
                <a:spcPts val="160"/>
              </a:spcBef>
              <a:buAutoNum type="arabicPeriod" startAt="3"/>
              <a:tabLst>
                <a:tab pos="273050" algn="l"/>
                <a:tab pos="1946275" algn="l"/>
              </a:tabLst>
            </a:pP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eenvoudige</a:t>
            </a:r>
            <a:r>
              <a:rPr dirty="0" sz="750" spc="5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begroting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40">
                <a:solidFill>
                  <a:srgbClr val="212121"/>
                </a:solidFill>
                <a:latin typeface="Arial"/>
                <a:cs typeface="Arial"/>
              </a:rPr>
              <a:t>maken	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Rekenopdrachten zelf</a:t>
            </a:r>
            <a:r>
              <a:rPr dirty="0" sz="750" spc="-6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maken</a:t>
            </a:r>
            <a:endParaRPr sz="750">
              <a:latin typeface="Arial"/>
              <a:cs typeface="Arial"/>
            </a:endParaRPr>
          </a:p>
          <a:p>
            <a:pPr lvl="2" marL="13335" marR="5080" indent="1905">
              <a:lnSpc>
                <a:spcPct val="117500"/>
              </a:lnSpc>
              <a:buAutoNum type="arabicPeriod" startAt="3"/>
              <a:tabLst>
                <a:tab pos="273050" algn="l"/>
                <a:tab pos="738505" algn="l"/>
              </a:tabLst>
            </a:pP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assisteren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bij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het maken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afspraken binnen gestelde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kaders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met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medeorganisatoren,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betrokken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instellingen, instanties,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derden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dergelijke, noodzakelijk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om een kleinschalig evenement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te 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organiseren.	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voorbereiding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het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 evenement.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509"/>
              </a:spcBef>
            </a:pPr>
            <a:r>
              <a:rPr dirty="0" sz="750" spc="20" b="1">
                <a:solidFill>
                  <a:srgbClr val="212121"/>
                </a:solidFill>
                <a:latin typeface="Arial"/>
                <a:cs typeface="Arial"/>
              </a:rPr>
              <a:t>Periode </a:t>
            </a:r>
            <a:r>
              <a:rPr dirty="0" sz="750" spc="25" b="1">
                <a:solidFill>
                  <a:srgbClr val="212121"/>
                </a:solidFill>
                <a:latin typeface="Arial"/>
                <a:cs typeface="Arial"/>
              </a:rPr>
              <a:t>2 </a:t>
            </a:r>
            <a:r>
              <a:rPr dirty="0" sz="750" spc="15" b="1">
                <a:solidFill>
                  <a:srgbClr val="212121"/>
                </a:solidFill>
                <a:latin typeface="Arial"/>
                <a:cs typeface="Arial"/>
              </a:rPr>
              <a:t>-</a:t>
            </a:r>
            <a:r>
              <a:rPr dirty="0" sz="750" spc="2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 b="1">
                <a:solidFill>
                  <a:srgbClr val="212121"/>
                </a:solidFill>
                <a:latin typeface="Arial"/>
                <a:cs typeface="Arial"/>
              </a:rPr>
              <a:t>onderwerpen</a:t>
            </a:r>
            <a:endParaRPr sz="7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325"/>
              </a:spcBef>
            </a:pP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-Het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organiseren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evenement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(hoofdstuk</a:t>
            </a:r>
            <a:r>
              <a:rPr dirty="0" sz="750" spc="6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3);</a:t>
            </a:r>
            <a:endParaRPr sz="7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305"/>
              </a:spcBef>
            </a:pP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-Het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organiseren,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uitvoeren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evalueren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(hoofdstuk</a:t>
            </a:r>
            <a:r>
              <a:rPr dirty="0" sz="750" spc="11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4)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750" spc="25" b="1">
                <a:solidFill>
                  <a:srgbClr val="212121"/>
                </a:solidFill>
                <a:latin typeface="Arial"/>
                <a:cs typeface="Arial"/>
              </a:rPr>
              <a:t>Periode </a:t>
            </a:r>
            <a:r>
              <a:rPr dirty="0" sz="750" spc="30" b="1">
                <a:solidFill>
                  <a:srgbClr val="212121"/>
                </a:solidFill>
                <a:latin typeface="Arial"/>
                <a:cs typeface="Arial"/>
              </a:rPr>
              <a:t>2 </a:t>
            </a:r>
            <a:r>
              <a:rPr dirty="0" sz="750" spc="20" b="1">
                <a:solidFill>
                  <a:srgbClr val="212121"/>
                </a:solidFill>
                <a:latin typeface="Arial"/>
                <a:cs typeface="Arial"/>
              </a:rPr>
              <a:t>-</a:t>
            </a:r>
            <a:r>
              <a:rPr dirty="0" sz="750" spc="16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 b="1">
                <a:solidFill>
                  <a:srgbClr val="212121"/>
                </a:solidFill>
                <a:latin typeface="Arial"/>
                <a:cs typeface="Arial"/>
              </a:rPr>
              <a:t>eindtermen</a:t>
            </a:r>
            <a:endParaRPr sz="750">
              <a:latin typeface="Arial"/>
              <a:cs typeface="Arial"/>
            </a:endParaRPr>
          </a:p>
          <a:p>
            <a:pPr lvl="2" marL="272415" indent="-254635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273050" algn="l"/>
                <a:tab pos="3056890" algn="l"/>
              </a:tabLst>
            </a:pP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assisteren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bij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de opbouw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een</a:t>
            </a:r>
            <a:r>
              <a:rPr dirty="0" sz="750" spc="12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kleinschalig</a:t>
            </a:r>
            <a:r>
              <a:rPr dirty="0" sz="750" spc="10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evenement	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Uitvoering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praktijk</a:t>
            </a:r>
            <a:r>
              <a:rPr dirty="0" sz="750" spc="7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opdracht</a:t>
            </a:r>
            <a:endParaRPr sz="750">
              <a:latin typeface="Arial"/>
              <a:cs typeface="Arial"/>
            </a:endParaRPr>
          </a:p>
          <a:p>
            <a:pPr lvl="2" marL="274955" indent="-257175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275590" algn="l"/>
                <a:tab pos="3087370" algn="l"/>
              </a:tabLst>
            </a:pP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bijdrage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leveren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aan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activiteiten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tijdens</a:t>
            </a:r>
            <a:r>
              <a:rPr dirty="0" sz="750" spc="7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het evenement	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Uitvoering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praktijk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opdracht (uitvoeren</a:t>
            </a:r>
            <a:r>
              <a:rPr dirty="0" sz="750" spc="15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deeltaak)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4135" y="5468048"/>
            <a:ext cx="3916679" cy="33083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lvl="2" marL="269240" indent="-257175">
              <a:lnSpc>
                <a:spcPct val="100000"/>
              </a:lnSpc>
              <a:spcBef>
                <a:spcPts val="400"/>
              </a:spcBef>
              <a:buAutoNum type="arabicPeriod" startAt="3"/>
              <a:tabLst>
                <a:tab pos="269875" algn="l"/>
                <a:tab pos="2440940" algn="l"/>
              </a:tabLst>
            </a:pP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assisteren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bij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de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afbouw van</a:t>
            </a:r>
            <a:r>
              <a:rPr dirty="0" sz="750" spc="10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een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evenement	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Uitvoering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praktijk</a:t>
            </a:r>
            <a:r>
              <a:rPr dirty="0" sz="750" spc="6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opdracht</a:t>
            </a:r>
            <a:endParaRPr sz="750">
              <a:latin typeface="Arial"/>
              <a:cs typeface="Arial"/>
            </a:endParaRPr>
          </a:p>
          <a:p>
            <a:pPr lvl="2" marL="274320" indent="-262255">
              <a:lnSpc>
                <a:spcPct val="100000"/>
              </a:lnSpc>
              <a:spcBef>
                <a:spcPts val="300"/>
              </a:spcBef>
              <a:buAutoNum type="arabicPeriod" startAt="3"/>
              <a:tabLst>
                <a:tab pos="274955" algn="l"/>
              </a:tabLst>
            </a:pP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tijdens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evenement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eigentijdse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communicatiehulpmiddelen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adequaat</a:t>
            </a:r>
            <a:r>
              <a:rPr dirty="0" sz="750" spc="9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inzetten</a:t>
            </a:r>
            <a:endParaRPr sz="7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26211" y="5658854"/>
            <a:ext cx="125285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Uitvoering </a:t>
            </a:r>
            <a:r>
              <a:rPr dirty="0" sz="750">
                <a:solidFill>
                  <a:srgbClr val="212121"/>
                </a:solidFill>
                <a:latin typeface="Arial"/>
                <a:cs typeface="Arial"/>
              </a:rPr>
              <a:t>praktijk</a:t>
            </a:r>
            <a:r>
              <a:rPr dirty="0" sz="750" spc="11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opdracht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4135" y="5773340"/>
            <a:ext cx="9457690" cy="94488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4641215" algn="l"/>
              </a:tabLst>
            </a:pP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4</a:t>
            </a:r>
            <a:r>
              <a:rPr dirty="0" sz="750" spc="25">
                <a:solidFill>
                  <a:srgbClr val="494949"/>
                </a:solidFill>
                <a:latin typeface="Arial"/>
                <a:cs typeface="Arial"/>
              </a:rPr>
              <a:t>.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2</a:t>
            </a:r>
            <a:r>
              <a:rPr dirty="0" sz="750" spc="25">
                <a:solidFill>
                  <a:srgbClr val="696969"/>
                </a:solidFill>
                <a:latin typeface="Arial"/>
                <a:cs typeface="Arial"/>
              </a:rPr>
              <a:t>.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5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het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verloop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en de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uitwerking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evenement presenteren </a:t>
            </a:r>
            <a:r>
              <a:rPr dirty="0" sz="750" spc="5">
                <a:solidFill>
                  <a:srgbClr val="494949"/>
                </a:solidFill>
                <a:latin typeface="Arial"/>
                <a:cs typeface="Arial"/>
              </a:rPr>
              <a:t>,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evalueren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en</a:t>
            </a:r>
            <a:r>
              <a:rPr dirty="0" sz="750" spc="-3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beknopt</a:t>
            </a:r>
            <a:r>
              <a:rPr dirty="0" sz="750" spc="4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verslaan	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Deels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praktijk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opdracht; presenteren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en</a:t>
            </a:r>
            <a:r>
              <a:rPr dirty="0" sz="750" spc="12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evalueren.</a:t>
            </a:r>
            <a:endParaRPr sz="750">
              <a:latin typeface="Arial"/>
              <a:cs typeface="Arial"/>
            </a:endParaRPr>
          </a:p>
          <a:p>
            <a:pPr lvl="2" marL="272415" indent="-257810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273050" algn="l"/>
                <a:tab pos="2861945" algn="l"/>
              </a:tabLst>
            </a:pP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planning voor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kleinschalig</a:t>
            </a:r>
            <a:r>
              <a:rPr dirty="0" sz="750" spc="12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evenement</a:t>
            </a:r>
            <a:r>
              <a:rPr dirty="0" sz="750" spc="8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maken	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Zit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het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draaiboek </a:t>
            </a:r>
            <a:r>
              <a:rPr dirty="0" sz="750">
                <a:solidFill>
                  <a:srgbClr val="212121"/>
                </a:solidFill>
                <a:latin typeface="Arial"/>
                <a:cs typeface="Arial"/>
              </a:rPr>
              <a:t>v/d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uitvoering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praktijk</a:t>
            </a:r>
            <a:r>
              <a:rPr dirty="0" sz="750" spc="-11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opdracht</a:t>
            </a:r>
            <a:endParaRPr sz="750">
              <a:latin typeface="Arial"/>
              <a:cs typeface="Arial"/>
            </a:endParaRPr>
          </a:p>
          <a:p>
            <a:pPr lvl="2" marL="272415" indent="-257810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273050" algn="l"/>
              </a:tabLst>
            </a:pP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draaiboek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voor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evenement</a:t>
            </a:r>
            <a:r>
              <a:rPr dirty="0" sz="750" spc="5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maken</a:t>
            </a:r>
            <a:endParaRPr sz="750">
              <a:latin typeface="Arial"/>
              <a:cs typeface="Arial"/>
            </a:endParaRPr>
          </a:p>
          <a:p>
            <a:pPr lvl="2" marL="272415" indent="-257810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273050" algn="l"/>
                <a:tab pos="2901950" algn="l"/>
              </a:tabLst>
            </a:pP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een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eenvoudige begroting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voor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een</a:t>
            </a:r>
            <a:r>
              <a:rPr dirty="0" sz="750" spc="18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evenement</a:t>
            </a:r>
            <a:r>
              <a:rPr dirty="0" sz="750" spc="5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40">
                <a:solidFill>
                  <a:srgbClr val="212121"/>
                </a:solidFill>
                <a:latin typeface="Arial"/>
                <a:cs typeface="Arial"/>
              </a:rPr>
              <a:t>maken	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Uitvoering praktijk</a:t>
            </a:r>
            <a:r>
              <a:rPr dirty="0" sz="750" spc="9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opdracht</a:t>
            </a:r>
            <a:endParaRPr sz="750">
              <a:latin typeface="Arial"/>
              <a:cs typeface="Arial"/>
            </a:endParaRPr>
          </a:p>
          <a:p>
            <a:pPr lvl="2" marL="146050" marR="5080" indent="-131445">
              <a:lnSpc>
                <a:spcPts val="1230"/>
              </a:lnSpc>
              <a:spcBef>
                <a:spcPts val="70"/>
              </a:spcBef>
              <a:buAutoNum type="arabicPeriod"/>
              <a:tabLst>
                <a:tab pos="269875" algn="l"/>
              </a:tabLst>
            </a:pP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assisteren bij </a:t>
            </a:r>
            <a:r>
              <a:rPr dirty="0" sz="750" spc="30">
                <a:solidFill>
                  <a:srgbClr val="212121"/>
                </a:solidFill>
                <a:latin typeface="Arial"/>
                <a:cs typeface="Arial"/>
              </a:rPr>
              <a:t>het maken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van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afspraken binnen gestelde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kaders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met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medeorganisatoren,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betrokken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instellingen, instanties,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derden </a:t>
            </a:r>
            <a:r>
              <a:rPr dirty="0" sz="750" spc="35">
                <a:solidFill>
                  <a:srgbClr val="212121"/>
                </a:solidFill>
                <a:latin typeface="Arial"/>
                <a:cs typeface="Arial"/>
              </a:rPr>
              <a:t>en </a:t>
            </a:r>
            <a:r>
              <a:rPr dirty="0" sz="750" spc="10">
                <a:solidFill>
                  <a:srgbClr val="212121"/>
                </a:solidFill>
                <a:latin typeface="Arial"/>
                <a:cs typeface="Arial"/>
              </a:rPr>
              <a:t>dergelijke, noodzakelijk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om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een kleinschalig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evenement </a:t>
            </a:r>
            <a:r>
              <a:rPr dirty="0" sz="750" spc="25">
                <a:solidFill>
                  <a:srgbClr val="212121"/>
                </a:solidFill>
                <a:latin typeface="Arial"/>
                <a:cs typeface="Arial"/>
              </a:rPr>
              <a:t>te 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organiseren  </a:t>
            </a:r>
            <a:r>
              <a:rPr dirty="0" sz="750" spc="15">
                <a:solidFill>
                  <a:srgbClr val="212121"/>
                </a:solidFill>
                <a:latin typeface="Arial"/>
                <a:cs typeface="Arial"/>
              </a:rPr>
              <a:t>Uitvoering praktijk</a:t>
            </a:r>
            <a:r>
              <a:rPr dirty="0" sz="750" spc="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12121"/>
                </a:solidFill>
                <a:latin typeface="Arial"/>
                <a:cs typeface="Arial"/>
              </a:rPr>
              <a:t>opdracht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9145" y="454141"/>
            <a:ext cx="4024629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5">
                <a:solidFill>
                  <a:srgbClr val="151515"/>
                </a:solidFill>
                <a:latin typeface="Arial"/>
                <a:cs typeface="Arial"/>
              </a:rPr>
              <a:t>Plan</a:t>
            </a:r>
            <a:r>
              <a:rPr dirty="0" sz="1250" spc="-3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30">
                <a:solidFill>
                  <a:srgbClr val="151515"/>
                </a:solidFill>
                <a:latin typeface="Arial"/>
                <a:cs typeface="Arial"/>
              </a:rPr>
              <a:t>van</a:t>
            </a:r>
            <a:r>
              <a:rPr dirty="0" sz="1250" spc="-8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51515"/>
                </a:solidFill>
                <a:latin typeface="Arial"/>
                <a:cs typeface="Arial"/>
              </a:rPr>
              <a:t>Toetsing</a:t>
            </a:r>
            <a:r>
              <a:rPr dirty="0" sz="1250" spc="-1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60">
                <a:solidFill>
                  <a:srgbClr val="151515"/>
                </a:solidFill>
                <a:latin typeface="Arial"/>
                <a:cs typeface="Arial"/>
              </a:rPr>
              <a:t>en</a:t>
            </a:r>
            <a:r>
              <a:rPr dirty="0" sz="1250" spc="-7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40">
                <a:solidFill>
                  <a:srgbClr val="151515"/>
                </a:solidFill>
                <a:latin typeface="Arial"/>
                <a:cs typeface="Arial"/>
              </a:rPr>
              <a:t>Afsluiting</a:t>
            </a:r>
            <a:r>
              <a:rPr dirty="0" sz="1250">
                <a:solidFill>
                  <a:srgbClr val="151515"/>
                </a:solidFill>
                <a:latin typeface="Arial"/>
                <a:cs typeface="Arial"/>
              </a:rPr>
              <a:t> 2019-2020</a:t>
            </a:r>
            <a:r>
              <a:rPr dirty="0" sz="1250" spc="3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40">
                <a:solidFill>
                  <a:srgbClr val="151515"/>
                </a:solidFill>
                <a:latin typeface="Arial"/>
                <a:cs typeface="Arial"/>
              </a:rPr>
              <a:t>/2020-2021</a:t>
            </a:r>
            <a:endParaRPr sz="1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73772" y="451088"/>
            <a:ext cx="197231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30">
                <a:solidFill>
                  <a:srgbClr val="151515"/>
                </a:solidFill>
                <a:latin typeface="Arial"/>
                <a:cs typeface="Arial"/>
              </a:rPr>
              <a:t>Afdeling: </a:t>
            </a:r>
            <a:r>
              <a:rPr dirty="0" sz="1250" spc="-75">
                <a:solidFill>
                  <a:srgbClr val="151515"/>
                </a:solidFill>
                <a:latin typeface="Arial"/>
                <a:cs typeface="Arial"/>
              </a:rPr>
              <a:t>HBR</a:t>
            </a:r>
            <a:r>
              <a:rPr dirty="0" sz="1250" spc="-4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51515"/>
                </a:solidFill>
                <a:latin typeface="Arial"/>
                <a:cs typeface="Arial"/>
              </a:rPr>
              <a:t>Profieldelen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89661" y="1026054"/>
            <a:ext cx="2844165" cy="368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50" spc="-20" b="1">
                <a:solidFill>
                  <a:srgbClr val="133157"/>
                </a:solidFill>
                <a:latin typeface="Arial"/>
                <a:cs typeface="Arial"/>
              </a:rPr>
              <a:t>PTA </a:t>
            </a:r>
            <a:r>
              <a:rPr dirty="0" sz="2250" spc="-35" b="1">
                <a:solidFill>
                  <a:srgbClr val="133157"/>
                </a:solidFill>
                <a:latin typeface="Arial"/>
                <a:cs typeface="Arial"/>
              </a:rPr>
              <a:t>HBR</a:t>
            </a:r>
            <a:r>
              <a:rPr dirty="0" sz="2250" spc="240" b="1">
                <a:solidFill>
                  <a:srgbClr val="133157"/>
                </a:solidFill>
                <a:latin typeface="Arial"/>
                <a:cs typeface="Arial"/>
              </a:rPr>
              <a:t> </a:t>
            </a:r>
            <a:r>
              <a:rPr dirty="0" sz="2250" spc="60" b="1">
                <a:solidFill>
                  <a:srgbClr val="133157"/>
                </a:solidFill>
                <a:latin typeface="Arial"/>
                <a:cs typeface="Arial"/>
              </a:rPr>
              <a:t>BB/KB/GL</a:t>
            </a:r>
            <a:endParaRPr sz="2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81486" y="2249002"/>
            <a:ext cx="881380" cy="40703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500" spc="-190" b="1">
                <a:solidFill>
                  <a:srgbClr val="133157"/>
                </a:solidFill>
                <a:latin typeface="Arial"/>
                <a:cs typeface="Arial"/>
              </a:rPr>
              <a:t>Klas</a:t>
            </a:r>
            <a:r>
              <a:rPr dirty="0" sz="2500" spc="10" b="1">
                <a:solidFill>
                  <a:srgbClr val="133157"/>
                </a:solidFill>
                <a:latin typeface="Arial"/>
                <a:cs typeface="Arial"/>
              </a:rPr>
              <a:t> </a:t>
            </a:r>
            <a:r>
              <a:rPr dirty="0" sz="2500" spc="15" b="1">
                <a:solidFill>
                  <a:srgbClr val="133157"/>
                </a:solidFill>
                <a:latin typeface="Arial"/>
                <a:cs typeface="Arial"/>
              </a:rPr>
              <a:t>3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1486" y="4135704"/>
            <a:ext cx="884555" cy="40703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500" spc="-175" b="1">
                <a:solidFill>
                  <a:srgbClr val="133157"/>
                </a:solidFill>
                <a:latin typeface="Arial"/>
                <a:cs typeface="Arial"/>
              </a:rPr>
              <a:t>Klas</a:t>
            </a:r>
            <a:r>
              <a:rPr dirty="0" sz="2500" spc="-50" b="1">
                <a:solidFill>
                  <a:srgbClr val="133157"/>
                </a:solidFill>
                <a:latin typeface="Arial"/>
                <a:cs typeface="Arial"/>
              </a:rPr>
              <a:t> </a:t>
            </a:r>
            <a:r>
              <a:rPr dirty="0" sz="2400" spc="95" b="1">
                <a:solidFill>
                  <a:srgbClr val="133157"/>
                </a:solidFill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6360" y="6025459"/>
            <a:ext cx="3229610" cy="40703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500" spc="-95" b="1">
                <a:solidFill>
                  <a:srgbClr val="133157"/>
                </a:solidFill>
                <a:latin typeface="Arial"/>
                <a:cs typeface="Arial"/>
              </a:rPr>
              <a:t>Schooljaar</a:t>
            </a:r>
            <a:r>
              <a:rPr dirty="0" sz="2500" spc="270" b="1">
                <a:solidFill>
                  <a:srgbClr val="133157"/>
                </a:solidFill>
                <a:latin typeface="Arial"/>
                <a:cs typeface="Arial"/>
              </a:rPr>
              <a:t> </a:t>
            </a:r>
            <a:r>
              <a:rPr dirty="0" sz="2500" spc="35" b="1">
                <a:solidFill>
                  <a:srgbClr val="133157"/>
                </a:solidFill>
                <a:latin typeface="Arial"/>
                <a:cs typeface="Arial"/>
              </a:rPr>
              <a:t>2019-2021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769620"/>
          </a:xfrm>
          <a:custGeom>
            <a:avLst/>
            <a:gdLst/>
            <a:ahLst/>
            <a:cxnLst/>
            <a:rect l="l" t="t" r="r" b="b"/>
            <a:pathLst>
              <a:path w="0" h="769620">
                <a:moveTo>
                  <a:pt x="0" y="76933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74248" y="2214891"/>
          <a:ext cx="9461500" cy="2995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20"/>
                <a:gridCol w="379730"/>
                <a:gridCol w="277494"/>
                <a:gridCol w="1708785"/>
                <a:gridCol w="720090"/>
                <a:gridCol w="1257300"/>
                <a:gridCol w="3136900"/>
                <a:gridCol w="283845"/>
                <a:gridCol w="277495"/>
                <a:gridCol w="534034"/>
                <a:gridCol w="622300"/>
              </a:tblGrid>
              <a:tr h="168448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-95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p.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BCCCE4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-85">
                          <a:solidFill>
                            <a:srgbClr val="A1AFB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85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fä</a:t>
                      </a:r>
                      <a:r>
                        <a:rPr dirty="0" sz="900" spc="-8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85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li:l</a:t>
                      </a:r>
                      <a:r>
                        <a:rPr dirty="0" sz="900" spc="-85">
                          <a:solidFill>
                            <a:srgbClr val="828EA1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00" spc="-8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85">
                          <a:solidFill>
                            <a:srgbClr val="3B4959"/>
                          </a:solidFill>
                          <a:latin typeface="Arial"/>
                          <a:cs typeface="Arial"/>
                        </a:rPr>
                        <a:t>,e</a:t>
                      </a:r>
                      <a:r>
                        <a:rPr dirty="0" sz="900" spc="-8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-85">
                          <a:solidFill>
                            <a:srgbClr val="909EB1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00" spc="-105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1: </a:t>
                      </a:r>
                      <a:r>
                        <a:rPr dirty="0" sz="850" spc="-130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850" spc="-105">
                          <a:solidFill>
                            <a:srgbClr val="909EB1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50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850" spc="-85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tlileersd</a:t>
                      </a:r>
                      <a:r>
                        <a:rPr dirty="0" sz="850" spc="-85">
                          <a:solidFill>
                            <a:srgbClr val="5E626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-85">
                          <a:solidFill>
                            <a:srgbClr val="3B4959"/>
                          </a:solidFill>
                          <a:latin typeface="Arial"/>
                          <a:cs typeface="Arial"/>
                        </a:rPr>
                        <a:t>l%H'</a:t>
                      </a:r>
                      <a:r>
                        <a:rPr dirty="0" sz="850" spc="35">
                          <a:solidFill>
                            <a:srgbClr val="3B49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>
                          <a:solidFill>
                            <a:srgbClr val="3B4959"/>
                          </a:solidFill>
                          <a:latin typeface="Arial"/>
                          <a:cs typeface="Arial"/>
                        </a:rPr>
                        <a:t>'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350">
                      <a:solidFill>
                        <a:srgbClr val="BCCCE4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3504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50" spc="-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50" spc="-10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-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erw </a:t>
                      </a:r>
                      <a:r>
                        <a:rPr dirty="0" sz="85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eg</a:t>
                      </a:r>
                      <a:r>
                        <a:rPr dirty="0" sz="850" spc="-5">
                          <a:solidFill>
                            <a:srgbClr val="5E6266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50" spc="5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85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B/</a:t>
                      </a:r>
                      <a:r>
                        <a:rPr dirty="0" sz="850" spc="5">
                          <a:solidFill>
                            <a:srgbClr val="828EA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5">
                          <a:solidFill>
                            <a:srgbClr val="3B4959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5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85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/GL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dirty="0" sz="950" spc="-15">
                          <a:solidFill>
                            <a:srgbClr val="1A1C1D"/>
                          </a:solidFill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950" spc="-15">
                          <a:solidFill>
                            <a:srgbClr val="3B4959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950" spc="-15">
                          <a:solidFill>
                            <a:srgbClr val="1A1C1D"/>
                          </a:solidFill>
                          <a:latin typeface="Times New Roman"/>
                          <a:cs typeface="Times New Roman"/>
                        </a:rPr>
                        <a:t>od </a:t>
                      </a:r>
                      <a:r>
                        <a:rPr dirty="0" sz="950" spc="-65">
                          <a:solidFill>
                            <a:srgbClr val="1A1C1D"/>
                          </a:solidFill>
                          <a:latin typeface="Times New Roman"/>
                          <a:cs typeface="Times New Roman"/>
                        </a:rPr>
                        <a:t>e: </a:t>
                      </a:r>
                      <a:r>
                        <a:rPr dirty="0" sz="950" spc="-55">
                          <a:solidFill>
                            <a:srgbClr val="1A1C1D"/>
                          </a:solidFill>
                          <a:latin typeface="Times New Roman"/>
                          <a:cs typeface="Times New Roman"/>
                        </a:rPr>
                        <a:t>2!</a:t>
                      </a:r>
                      <a:r>
                        <a:rPr dirty="0" sz="950" spc="-55">
                          <a:solidFill>
                            <a:srgbClr val="2A3644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950" spc="5">
                          <a:solidFill>
                            <a:srgbClr val="2A364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D"/>
                          </a:solidFill>
                          <a:latin typeface="Times New Roman"/>
                          <a:cs typeface="Times New Roman"/>
                        </a:rPr>
                        <a:t>9-20</a:t>
                      </a:r>
                      <a:r>
                        <a:rPr dirty="0" sz="950" spc="10">
                          <a:solidFill>
                            <a:srgbClr val="2A3644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950" spc="10">
                          <a:solidFill>
                            <a:srgbClr val="1A1C1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116205" indent="1270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90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Toe</a:t>
                      </a:r>
                      <a:r>
                        <a:rPr dirty="0" sz="900" spc="7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35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spc="-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z="90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od  </a:t>
                      </a:r>
                      <a:r>
                        <a:rPr dirty="0" sz="9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spc="1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15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14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>
                          <a:solidFill>
                            <a:srgbClr val="3B4959"/>
                          </a:solidFill>
                          <a:latin typeface="Arial"/>
                          <a:cs typeface="Arial"/>
                        </a:rPr>
                        <a:t>rs</a:t>
                      </a:r>
                      <a:r>
                        <a:rPr dirty="0" sz="900" spc="35">
                          <a:solidFill>
                            <a:srgbClr val="3B495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9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383540" algn="l"/>
                        </a:tabLst>
                      </a:pPr>
                      <a:r>
                        <a:rPr dirty="0" sz="900" spc="-235">
                          <a:solidFill>
                            <a:srgbClr val="3B4959"/>
                          </a:solidFill>
                          <a:latin typeface="Arial"/>
                          <a:cs typeface="Arial"/>
                        </a:rPr>
                        <a:t>'1</a:t>
                      </a:r>
                      <a:r>
                        <a:rPr dirty="0" sz="900" spc="-23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nhou	</a:t>
                      </a:r>
                      <a:r>
                        <a:rPr dirty="0" sz="90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d/</a:t>
                      </a:r>
                      <a:r>
                        <a:rPr dirty="0" sz="900" spc="-1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10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ersto</a:t>
                      </a:r>
                      <a:r>
                        <a:rPr dirty="0" sz="900" spc="-1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-35" i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20" i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leerli </a:t>
                      </a:r>
                      <a:r>
                        <a:rPr dirty="0" sz="900" spc="-40" i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40" i="1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fl  </a:t>
                      </a:r>
                      <a:r>
                        <a:rPr dirty="0" sz="900" spc="20" i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>
                        <a:lnSpc>
                          <a:spcPts val="1015"/>
                        </a:lnSpc>
                        <a:spcBef>
                          <a:spcPts val="130"/>
                        </a:spcBef>
                      </a:pPr>
                      <a:r>
                        <a:rPr dirty="0" sz="90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-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900" spc="-15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rka</a:t>
                      </a:r>
                      <a:r>
                        <a:rPr dirty="0" sz="900" spc="-120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6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700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965"/>
                        </a:lnSpc>
                        <a:spcBef>
                          <a:spcPts val="260"/>
                        </a:spcBef>
                      </a:pPr>
                      <a:r>
                        <a:rPr dirty="0" sz="850" spc="-55">
                          <a:solidFill>
                            <a:srgbClr val="2A3644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50" spc="-5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850" spc="-3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75">
                          <a:solidFill>
                            <a:srgbClr val="3B4959"/>
                          </a:solidFill>
                          <a:latin typeface="Arial"/>
                          <a:cs typeface="Arial"/>
                        </a:rPr>
                        <a:t>lfi</a:t>
                      </a:r>
                      <a:r>
                        <a:rPr dirty="0" sz="1100" spc="-7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-90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1050">
                        <a:latin typeface="Courier New"/>
                        <a:cs typeface="Courier New"/>
                      </a:endParaRPr>
                    </a:p>
                    <a:p>
                      <a:pPr marL="77470">
                        <a:lnSpc>
                          <a:spcPts val="940"/>
                        </a:lnSpc>
                        <a:spcBef>
                          <a:spcPts val="190"/>
                        </a:spcBef>
                      </a:pPr>
                      <a:r>
                        <a:rPr dirty="0" sz="850" spc="-7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Kl3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556">
                <a:tc gridSpan="2"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850" spc="-3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850" spc="-2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endParaRPr sz="100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-110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1=2=3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spc="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8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P/HBR: zie</a:t>
                      </a:r>
                      <a:r>
                        <a:rPr dirty="0" sz="850" spc="-1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A1C1D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A1C1D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7652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110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S01</a:t>
                      </a:r>
                      <a:endParaRPr sz="100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 spc="-19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soz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850" spc="2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1000" spc="-55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dirty="0" sz="1000" spc="-459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50" spc="-3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spc="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1000" spc="-85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dirty="0" sz="1000" spc="-380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850" spc="-3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071245" indent="2540">
                        <a:lnSpc>
                          <a:spcPct val="113500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00" spc="-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Hoe </a:t>
                      </a:r>
                      <a:r>
                        <a:rPr dirty="0" sz="90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werkt </a:t>
                      </a:r>
                      <a:r>
                        <a:rPr dirty="0" sz="90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Horeca?  </a:t>
                      </a:r>
                      <a:r>
                        <a:rPr dirty="0" sz="90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90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Voordat </a:t>
                      </a:r>
                      <a:r>
                        <a:rPr dirty="0" sz="9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gasten</a:t>
                      </a:r>
                      <a:r>
                        <a:rPr dirty="0" sz="9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komen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Standaardcouvert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00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z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90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300"/>
                        </a:lnSpc>
                      </a:pPr>
                      <a:r>
                        <a:rPr dirty="0" sz="120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z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10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S03</a:t>
                      </a:r>
                      <a:endParaRPr sz="100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000" spc="-95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S04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2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50" spc="8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2(S)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spc="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1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 spc="4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Hoofdstuk 3 Achter de</a:t>
                      </a:r>
                      <a:r>
                        <a:rPr dirty="0" sz="900" spc="5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bar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Koffiebereidingen </a:t>
                      </a:r>
                      <a:r>
                        <a:rPr dirty="0" sz="900" spc="-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Tafel</a:t>
                      </a:r>
                      <a:r>
                        <a:rPr dirty="0" sz="900" spc="-8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opdekken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00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z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74248" y="5362447"/>
          <a:ext cx="9461500" cy="111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277494"/>
                <a:gridCol w="1711960"/>
                <a:gridCol w="723265"/>
                <a:gridCol w="1263650"/>
                <a:gridCol w="3140075"/>
                <a:gridCol w="290195"/>
                <a:gridCol w="256540"/>
                <a:gridCol w="534034"/>
                <a:gridCol w="622300"/>
              </a:tblGrid>
              <a:tr h="7876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114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SOS</a:t>
                      </a:r>
                      <a:endParaRPr sz="100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000" spc="-114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S06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2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50" spc="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3(S)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1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 spc="5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3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0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sz="90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verkoop</a:t>
                      </a:r>
                      <a:r>
                        <a:rPr dirty="0" sz="900" spc="-3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ik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Draagmethodes, </a:t>
                      </a:r>
                      <a:r>
                        <a:rPr dirty="0" sz="900" spc="-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gasten </a:t>
                      </a:r>
                      <a:r>
                        <a:rPr dirty="0" sz="9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ontvangen,</a:t>
                      </a:r>
                      <a:r>
                        <a:rPr dirty="0" sz="900" spc="-4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bijdekken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b="1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00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12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z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556">
                <a:tc gridSpan="5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50" spc="1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dirty="0" sz="850" spc="4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50" spc="-12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Haan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ts val="1015"/>
                        </a:lnSpc>
                        <a:spcBef>
                          <a:spcPts val="155"/>
                        </a:spcBef>
                      </a:pPr>
                      <a:r>
                        <a:rPr dirty="0" sz="90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50" spc="2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00" spc="4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00" spc="-4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'19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  <a:spcBef>
                          <a:spcPts val="1155"/>
                        </a:spcBef>
                      </a:pPr>
                      <a:r>
                        <a:rPr dirty="0" sz="1000" spc="-60" b="1">
                          <a:solidFill>
                            <a:srgbClr val="1A1C1D"/>
                          </a:solidFill>
                          <a:latin typeface="Times New Roman"/>
                          <a:cs typeface="Times New Roman"/>
                        </a:rPr>
                        <a:t>(S) </a:t>
                      </a:r>
                      <a:r>
                        <a:rPr dirty="0" sz="1150" spc="-1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90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00" spc="7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46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73296" y="460501"/>
            <a:ext cx="40252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1A1C1D"/>
                </a:solidFill>
                <a:latin typeface="Arial"/>
                <a:cs typeface="Arial"/>
              </a:rPr>
              <a:t>Plan </a:t>
            </a:r>
            <a:r>
              <a:rPr dirty="0" sz="1200" b="1">
                <a:solidFill>
                  <a:srgbClr val="1A1C1D"/>
                </a:solidFill>
                <a:latin typeface="Arial"/>
                <a:cs typeface="Arial"/>
              </a:rPr>
              <a:t>van Toetsing </a:t>
            </a:r>
            <a:r>
              <a:rPr dirty="0" sz="1200" spc="30" b="1">
                <a:solidFill>
                  <a:srgbClr val="1A1C1D"/>
                </a:solidFill>
                <a:latin typeface="Arial"/>
                <a:cs typeface="Arial"/>
              </a:rPr>
              <a:t>en </a:t>
            </a:r>
            <a:r>
              <a:rPr dirty="0" sz="1200" spc="-5" b="1">
                <a:solidFill>
                  <a:srgbClr val="1A1C1D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1A1C1D"/>
                </a:solidFill>
                <a:latin typeface="Arial"/>
                <a:cs typeface="Arial"/>
              </a:rPr>
              <a:t>2019-2020</a:t>
            </a:r>
            <a:r>
              <a:rPr dirty="0" sz="1200" spc="-10" b="1">
                <a:solidFill>
                  <a:srgbClr val="1A1C1D"/>
                </a:solidFill>
                <a:latin typeface="Arial"/>
                <a:cs typeface="Arial"/>
              </a:rPr>
              <a:t> </a:t>
            </a:r>
            <a:r>
              <a:rPr dirty="0" sz="1200" spc="65" b="1">
                <a:solidFill>
                  <a:srgbClr val="1A1C1D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73528" y="463554"/>
            <a:ext cx="197485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A1C1D"/>
                </a:solidFill>
                <a:latin typeface="Arial"/>
                <a:cs typeface="Arial"/>
              </a:rPr>
              <a:t>Afdeling: </a:t>
            </a:r>
            <a:r>
              <a:rPr dirty="0" sz="1200" spc="-65" b="1">
                <a:solidFill>
                  <a:srgbClr val="1A1C1D"/>
                </a:solidFill>
                <a:latin typeface="Arial"/>
                <a:cs typeface="Arial"/>
              </a:rPr>
              <a:t>HBR</a:t>
            </a:r>
            <a:r>
              <a:rPr dirty="0" sz="1200" spc="5" b="1">
                <a:solidFill>
                  <a:srgbClr val="1A1C1D"/>
                </a:solidFill>
                <a:latin typeface="Arial"/>
                <a:cs typeface="Arial"/>
              </a:rPr>
              <a:t> 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6619" y="964721"/>
          <a:ext cx="9469120" cy="4893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265429"/>
                <a:gridCol w="1708785"/>
                <a:gridCol w="732155"/>
                <a:gridCol w="1254125"/>
                <a:gridCol w="3140074"/>
                <a:gridCol w="280670"/>
                <a:gridCol w="268604"/>
                <a:gridCol w="537209"/>
                <a:gridCol w="625475"/>
              </a:tblGrid>
              <a:tr h="784599"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Profieldeel 1:</a:t>
                      </a:r>
                      <a:r>
                        <a:rPr dirty="0" sz="900" spc="-9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Gastheerschap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50" spc="15" b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850" spc="5" b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900" spc="-114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 marR="3442335" indent="3175">
                        <a:lnSpc>
                          <a:spcPct val="111300"/>
                        </a:lnSpc>
                      </a:pP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50" spc="35" b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88/KB</a:t>
                      </a:r>
                      <a:r>
                        <a:rPr dirty="0" sz="850" spc="-60" b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/GL  </a:t>
                      </a: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4295" indent="-1905">
                        <a:lnSpc>
                          <a:spcPct val="113500"/>
                        </a:lnSpc>
                        <a:spcBef>
                          <a:spcPts val="35"/>
                        </a:spcBef>
                      </a:pP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Toe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5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35">
                          <a:solidFill>
                            <a:srgbClr val="313333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3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-10" i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15" i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900" spc="-85" i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ts val="1015"/>
                        </a:lnSpc>
                        <a:spcBef>
                          <a:spcPts val="130"/>
                        </a:spcBef>
                      </a:pP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900" b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55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15" b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965"/>
                        </a:lnSpc>
                        <a:spcBef>
                          <a:spcPts val="204"/>
                        </a:spcBef>
                      </a:pPr>
                      <a:r>
                        <a:rPr dirty="0" sz="850" spc="-95" b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4599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900" spc="-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900" spc="-4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850" marR="142875" indent="3175">
                        <a:lnSpc>
                          <a:spcPct val="115700"/>
                        </a:lnSpc>
                      </a:pP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Periode  </a:t>
                      </a:r>
                      <a:r>
                        <a:rPr dirty="0" sz="900" spc="-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1=2=3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900" spc="-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P/HBR: In </a:t>
                      </a:r>
                      <a:r>
                        <a:rPr dirty="0" sz="900" spc="3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gastheerschap </a:t>
                      </a: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leert </a:t>
                      </a: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14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leerling;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3200" indent="-137160">
                        <a:lnSpc>
                          <a:spcPct val="100000"/>
                        </a:lnSpc>
                        <a:spcBef>
                          <a:spcPts val="145"/>
                        </a:spcBef>
                        <a:buAutoNum type="arabicParenR"/>
                        <a:tabLst>
                          <a:tab pos="203835" algn="l"/>
                        </a:tabLst>
                      </a:pP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00" spc="-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bijdrage</a:t>
                      </a: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900" spc="4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leveren</a:t>
                      </a: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aan</a:t>
                      </a:r>
                      <a:r>
                        <a:rPr dirty="0" sz="900" spc="-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bedrijfsvoeringen</a:t>
                      </a:r>
                      <a:r>
                        <a:rPr dirty="0" sz="900" spc="-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binnen</a:t>
                      </a:r>
                      <a:r>
                        <a:rPr dirty="0" sz="900" spc="-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00" spc="-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Horeca,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Bakkerij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6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Recreatieomgeving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3200" indent="-130810">
                        <a:lnSpc>
                          <a:spcPct val="100000"/>
                        </a:lnSpc>
                        <a:spcBef>
                          <a:spcPts val="145"/>
                        </a:spcBef>
                        <a:buAutoNum type="arabicParenR"/>
                        <a:tabLst>
                          <a:tab pos="203835" algn="l"/>
                        </a:tabLst>
                      </a:pP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aangenaam </a:t>
                      </a:r>
                      <a:r>
                        <a:rPr dirty="0" sz="900" spc="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verblijf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de verzorging </a:t>
                      </a: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17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gasten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2565" indent="-13208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arenR"/>
                        <a:tabLst>
                          <a:tab pos="203200" algn="l"/>
                        </a:tabLst>
                      </a:pP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het  </a:t>
                      </a:r>
                      <a:r>
                        <a:rPr dirty="0" sz="900" spc="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dagelijkse </a:t>
                      </a: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facilitaire</a:t>
                      </a:r>
                      <a:r>
                        <a:rPr dirty="0" sz="900" spc="-9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5740" indent="-134620">
                        <a:lnSpc>
                          <a:spcPts val="990"/>
                        </a:lnSpc>
                        <a:spcBef>
                          <a:spcPts val="145"/>
                        </a:spcBef>
                        <a:buAutoNum type="arabicParenR"/>
                        <a:tabLst>
                          <a:tab pos="206375" algn="l"/>
                        </a:tabLst>
                      </a:pPr>
                      <a:r>
                        <a:rPr dirty="0" sz="900" spc="3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00" spc="-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bereiden</a:t>
                      </a:r>
                      <a:r>
                        <a:rPr dirty="0" sz="900" spc="-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4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serveren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00" spc="-3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kleine</a:t>
                      </a:r>
                      <a:r>
                        <a:rPr dirty="0" sz="900" spc="-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gerechten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4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dranken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b="1">
                          <a:solidFill>
                            <a:srgbClr val="131316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b="1">
                          <a:solidFill>
                            <a:srgbClr val="131316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195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6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900" spc="-5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S08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4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5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00" spc="-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546225">
                        <a:lnSpc>
                          <a:spcPct val="113500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00" spc="-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zijn 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geopend 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3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Serveren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1040"/>
                        </a:lnSpc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Draagmethodes, 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materiaal herkenn</a:t>
                      </a:r>
                      <a:r>
                        <a:rPr dirty="0" sz="900" spc="5">
                          <a:solidFill>
                            <a:srgbClr val="31333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ng,</a:t>
                      </a:r>
                      <a:r>
                        <a:rPr dirty="0" sz="900" spc="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dranken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b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89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4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900" spc="-5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-6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-8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7 </a:t>
                      </a:r>
                      <a:r>
                        <a:rPr dirty="0" sz="900" spc="-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Hygiëne, 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ergonomie </a:t>
                      </a:r>
                      <a:r>
                        <a:rPr dirty="0" sz="900" spc="-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7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veiligheid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2390" marR="558165" indent="635">
                        <a:lnSpc>
                          <a:spcPct val="113500"/>
                        </a:lnSpc>
                      </a:pP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Productherkenning, tafeldekken,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draagmethode,  </a:t>
                      </a: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debarrasseren,</a:t>
                      </a:r>
                      <a:r>
                        <a:rPr dirty="0" sz="900" spc="-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koffie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59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S11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z="900" spc="-5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-5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16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basiskennistoets</a:t>
                      </a:r>
                      <a:r>
                        <a:rPr dirty="0" sz="900" spc="-5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gastheerschap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4930" marR="542290" indent="635">
                        <a:lnSpc>
                          <a:spcPct val="115700"/>
                        </a:lnSpc>
                      </a:pPr>
                      <a:r>
                        <a:rPr dirty="0" sz="900" spc="-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Fout gedekte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tafel. </a:t>
                      </a:r>
                      <a:r>
                        <a:rPr dirty="0" sz="900" spc="-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Aanpassen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standaard couvert  </a:t>
                      </a:r>
                      <a:r>
                        <a:rPr dirty="0" sz="900" spc="-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aanpassen,</a:t>
                      </a:r>
                      <a:r>
                        <a:rPr dirty="0" sz="900" spc="7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koffie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254">
                <a:tc gridSpan="5">
                  <a:txBody>
                    <a:bodyPr/>
                    <a:lstStyle/>
                    <a:p>
                      <a:pPr marL="75565" marR="2717165" indent="-2540">
                        <a:lnSpc>
                          <a:spcPct val="113500"/>
                        </a:lnSpc>
                        <a:spcBef>
                          <a:spcPts val="60"/>
                        </a:spcBef>
                      </a:pPr>
                      <a:r>
                        <a:rPr dirty="0" sz="900" spc="2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00" spc="3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M. </a:t>
                      </a:r>
                      <a:r>
                        <a:rPr dirty="0" sz="900" spc="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1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Haan  </a:t>
                      </a:r>
                      <a:r>
                        <a:rPr dirty="0" sz="900" spc="1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00" spc="2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00" spc="3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00" spc="-5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'19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900" spc="-8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S) </a:t>
                      </a:r>
                      <a:r>
                        <a:rPr dirty="0" sz="90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900" spc="5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00" spc="-9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13131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3042" y="451088"/>
            <a:ext cx="402272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15">
                <a:solidFill>
                  <a:srgbClr val="131316"/>
                </a:solidFill>
                <a:latin typeface="Arial"/>
                <a:cs typeface="Arial"/>
              </a:rPr>
              <a:t>Plan </a:t>
            </a:r>
            <a:r>
              <a:rPr dirty="0" sz="1250" spc="30">
                <a:solidFill>
                  <a:srgbClr val="131316"/>
                </a:solidFill>
                <a:latin typeface="Arial"/>
                <a:cs typeface="Arial"/>
              </a:rPr>
              <a:t>van </a:t>
            </a:r>
            <a:r>
              <a:rPr dirty="0" sz="1250" spc="25">
                <a:solidFill>
                  <a:srgbClr val="131316"/>
                </a:solidFill>
                <a:latin typeface="Arial"/>
                <a:cs typeface="Arial"/>
              </a:rPr>
              <a:t>Toetsing </a:t>
            </a:r>
            <a:r>
              <a:rPr dirty="0" sz="1250" spc="30">
                <a:solidFill>
                  <a:srgbClr val="131316"/>
                </a:solidFill>
                <a:latin typeface="Arial"/>
                <a:cs typeface="Arial"/>
              </a:rPr>
              <a:t>en </a:t>
            </a:r>
            <a:r>
              <a:rPr dirty="0" sz="1250" spc="45">
                <a:solidFill>
                  <a:srgbClr val="131316"/>
                </a:solidFill>
                <a:latin typeface="Arial"/>
                <a:cs typeface="Arial"/>
              </a:rPr>
              <a:t>Afsluiting</a:t>
            </a:r>
            <a:r>
              <a:rPr dirty="0" sz="1250" spc="-220">
                <a:solidFill>
                  <a:srgbClr val="131316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131316"/>
                </a:solidFill>
                <a:latin typeface="Arial"/>
                <a:cs typeface="Arial"/>
              </a:rPr>
              <a:t>2019-2020 </a:t>
            </a:r>
            <a:r>
              <a:rPr dirty="0" sz="1250" spc="30">
                <a:solidFill>
                  <a:srgbClr val="131316"/>
                </a:solidFill>
                <a:latin typeface="Arial"/>
                <a:cs typeface="Arial"/>
              </a:rPr>
              <a:t>/2020-2021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3772" y="448035"/>
            <a:ext cx="196596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25">
                <a:solidFill>
                  <a:srgbClr val="131316"/>
                </a:solidFill>
                <a:latin typeface="Arial"/>
                <a:cs typeface="Arial"/>
              </a:rPr>
              <a:t>Afdeling: </a:t>
            </a:r>
            <a:r>
              <a:rPr dirty="0" sz="1250" spc="-95">
                <a:solidFill>
                  <a:srgbClr val="131316"/>
                </a:solidFill>
                <a:latin typeface="Arial"/>
                <a:cs typeface="Arial"/>
              </a:rPr>
              <a:t>HBR</a:t>
            </a:r>
            <a:r>
              <a:rPr dirty="0" sz="1250" spc="25">
                <a:solidFill>
                  <a:srgbClr val="131316"/>
                </a:solidFill>
                <a:latin typeface="Arial"/>
                <a:cs typeface="Arial"/>
              </a:rPr>
              <a:t> Profieldelen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2042" y="944877"/>
          <a:ext cx="9464675" cy="4802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271780"/>
                <a:gridCol w="1708785"/>
                <a:gridCol w="728980"/>
                <a:gridCol w="1263014"/>
                <a:gridCol w="3142615"/>
                <a:gridCol w="362584"/>
                <a:gridCol w="365759"/>
                <a:gridCol w="530225"/>
                <a:gridCol w="444500"/>
              </a:tblGrid>
              <a:tr h="628900">
                <a:tc gridSpan="5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Profie</a:t>
                      </a:r>
                      <a:r>
                        <a:rPr dirty="0" sz="900" spc="10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dee</a:t>
                      </a:r>
                      <a:r>
                        <a:rPr dirty="0" sz="900" spc="10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10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0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Bakker </a:t>
                      </a:r>
                      <a:r>
                        <a:rPr dirty="0" sz="900" spc="55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5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 </a:t>
                      </a:r>
                      <a:r>
                        <a:rPr dirty="0" sz="9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Taak</a:t>
                      </a:r>
                      <a:r>
                        <a:rPr dirty="0" sz="900" spc="-5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00" spc="-4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900" spc="-6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HBR</a:t>
                      </a:r>
                      <a:r>
                        <a:rPr dirty="0" sz="900" spc="-60">
                          <a:solidFill>
                            <a:srgbClr val="484B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zie </a:t>
                      </a:r>
                      <a:r>
                        <a:rPr dirty="0" sz="9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 spc="5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0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jlage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9535" marR="3476625" indent="-635">
                        <a:lnSpc>
                          <a:spcPct val="118100"/>
                        </a:lnSpc>
                      </a:pPr>
                      <a:r>
                        <a:rPr dirty="0" sz="9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50" spc="-2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BB/KB  </a:t>
                      </a:r>
                      <a:r>
                        <a:rPr dirty="0" sz="8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850" spc="5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ode</a:t>
                      </a:r>
                      <a:r>
                        <a:rPr dirty="0" sz="850" spc="5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50" spc="-80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2550" marR="52705">
                        <a:lnSpc>
                          <a:spcPct val="117800"/>
                        </a:lnSpc>
                        <a:spcBef>
                          <a:spcPts val="120"/>
                        </a:spcBef>
                      </a:pPr>
                      <a:r>
                        <a:rPr dirty="0" sz="850" spc="-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850" spc="-15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cod</a:t>
                      </a:r>
                      <a:r>
                        <a:rPr dirty="0" sz="850" spc="-17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850" spc="1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(mag</a:t>
                      </a:r>
                      <a:r>
                        <a:rPr dirty="0" sz="850" spc="10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1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ster)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Toets </a:t>
                      </a:r>
                      <a:r>
                        <a:rPr dirty="0" sz="850" spc="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</a:t>
                      </a:r>
                      <a:r>
                        <a:rPr dirty="0" sz="850" spc="15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50" spc="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850" spc="1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 spc="10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nh</a:t>
                      </a:r>
                      <a:r>
                        <a:rPr dirty="0" sz="850" spc="1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50" spc="10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50" spc="1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d/</a:t>
                      </a:r>
                      <a:r>
                        <a:rPr dirty="0" sz="850" spc="-114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leerst</a:t>
                      </a:r>
                      <a:r>
                        <a:rPr dirty="0" sz="850" spc="-17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3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50" spc="-10" b="1" i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-5" b="1" i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50" spc="-25" b="1" i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kan</a:t>
                      </a:r>
                      <a:r>
                        <a:rPr dirty="0" sz="850" spc="-155" b="1" i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10" b="1" i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ts val="844"/>
                        </a:lnSpc>
                        <a:spcBef>
                          <a:spcPts val="325"/>
                        </a:spcBef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9375" marR="59690" indent="635">
                        <a:lnSpc>
                          <a:spcPct val="122500"/>
                        </a:lnSpc>
                        <a:spcBef>
                          <a:spcPts val="95"/>
                        </a:spcBef>
                      </a:pPr>
                      <a:r>
                        <a:rPr dirty="0" sz="850" spc="-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50" spc="-15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-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50" spc="-2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50" spc="-15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  </a:t>
                      </a:r>
                      <a:r>
                        <a:rPr dirty="0" sz="850" spc="-75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ts val="869"/>
                        </a:lnSpc>
                        <a:spcBef>
                          <a:spcPts val="229"/>
                        </a:spcBef>
                      </a:pPr>
                      <a:r>
                        <a:rPr dirty="0" sz="850" spc="-90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50" spc="-9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850" spc="2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00" spc="-20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ijd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55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6835" marR="502920">
                        <a:lnSpc>
                          <a:spcPct val="120200"/>
                        </a:lnSpc>
                        <a:spcBef>
                          <a:spcPts val="120"/>
                        </a:spcBef>
                      </a:pPr>
                      <a:r>
                        <a:rPr dirty="0" sz="850" spc="-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BS  </a:t>
                      </a:r>
                      <a:r>
                        <a:rPr dirty="0" sz="850" spc="-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723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850" spc="-3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850" spc="3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Taak: P/HBR: </a:t>
                      </a:r>
                      <a:r>
                        <a:rPr dirty="0" sz="850" spc="-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50" spc="4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33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 spc="2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ct val="100000"/>
                        </a:lnSpc>
                      </a:pPr>
                      <a:r>
                        <a:rPr dirty="0" sz="850" spc="-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2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20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50" spc="2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eorietoets</a:t>
                      </a:r>
                      <a:r>
                        <a:rPr dirty="0" sz="850" spc="-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l(S)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z="8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1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8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1151255">
                        <a:lnSpc>
                          <a:spcPct val="113500"/>
                        </a:lnSpc>
                        <a:spcBef>
                          <a:spcPts val="85"/>
                        </a:spcBef>
                      </a:pPr>
                      <a:r>
                        <a:rPr dirty="0" sz="9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00" spc="-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Ken </a:t>
                      </a:r>
                      <a:r>
                        <a:rPr dirty="0" sz="9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jij </a:t>
                      </a:r>
                      <a:r>
                        <a:rPr dirty="0" sz="90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bakkerij  </a:t>
                      </a:r>
                      <a:r>
                        <a:rPr dirty="0" sz="9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9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90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6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bakkerij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z="90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Koekje </a:t>
                      </a:r>
                      <a:r>
                        <a:rPr dirty="0" sz="9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0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zetdeeg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291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spc="-2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ct val="100000"/>
                        </a:lnSpc>
                      </a:pPr>
                      <a:r>
                        <a:rPr dirty="0" sz="850" spc="-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2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50" spc="4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 spc="-7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z="8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4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 spc="-2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Hoofdstuk 3</a:t>
                      </a:r>
                      <a:r>
                        <a:rPr dirty="0" sz="9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Grondstoffen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Bereiden </a:t>
                      </a:r>
                      <a:r>
                        <a:rPr dirty="0" sz="9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00" spc="-7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brooddeeg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z="900" spc="-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Zacht </a:t>
                      </a:r>
                      <a:r>
                        <a:rPr dirty="0" sz="9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ongevuld</a:t>
                      </a:r>
                      <a:r>
                        <a:rPr dirty="0" sz="900" spc="-1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kleinbrood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33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spc="-114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ct val="100000"/>
                        </a:lnSpc>
                      </a:pPr>
                      <a:r>
                        <a:rPr dirty="0" sz="850" spc="-2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2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50" spc="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3(S)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z="8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50" spc="2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850" spc="4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0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bewerken </a:t>
                      </a:r>
                      <a:r>
                        <a:rPr dirty="0" sz="90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bakken </a:t>
                      </a:r>
                      <a:r>
                        <a:rPr dirty="0" sz="90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00" spc="114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brooddeeg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90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Gevuld</a:t>
                      </a:r>
                      <a:r>
                        <a:rPr dirty="0" sz="90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kleinbrood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8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873">
                <a:tc gridSpan="5"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-4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Opstelle </a:t>
                      </a:r>
                      <a:r>
                        <a:rPr dirty="0" sz="8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50" spc="5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50" spc="-80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S.IJff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50" spc="-1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50" spc="-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50" spc="2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d.d.</a:t>
                      </a:r>
                      <a:r>
                        <a:rPr dirty="0" sz="850" spc="20" b="1">
                          <a:solidFill>
                            <a:srgbClr val="2B2F3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50" spc="-1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'19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850" spc="-2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1000" spc="-6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50" spc="4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0245" y="445237"/>
            <a:ext cx="40144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18181A"/>
                </a:solidFill>
                <a:latin typeface="Arial"/>
                <a:cs typeface="Arial"/>
              </a:rPr>
              <a:t>Plan </a:t>
            </a:r>
            <a:r>
              <a:rPr dirty="0" sz="1200" spc="-5" b="1">
                <a:solidFill>
                  <a:srgbClr val="18181A"/>
                </a:solidFill>
                <a:latin typeface="Arial"/>
                <a:cs typeface="Arial"/>
              </a:rPr>
              <a:t>van </a:t>
            </a:r>
            <a:r>
              <a:rPr dirty="0" sz="1200" b="1">
                <a:solidFill>
                  <a:srgbClr val="18181A"/>
                </a:solidFill>
                <a:latin typeface="Arial"/>
                <a:cs typeface="Arial"/>
              </a:rPr>
              <a:t>Toetsing </a:t>
            </a:r>
            <a:r>
              <a:rPr dirty="0" sz="1200" spc="30" b="1">
                <a:solidFill>
                  <a:srgbClr val="18181A"/>
                </a:solidFill>
                <a:latin typeface="Arial"/>
                <a:cs typeface="Arial"/>
              </a:rPr>
              <a:t>en </a:t>
            </a:r>
            <a:r>
              <a:rPr dirty="0" sz="1200" spc="-5" b="1">
                <a:solidFill>
                  <a:srgbClr val="18181A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18181A"/>
                </a:solidFill>
                <a:latin typeface="Arial"/>
                <a:cs typeface="Arial"/>
              </a:rPr>
              <a:t>2019-2020</a:t>
            </a:r>
            <a:r>
              <a:rPr dirty="0" sz="1200" spc="-20" b="1">
                <a:solidFill>
                  <a:srgbClr val="18181A"/>
                </a:solidFill>
                <a:latin typeface="Arial"/>
                <a:cs typeface="Arial"/>
              </a:rPr>
              <a:t> </a:t>
            </a:r>
            <a:r>
              <a:rPr dirty="0" sz="1200" spc="60" b="1">
                <a:solidFill>
                  <a:srgbClr val="18181A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3528" y="451343"/>
            <a:ext cx="19685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18181A"/>
                </a:solidFill>
                <a:latin typeface="Arial"/>
                <a:cs typeface="Arial"/>
              </a:rPr>
              <a:t>Afdeling: </a:t>
            </a:r>
            <a:r>
              <a:rPr dirty="0" sz="1200" spc="-65" b="1">
                <a:solidFill>
                  <a:srgbClr val="18181A"/>
                </a:solidFill>
                <a:latin typeface="Arial"/>
                <a:cs typeface="Arial"/>
              </a:rPr>
              <a:t>HBR</a:t>
            </a:r>
            <a:r>
              <a:rPr dirty="0" sz="1200" spc="10" b="1">
                <a:solidFill>
                  <a:srgbClr val="18181A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18181A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1196" y="1268486"/>
          <a:ext cx="9461500" cy="4869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68605"/>
                <a:gridCol w="1705610"/>
                <a:gridCol w="725805"/>
                <a:gridCol w="1259839"/>
                <a:gridCol w="3148965"/>
                <a:gridCol w="356870"/>
                <a:gridCol w="375284"/>
                <a:gridCol w="518795"/>
                <a:gridCol w="451484"/>
              </a:tblGrid>
              <a:tr h="635006"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1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900" spc="2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dirty="0" sz="900" spc="-2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5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Bakkerij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7310" marR="2083435" indent="2540">
                        <a:lnSpc>
                          <a:spcPts val="1250"/>
                        </a:lnSpc>
                        <a:spcBef>
                          <a:spcPts val="45"/>
                        </a:spcBef>
                      </a:pPr>
                      <a:r>
                        <a:rPr dirty="0" sz="900" spc="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00" spc="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900" spc="1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900" spc="-1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B2, </a:t>
                      </a:r>
                      <a:r>
                        <a:rPr dirty="0" sz="900" spc="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B4, </a:t>
                      </a:r>
                      <a:r>
                        <a:rPr dirty="0" sz="900" spc="-4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BS, </a:t>
                      </a:r>
                      <a:r>
                        <a:rPr dirty="0" sz="900" spc="-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B6, </a:t>
                      </a:r>
                      <a:r>
                        <a:rPr dirty="0" sz="900" spc="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B7,</a:t>
                      </a:r>
                      <a:r>
                        <a:rPr dirty="0" sz="900" spc="-18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7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BS  </a:t>
                      </a:r>
                      <a:r>
                        <a:rPr dirty="0" sz="900" spc="1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Leerweg:</a:t>
                      </a:r>
                      <a:r>
                        <a:rPr dirty="0" sz="900" spc="-1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BB/KB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7310">
                        <a:lnSpc>
                          <a:spcPts val="1015"/>
                        </a:lnSpc>
                        <a:spcBef>
                          <a:spcPts val="75"/>
                        </a:spcBef>
                      </a:pPr>
                      <a:r>
                        <a:rPr dirty="0" sz="900" spc="2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900" spc="-1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66040" indent="-5080">
                        <a:lnSpc>
                          <a:spcPct val="1135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Toet</a:t>
                      </a:r>
                      <a:r>
                        <a:rPr dirty="0" sz="900" spc="-9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15">
                          <a:solidFill>
                            <a:srgbClr val="343431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900" spc="1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1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900" spc="-6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4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-10" i="1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10" i="1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900" spc="-20" i="1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040"/>
                        </a:lnSpc>
                        <a:spcBef>
                          <a:spcPts val="110"/>
                        </a:spcBef>
                      </a:pPr>
                      <a:r>
                        <a:rPr dirty="0" sz="900" spc="1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9215" marR="70485" indent="-6350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900" spc="-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Herkan  </a:t>
                      </a:r>
                      <a:r>
                        <a:rPr dirty="0" sz="900" spc="-4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7310">
                        <a:lnSpc>
                          <a:spcPts val="1065"/>
                        </a:lnSpc>
                        <a:spcBef>
                          <a:spcPts val="70"/>
                        </a:spcBef>
                      </a:pPr>
                      <a:r>
                        <a:rPr dirty="0" sz="950" spc="-5">
                          <a:solidFill>
                            <a:srgbClr val="151316"/>
                          </a:solidFill>
                          <a:latin typeface="Times New Roman"/>
                          <a:cs typeface="Times New Roman"/>
                        </a:rPr>
                        <a:t>J/N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 spc="2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-100" b="1">
                          <a:solidFill>
                            <a:srgbClr val="151316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1050">
                        <a:latin typeface="Courier New"/>
                        <a:cs typeface="Courier New"/>
                      </a:endParaRPr>
                    </a:p>
                    <a:p>
                      <a:pPr marL="64769">
                        <a:lnSpc>
                          <a:spcPts val="1015"/>
                        </a:lnSpc>
                        <a:spcBef>
                          <a:spcPts val="114"/>
                        </a:spcBef>
                      </a:pPr>
                      <a:r>
                        <a:rPr dirty="0" sz="900" spc="-5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721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900" spc="-2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900" spc="-1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Taak: P/HBR: Taak: P/HBR: zie</a:t>
                      </a:r>
                      <a:r>
                        <a:rPr dirty="0" sz="900" spc="-7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27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6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S07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spc="-5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S08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3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00" spc="5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4(S}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4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13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3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broodsoorten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Stukwerk</a:t>
                      </a:r>
                      <a:r>
                        <a:rPr dirty="0" sz="900" spc="8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boterdeeg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5131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986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6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S09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900" spc="-6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S10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2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00" spc="-3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-6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900" spc="-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-8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900" spc="-2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7 </a:t>
                      </a: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18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banketbakkerij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korstproduct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5131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33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2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S11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900" spc="-6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S12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3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00" spc="5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6(S)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Praktijktoets 6</a:t>
                      </a:r>
                      <a:r>
                        <a:rPr dirty="0" sz="900" spc="-5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(S)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Basiskennistoets </a:t>
                      </a:r>
                      <a:r>
                        <a:rPr dirty="0" sz="900" spc="1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brood</a:t>
                      </a:r>
                      <a:r>
                        <a:rPr dirty="0" sz="900" spc="-3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banket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900" spc="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Broodproduct </a:t>
                      </a: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00" spc="-1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00" spc="-15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banketproduct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5131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85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820">
                <a:tc grid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2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Opsteller:</a:t>
                      </a:r>
                      <a:r>
                        <a:rPr dirty="0" sz="90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S.IJff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1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00" spc="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00" spc="1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00" spc="3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00" spc="2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'19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900" spc="-40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1000" spc="-9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900" spc="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00" spc="-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15131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6093" y="444983"/>
            <a:ext cx="402971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5">
                <a:solidFill>
                  <a:srgbClr val="151316"/>
                </a:solidFill>
                <a:latin typeface="Arial"/>
                <a:cs typeface="Arial"/>
              </a:rPr>
              <a:t>Plan </a:t>
            </a:r>
            <a:r>
              <a:rPr dirty="0" sz="1250" spc="30">
                <a:solidFill>
                  <a:srgbClr val="151316"/>
                </a:solidFill>
                <a:latin typeface="Arial"/>
                <a:cs typeface="Arial"/>
              </a:rPr>
              <a:t>van </a:t>
            </a:r>
            <a:r>
              <a:rPr dirty="0" sz="1250" spc="25">
                <a:solidFill>
                  <a:srgbClr val="151316"/>
                </a:solidFill>
                <a:latin typeface="Arial"/>
                <a:cs typeface="Arial"/>
              </a:rPr>
              <a:t>Toetsing </a:t>
            </a:r>
            <a:r>
              <a:rPr dirty="0" sz="1250" spc="15">
                <a:solidFill>
                  <a:srgbClr val="151316"/>
                </a:solidFill>
                <a:latin typeface="Arial"/>
                <a:cs typeface="Arial"/>
              </a:rPr>
              <a:t>en </a:t>
            </a:r>
            <a:r>
              <a:rPr dirty="0" sz="1250" spc="45">
                <a:solidFill>
                  <a:srgbClr val="151316"/>
                </a:solidFill>
                <a:latin typeface="Arial"/>
                <a:cs typeface="Arial"/>
              </a:rPr>
              <a:t>Afsluiting </a:t>
            </a:r>
            <a:r>
              <a:rPr dirty="0" sz="1250" spc="-5">
                <a:solidFill>
                  <a:srgbClr val="151316"/>
                </a:solidFill>
                <a:latin typeface="Arial"/>
                <a:cs typeface="Arial"/>
              </a:rPr>
              <a:t>2019-2020</a:t>
            </a:r>
            <a:r>
              <a:rPr dirty="0" sz="1250" spc="-220">
                <a:solidFill>
                  <a:srgbClr val="151316"/>
                </a:solidFill>
                <a:latin typeface="Arial"/>
                <a:cs typeface="Arial"/>
              </a:rPr>
              <a:t> </a:t>
            </a:r>
            <a:r>
              <a:rPr dirty="0" sz="1250" spc="45">
                <a:solidFill>
                  <a:srgbClr val="151316"/>
                </a:solidFill>
                <a:latin typeface="Arial"/>
                <a:cs typeface="Arial"/>
              </a:rPr>
              <a:t>/2020-2021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0721" y="444983"/>
            <a:ext cx="196596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30">
                <a:solidFill>
                  <a:srgbClr val="151316"/>
                </a:solidFill>
                <a:latin typeface="Arial"/>
                <a:cs typeface="Arial"/>
              </a:rPr>
              <a:t>Afdeling: </a:t>
            </a:r>
            <a:r>
              <a:rPr dirty="0" sz="1250" spc="-100">
                <a:solidFill>
                  <a:srgbClr val="151316"/>
                </a:solidFill>
                <a:latin typeface="Arial"/>
                <a:cs typeface="Arial"/>
              </a:rPr>
              <a:t>HBR</a:t>
            </a:r>
            <a:r>
              <a:rPr dirty="0" sz="1250" spc="-5">
                <a:solidFill>
                  <a:srgbClr val="151316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51316"/>
                </a:solidFill>
                <a:latin typeface="Arial"/>
                <a:cs typeface="Arial"/>
              </a:rPr>
              <a:t>Profieldelen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8145" y="957089"/>
          <a:ext cx="9461500" cy="4027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68605"/>
                <a:gridCol w="1711960"/>
                <a:gridCol w="729615"/>
                <a:gridCol w="1257300"/>
                <a:gridCol w="3146425"/>
                <a:gridCol w="290195"/>
                <a:gridCol w="332740"/>
                <a:gridCol w="540384"/>
                <a:gridCol w="537209"/>
              </a:tblGrid>
              <a:tr h="775440"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850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ro </a:t>
                      </a:r>
                      <a:r>
                        <a:rPr dirty="0" sz="850" spc="-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50" spc="-5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850" spc="-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,el</a:t>
                      </a:r>
                      <a:r>
                        <a:rPr dirty="0" sz="850" spc="-5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850" spc="-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ee </a:t>
                      </a:r>
                      <a:r>
                        <a:rPr dirty="0" sz="850" spc="-55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50" spc="-5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850" spc="-114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800" spc="-12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0 </a:t>
                      </a:r>
                      <a:r>
                        <a:rPr dirty="0" sz="800" spc="-10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100">
                          <a:solidFill>
                            <a:srgbClr val="4B5257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160">
                          <a:solidFill>
                            <a:srgbClr val="4B525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Kewken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00" spc="-7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7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ac1k: </a:t>
                      </a:r>
                      <a:r>
                        <a:rPr dirty="0" sz="900" spc="2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f </a:t>
                      </a:r>
                      <a:r>
                        <a:rPr dirty="0" sz="900" spc="-9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/'IW</a:t>
                      </a:r>
                      <a:r>
                        <a:rPr dirty="0" sz="900" spc="-9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BR: </a:t>
                      </a:r>
                      <a:r>
                        <a:rPr dirty="0" sz="900" spc="-12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900" spc="-125">
                          <a:solidFill>
                            <a:srgbClr val="506072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900" spc="-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1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jlage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930" marR="3577590">
                        <a:lnSpc>
                          <a:spcPct val="130900"/>
                        </a:lnSpc>
                      </a:pPr>
                      <a:r>
                        <a:rPr dirty="0" sz="750" spc="-3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Le</a:t>
                      </a:r>
                      <a:r>
                        <a:rPr dirty="0" sz="750" spc="-35">
                          <a:solidFill>
                            <a:srgbClr val="9EAFCA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750" spc="-3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er </a:t>
                      </a:r>
                      <a:r>
                        <a:rPr dirty="0" sz="750" spc="3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50" spc="3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50" spc="3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50" spc="35">
                          <a:solidFill>
                            <a:srgbClr val="4B5257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-12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LHl </a:t>
                      </a:r>
                      <a:r>
                        <a:rPr dirty="0" sz="750" spc="-6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50" spc="-12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K13/ </a:t>
                      </a:r>
                      <a:r>
                        <a:rPr dirty="0" sz="750" spc="-1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50" spc="-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L  </a:t>
                      </a:r>
                      <a:r>
                        <a:rPr dirty="0" sz="750" spc="-5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750" spc="-55">
                          <a:solidFill>
                            <a:srgbClr val="9EAFCA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750" spc="-5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750" spc="5">
                          <a:solidFill>
                            <a:srgbClr val="4B5257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ocle:</a:t>
                      </a:r>
                      <a:r>
                        <a:rPr dirty="0" sz="750" spc="-10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3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50" spc="3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750" spc="3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3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3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021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2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oet</a:t>
                      </a:r>
                      <a:r>
                        <a:rPr dirty="0" sz="750" spc="-12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-co:de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-105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{m </a:t>
                      </a:r>
                      <a:r>
                        <a:rPr dirty="0" sz="850" spc="-30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50" spc="-30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gi</a:t>
                      </a:r>
                      <a:r>
                        <a:rPr dirty="0" sz="850" spc="-30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dirty="0" sz="850" spc="-8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te</a:t>
                      </a:r>
                      <a:r>
                        <a:rPr dirty="0" sz="850" spc="-10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2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r)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2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-65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50" spc="-135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45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50" spc="-145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20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lu;u</a:t>
                      </a:r>
                      <a:r>
                        <a:rPr dirty="0" sz="850" spc="20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d/</a:t>
                      </a:r>
                      <a:r>
                        <a:rPr dirty="0" sz="850" spc="-45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80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50" spc="-80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50" spc="-30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65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e.r</a:t>
                      </a:r>
                      <a:r>
                        <a:rPr dirty="0" sz="850" spc="-65">
                          <a:solidFill>
                            <a:srgbClr val="506072"/>
                          </a:solidFill>
                          <a:latin typeface="Times New Roman"/>
                          <a:cs typeface="Times New Roman"/>
                        </a:rPr>
                        <a:t>,s</a:t>
                      </a:r>
                      <a:r>
                        <a:rPr dirty="0" sz="850" spc="-65">
                          <a:solidFill>
                            <a:srgbClr val="4B5257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50" spc="-100">
                          <a:solidFill>
                            <a:srgbClr val="4B5257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140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©</a:t>
                      </a:r>
                      <a:r>
                        <a:rPr dirty="0" sz="850" spc="-140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800" spc="5" i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5" i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800" spc="-55" i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800" spc="-55" i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55" i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55" i="1">
                          <a:solidFill>
                            <a:srgbClr val="4B5257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55" i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li </a:t>
                      </a:r>
                      <a:r>
                        <a:rPr dirty="0" sz="800" spc="10" i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10" i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-75" i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 i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20" i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800" spc="20" i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9065">
                        <a:lnSpc>
                          <a:spcPts val="865"/>
                        </a:lnSpc>
                        <a:spcBef>
                          <a:spcPts val="280"/>
                        </a:spcBef>
                      </a:pPr>
                      <a:r>
                        <a:rPr dirty="0" sz="750" spc="5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50" spc="5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eg</a:t>
                      </a:r>
                      <a:r>
                        <a:rPr dirty="0" sz="750" spc="-1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 spc="4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-2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800" spc="-25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2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kans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800" spc="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25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800" spc="-2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jd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-130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850" spc="-130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.B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ts val="915"/>
                        </a:lnSpc>
                        <a:spcBef>
                          <a:spcPts val="235"/>
                        </a:spcBef>
                      </a:pPr>
                      <a:r>
                        <a:rPr dirty="0" sz="800" spc="-8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K'B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000" spc="-6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1000" spc="1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0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2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467359" indent="-3175">
                        <a:lnSpc>
                          <a:spcPct val="136200"/>
                        </a:lnSpc>
                        <a:spcBef>
                          <a:spcPts val="5"/>
                        </a:spcBef>
                      </a:pPr>
                      <a:r>
                        <a:rPr dirty="0" sz="750" spc="-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SO1  </a:t>
                      </a:r>
                      <a:r>
                        <a:rPr dirty="0" sz="750" spc="-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SO2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360680" indent="2540">
                        <a:lnSpc>
                          <a:spcPct val="122900"/>
                        </a:lnSpc>
                        <a:spcBef>
                          <a:spcPts val="5"/>
                        </a:spcBef>
                      </a:pPr>
                      <a:r>
                        <a:rPr dirty="0" sz="750" spc="-25">
                          <a:solidFill>
                            <a:srgbClr val="3F3B16"/>
                          </a:solidFill>
                          <a:latin typeface="Arial"/>
                          <a:cs typeface="Arial"/>
                        </a:rPr>
                        <a:t>theor </a:t>
                      </a:r>
                      <a:r>
                        <a:rPr dirty="0" sz="750">
                          <a:solidFill>
                            <a:srgbClr val="5659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>
                          <a:solidFill>
                            <a:srgbClr val="3F3B16"/>
                          </a:solidFill>
                          <a:latin typeface="Arial"/>
                          <a:cs typeface="Arial"/>
                        </a:rPr>
                        <a:t>etoets </a:t>
                      </a:r>
                      <a:r>
                        <a:rPr dirty="0" sz="750" spc="-25">
                          <a:solidFill>
                            <a:srgbClr val="4D490F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750" spc="-2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(S</a:t>
                      </a:r>
                      <a:r>
                        <a:rPr dirty="0" sz="750" spc="-25">
                          <a:solidFill>
                            <a:srgbClr val="3F3B16"/>
                          </a:solidFill>
                          <a:latin typeface="Arial"/>
                          <a:cs typeface="Arial"/>
                        </a:rPr>
                        <a:t>)  </a:t>
                      </a:r>
                      <a:r>
                        <a:rPr dirty="0" sz="750" spc="25">
                          <a:solidFill>
                            <a:srgbClr val="3F3B1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40">
                          <a:solidFill>
                            <a:srgbClr val="4D490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-10">
                          <a:solidFill>
                            <a:srgbClr val="4D490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15">
                          <a:solidFill>
                            <a:srgbClr val="3F3B16"/>
                          </a:solidFill>
                          <a:latin typeface="Arial"/>
                          <a:cs typeface="Arial"/>
                        </a:rPr>
                        <a:t>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49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00" spc="-5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00" spc="-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oo</a:t>
                      </a:r>
                      <a:r>
                        <a:rPr dirty="0" sz="800" spc="-5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800" spc="-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dstuk </a:t>
                      </a:r>
                      <a:r>
                        <a:rPr dirty="0" sz="800" spc="-4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5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-1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4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b="1" i="1">
                          <a:solidFill>
                            <a:srgbClr val="2F3438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just" marL="74930" marR="2030095" indent="3810">
                        <a:lnSpc>
                          <a:spcPts val="1230"/>
                        </a:lnSpc>
                        <a:spcBef>
                          <a:spcPts val="40"/>
                        </a:spcBef>
                      </a:pPr>
                      <a:r>
                        <a:rPr dirty="0" sz="800" spc="1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800" spc="10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1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lkom</a:t>
                      </a:r>
                      <a:r>
                        <a:rPr dirty="0" sz="800" spc="-12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 spc="-7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4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keuken  </a:t>
                      </a:r>
                      <a:r>
                        <a:rPr dirty="0" sz="800" spc="-15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00" spc="-1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ygi</a:t>
                      </a:r>
                      <a:r>
                        <a:rPr dirty="0" sz="800" spc="-15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ë</a:t>
                      </a:r>
                      <a:r>
                        <a:rPr dirty="0" sz="800" spc="-1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15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70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9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5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85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15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1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uken  </a:t>
                      </a:r>
                      <a:r>
                        <a:rPr dirty="0" sz="800" spc="-7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HACCP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just" marL="781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50" spc="-5" i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Praktijktoets:</a:t>
                      </a:r>
                      <a:r>
                        <a:rPr dirty="0" sz="750" spc="-105" i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40" i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Salades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75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750" spc="-3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Pra</a:t>
                      </a:r>
                      <a:r>
                        <a:rPr dirty="0" sz="750" spc="-12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ktij</a:t>
                      </a:r>
                      <a:r>
                        <a:rPr dirty="0" sz="750" spc="-13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80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808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 spc="-5" b="1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S03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-6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SO4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358140" indent="2540">
                        <a:lnSpc>
                          <a:spcPct val="120200"/>
                        </a:lnSpc>
                        <a:spcBef>
                          <a:spcPts val="50"/>
                        </a:spcBef>
                      </a:pPr>
                      <a:r>
                        <a:rPr dirty="0" sz="750" spc="-5">
                          <a:solidFill>
                            <a:srgbClr val="3F3B16"/>
                          </a:solidFill>
                          <a:latin typeface="Arial"/>
                          <a:cs typeface="Arial"/>
                        </a:rPr>
                        <a:t>theor </a:t>
                      </a:r>
                      <a:r>
                        <a:rPr dirty="0" sz="750" spc="-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5">
                          <a:solidFill>
                            <a:srgbClr val="4D490F"/>
                          </a:solidFill>
                          <a:latin typeface="Arial"/>
                          <a:cs typeface="Arial"/>
                        </a:rPr>
                        <a:t>etoets </a:t>
                      </a:r>
                      <a:r>
                        <a:rPr dirty="0" sz="750" spc="-5">
                          <a:solidFill>
                            <a:srgbClr val="3F3B16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50" spc="-1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15">
                          <a:solidFill>
                            <a:srgbClr val="3F3B16"/>
                          </a:solidFill>
                          <a:latin typeface="Arial"/>
                          <a:cs typeface="Arial"/>
                        </a:rPr>
                        <a:t>S)  </a:t>
                      </a:r>
                      <a:r>
                        <a:rPr dirty="0" sz="750" spc="-3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Pr </a:t>
                      </a:r>
                      <a:r>
                        <a:rPr dirty="0" sz="750" spc="-15">
                          <a:solidFill>
                            <a:srgbClr val="3F3B16"/>
                          </a:solidFill>
                          <a:latin typeface="Arial"/>
                          <a:cs typeface="Arial"/>
                        </a:rPr>
                        <a:t>aktijktoets </a:t>
                      </a:r>
                      <a:r>
                        <a:rPr dirty="0" sz="750" spc="-5">
                          <a:solidFill>
                            <a:srgbClr val="3F3B1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spc="-105">
                          <a:solidFill>
                            <a:srgbClr val="3F3B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spc="-15">
                          <a:solidFill>
                            <a:srgbClr val="3F3B16"/>
                          </a:solidFill>
                          <a:latin typeface="Arial"/>
                          <a:cs typeface="Arial"/>
                        </a:rPr>
                        <a:t>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2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4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 spc="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9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Mise en </a:t>
                      </a:r>
                      <a:r>
                        <a:rPr dirty="0" sz="800" spc="-3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Place </a:t>
                      </a:r>
                      <a:r>
                        <a:rPr dirty="0" sz="800" spc="5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3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bere</a:t>
                      </a:r>
                      <a:r>
                        <a:rPr dirty="0" sz="800" spc="-30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3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-30" b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3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ngswijz</a:t>
                      </a:r>
                      <a:r>
                        <a:rPr dirty="0" sz="800" spc="-11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800" spc="-60" i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Prakt </a:t>
                      </a:r>
                      <a:r>
                        <a:rPr dirty="0" sz="800" spc="-5" i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ij</a:t>
                      </a:r>
                      <a:r>
                        <a:rPr dirty="0" sz="800" spc="-5" i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kt </a:t>
                      </a:r>
                      <a:r>
                        <a:rPr dirty="0" sz="800" spc="20" i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oets:</a:t>
                      </a:r>
                      <a:r>
                        <a:rPr dirty="0" sz="800" spc="-175" i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Bouillon </a:t>
                      </a:r>
                      <a:r>
                        <a:rPr dirty="0" sz="800" spc="5" i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trekken en </a:t>
                      </a:r>
                      <a:r>
                        <a:rPr dirty="0" sz="800" spc="-10" i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soep </a:t>
                      </a:r>
                      <a:r>
                        <a:rPr dirty="0" sz="800" spc="35" i="1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35" i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aken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75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5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5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50" spc="-14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50" spc="40">
                          <a:solidFill>
                            <a:srgbClr val="2F343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>
                          <a:solidFill>
                            <a:srgbClr val="1C1D1F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750" spc="20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00" b="1">
                          <a:solidFill>
                            <a:srgbClr val="1C1D1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447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4142" y="451343"/>
            <a:ext cx="401764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C1D1F"/>
                </a:solidFill>
                <a:latin typeface="Arial"/>
                <a:cs typeface="Arial"/>
              </a:rPr>
              <a:t>Plan van Toetsing </a:t>
            </a:r>
            <a:r>
              <a:rPr dirty="0" sz="1200" spc="30" b="1">
                <a:solidFill>
                  <a:srgbClr val="1C1D1F"/>
                </a:solidFill>
                <a:latin typeface="Arial"/>
                <a:cs typeface="Arial"/>
              </a:rPr>
              <a:t>en </a:t>
            </a:r>
            <a:r>
              <a:rPr dirty="0" sz="1200" spc="-5" b="1">
                <a:solidFill>
                  <a:srgbClr val="1C1D1F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1C1D1F"/>
                </a:solidFill>
                <a:latin typeface="Arial"/>
                <a:cs typeface="Arial"/>
              </a:rPr>
              <a:t>2019-2020 </a:t>
            </a:r>
            <a:r>
              <a:rPr dirty="0" sz="1200" spc="60" b="1">
                <a:solidFill>
                  <a:srgbClr val="1C1D1F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0478" y="448290"/>
            <a:ext cx="196532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1C1D1F"/>
                </a:solidFill>
                <a:latin typeface="Arial"/>
                <a:cs typeface="Arial"/>
              </a:rPr>
              <a:t>Afdeling: </a:t>
            </a:r>
            <a:r>
              <a:rPr dirty="0" sz="1200" spc="-75" b="1">
                <a:solidFill>
                  <a:srgbClr val="1C1D1F"/>
                </a:solidFill>
                <a:latin typeface="Arial"/>
                <a:cs typeface="Arial"/>
              </a:rPr>
              <a:t>HBR</a:t>
            </a:r>
            <a:r>
              <a:rPr dirty="0" sz="1200" spc="20" b="1">
                <a:solidFill>
                  <a:srgbClr val="1C1D1F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1C1D1F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3568" y="1248642"/>
          <a:ext cx="9465945" cy="4658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274955"/>
                <a:gridCol w="1711960"/>
                <a:gridCol w="726440"/>
                <a:gridCol w="1260475"/>
                <a:gridCol w="3146425"/>
                <a:gridCol w="283845"/>
                <a:gridCol w="247015"/>
                <a:gridCol w="634365"/>
                <a:gridCol w="533400"/>
              </a:tblGrid>
              <a:tr h="631953">
                <a:tc gridSpan="5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1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Profieldeel: </a:t>
                      </a:r>
                      <a:r>
                        <a:rPr dirty="0" sz="850" spc="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50" spc="-35" b="1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Keuken Taak: </a:t>
                      </a:r>
                      <a:r>
                        <a:rPr dirty="0" sz="850" spc="-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850" spc="3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zie</a:t>
                      </a:r>
                      <a:r>
                        <a:rPr dirty="0" sz="8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bijlage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8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50" spc="-3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BB/KB/GL </a:t>
                      </a:r>
                      <a:r>
                        <a:rPr dirty="0" sz="8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Periode: </a:t>
                      </a:r>
                      <a:r>
                        <a:rPr dirty="0" sz="850" spc="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2019</a:t>
                      </a:r>
                      <a:r>
                        <a:rPr dirty="0" sz="850" spc="20" b="1">
                          <a:solidFill>
                            <a:srgbClr val="3B4D5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175" b="1">
                          <a:solidFill>
                            <a:srgbClr val="3B4D5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4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678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1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Toets·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8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Toetsvo</a:t>
                      </a:r>
                      <a:r>
                        <a:rPr dirty="0" sz="850" spc="10" b="1">
                          <a:solidFill>
                            <a:srgbClr val="3D3F3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1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900" spc="-45" b="1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900" spc="-15" b="1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900" spc="-80" b="1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 b="1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kan</a:t>
                      </a:r>
                      <a:r>
                        <a:rPr dirty="0" sz="900" spc="-20" b="1" i="1">
                          <a:solidFill>
                            <a:srgbClr val="233442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850" spc="-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90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850" spc="4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387">
                <a:tc rowSpan="3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114">
                          <a:solidFill>
                            <a:srgbClr val="212324"/>
                          </a:solidFill>
                          <a:latin typeface="Courier New"/>
                          <a:cs typeface="Courier New"/>
                        </a:rPr>
                        <a:t>SOS</a:t>
                      </a:r>
                      <a:endParaRPr sz="950">
                        <a:latin typeface="Courier New"/>
                        <a:cs typeface="Courier New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20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-40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4F4D13"/>
                          </a:solidFill>
                          <a:latin typeface="Arial"/>
                          <a:cs typeface="Arial"/>
                        </a:rPr>
                        <a:t>3(5)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00" spc="5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40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3(5)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Hoofdstuk</a:t>
                      </a:r>
                      <a:r>
                        <a:rPr dirty="0" sz="800" spc="3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-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Bereidingstechnieken </a:t>
                      </a:r>
                      <a:r>
                        <a:rPr dirty="0" sz="800" spc="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6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gereedschappen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-6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800" spc="2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800" spc="1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00" spc="-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tussengerecht </a:t>
                      </a:r>
                      <a:r>
                        <a:rPr dirty="0" sz="800" spc="1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maken </a:t>
                      </a:r>
                      <a:r>
                        <a:rPr dirty="0" sz="800" spc="-1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voor </a:t>
                      </a:r>
                      <a:r>
                        <a:rPr dirty="0" sz="800" spc="3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twee</a:t>
                      </a:r>
                      <a:r>
                        <a:rPr dirty="0" sz="800" spc="6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personen.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0970" marR="130810">
                        <a:lnSpc>
                          <a:spcPct val="127699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Theorie  </a:t>
                      </a:r>
                      <a:r>
                        <a:rPr dirty="0" sz="800" spc="-10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7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808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507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354965" indent="-3810">
                        <a:lnSpc>
                          <a:spcPct val="112700"/>
                        </a:lnSpc>
                        <a:spcBef>
                          <a:spcPts val="40"/>
                        </a:spcBef>
                      </a:pPr>
                      <a:r>
                        <a:rPr dirty="0" sz="800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800">
                          <a:solidFill>
                            <a:srgbClr val="3D3F3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orietoets </a:t>
                      </a:r>
                      <a:r>
                        <a:rPr dirty="0" sz="800" spc="5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 spc="-45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(S)  </a:t>
                      </a:r>
                      <a:r>
                        <a:rPr dirty="0" sz="800" spc="5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Praktijktoets 4</a:t>
                      </a:r>
                      <a:r>
                        <a:rPr dirty="0" sz="800" spc="25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2468880" indent="-635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-2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3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7  </a:t>
                      </a:r>
                      <a:r>
                        <a:rPr dirty="0" sz="800" spc="-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Ingrediënten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 marR="121920" indent="-3175">
                        <a:lnSpc>
                          <a:spcPct val="125200"/>
                        </a:lnSpc>
                        <a:spcBef>
                          <a:spcPts val="25"/>
                        </a:spcBef>
                      </a:pPr>
                      <a:r>
                        <a:rPr dirty="0" sz="800" spc="-5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800" spc="-4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800" spc="1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00" spc="-1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warm </a:t>
                      </a:r>
                      <a:r>
                        <a:rPr dirty="0" sz="800" spc="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hoofdgerecht </a:t>
                      </a:r>
                      <a:r>
                        <a:rPr dirty="0" sz="800" spc="1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maken </a:t>
                      </a:r>
                      <a:r>
                        <a:rPr dirty="0" sz="800" spc="3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met </a:t>
                      </a:r>
                      <a:r>
                        <a:rPr dirty="0" sz="800" spc="-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 spc="-5" i="1">
                          <a:solidFill>
                            <a:srgbClr val="3D3F3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800" spc="-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nimaal </a:t>
                      </a:r>
                      <a:r>
                        <a:rPr dirty="0" sz="800" spc="2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800" spc="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componenten </a:t>
                      </a:r>
                      <a:r>
                        <a:rPr dirty="0" sz="800" spc="-2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voor  </a:t>
                      </a:r>
                      <a:r>
                        <a:rPr dirty="0" sz="800" i="1">
                          <a:solidFill>
                            <a:srgbClr val="3D3F3F"/>
                          </a:solidFill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dirty="0" sz="800" spc="1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wee</a:t>
                      </a:r>
                      <a:r>
                        <a:rPr dirty="0" sz="800" spc="-9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personen</a:t>
                      </a:r>
                      <a:r>
                        <a:rPr dirty="0" sz="800" spc="-10" i="1">
                          <a:solidFill>
                            <a:srgbClr val="3D3F3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0970" marR="134620">
                        <a:lnSpc>
                          <a:spcPct val="127699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Theorie  </a:t>
                      </a:r>
                      <a:r>
                        <a:rPr dirty="0" sz="800" spc="-10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P/HBR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509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5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50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5">
                          <a:solidFill>
                            <a:srgbClr val="4F4D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00" spc="5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Praktijktoets  </a:t>
                      </a:r>
                      <a:r>
                        <a:rPr dirty="0" sz="800" spc="-5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-150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5">
                          <a:solidFill>
                            <a:srgbClr val="3A3815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49618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2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800" spc="-2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8  </a:t>
                      </a:r>
                      <a:r>
                        <a:rPr dirty="0" sz="800" spc="-3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Planning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 marR="234950" indent="-2540">
                        <a:lnSpc>
                          <a:spcPct val="125200"/>
                        </a:lnSpc>
                        <a:spcBef>
                          <a:spcPts val="20"/>
                        </a:spcBef>
                      </a:pPr>
                      <a:r>
                        <a:rPr dirty="0" sz="800" spc="-5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800" spc="-4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800" spc="-2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pionnen </a:t>
                      </a:r>
                      <a:r>
                        <a:rPr dirty="0" sz="800" spc="-1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800" spc="-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eigen </a:t>
                      </a:r>
                      <a:r>
                        <a:rPr dirty="0" sz="800" spc="1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werkzaamheden, </a:t>
                      </a:r>
                      <a:r>
                        <a:rPr dirty="0" sz="80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maken </a:t>
                      </a:r>
                      <a:r>
                        <a:rPr dirty="0" sz="800" spc="-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800" spc="1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een </a:t>
                      </a:r>
                      <a:r>
                        <a:rPr dirty="0" sz="800" spc="-1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voorgerecht  </a:t>
                      </a:r>
                      <a:r>
                        <a:rPr dirty="0" sz="80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met </a:t>
                      </a:r>
                      <a:r>
                        <a:rPr dirty="0" sz="800" spc="-1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warm </a:t>
                      </a:r>
                      <a:r>
                        <a:rPr dirty="0" sz="800" spc="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component </a:t>
                      </a:r>
                      <a:r>
                        <a:rPr dirty="0" sz="800" spc="-1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voor </a:t>
                      </a:r>
                      <a:r>
                        <a:rPr dirty="0" sz="800" spc="1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twee</a:t>
                      </a:r>
                      <a:r>
                        <a:rPr dirty="0" sz="800" spc="85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0" i="1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personen</a:t>
                      </a:r>
                      <a:r>
                        <a:rPr dirty="0" sz="800" spc="-10" i="1">
                          <a:solidFill>
                            <a:srgbClr val="3D3F3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3510" marR="13144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Theorie  </a:t>
                      </a:r>
                      <a:r>
                        <a:rPr dirty="0" sz="800" spc="-10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304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7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138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5">
                  <a:txBody>
                    <a:bodyPr/>
                    <a:lstStyle/>
                    <a:p>
                      <a:pPr marL="78740" marR="2868930" indent="-444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CM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Postma-van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der </a:t>
                      </a: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Kolk 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vakgroep d.d</a:t>
                      </a:r>
                      <a:r>
                        <a:rPr dirty="0" sz="800" spc="5">
                          <a:solidFill>
                            <a:srgbClr val="3D3F3F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jul</a:t>
                      </a:r>
                      <a:r>
                        <a:rPr dirty="0" sz="800" spc="20">
                          <a:solidFill>
                            <a:srgbClr val="3D3F3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00">
                          <a:solidFill>
                            <a:srgbClr val="3D3F3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69"/>
                        </a:lnSpc>
                        <a:spcBef>
                          <a:spcPts val="240"/>
                        </a:spcBef>
                      </a:pPr>
                      <a:r>
                        <a:rPr dirty="0" sz="800" spc="-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1090" y="442184"/>
            <a:ext cx="402336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212324"/>
                </a:solidFill>
                <a:latin typeface="Arial"/>
                <a:cs typeface="Arial"/>
              </a:rPr>
              <a:t>Plan </a:t>
            </a:r>
            <a:r>
              <a:rPr dirty="0" sz="1200" spc="-5" b="1">
                <a:solidFill>
                  <a:srgbClr val="212324"/>
                </a:solidFill>
                <a:latin typeface="Arial"/>
                <a:cs typeface="Arial"/>
              </a:rPr>
              <a:t>van </a:t>
            </a:r>
            <a:r>
              <a:rPr dirty="0" sz="1200" b="1">
                <a:solidFill>
                  <a:srgbClr val="212324"/>
                </a:solidFill>
                <a:latin typeface="Arial"/>
                <a:cs typeface="Arial"/>
              </a:rPr>
              <a:t>Toetsing </a:t>
            </a:r>
            <a:r>
              <a:rPr dirty="0" sz="1200" spc="15" b="1">
                <a:solidFill>
                  <a:srgbClr val="212324"/>
                </a:solidFill>
                <a:latin typeface="Arial"/>
                <a:cs typeface="Arial"/>
              </a:rPr>
              <a:t>en </a:t>
            </a:r>
            <a:r>
              <a:rPr dirty="0" sz="1200" spc="-5" b="1">
                <a:solidFill>
                  <a:srgbClr val="212324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212324"/>
                </a:solidFill>
                <a:latin typeface="Arial"/>
                <a:cs typeface="Arial"/>
              </a:rPr>
              <a:t>2019-2020</a:t>
            </a:r>
            <a:r>
              <a:rPr dirty="0" sz="1200" spc="50" b="1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1200" spc="60" b="1">
                <a:solidFill>
                  <a:srgbClr val="212324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64375" y="445237"/>
            <a:ext cx="19627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212324"/>
                </a:solidFill>
                <a:latin typeface="Arial"/>
                <a:cs typeface="Arial"/>
              </a:rPr>
              <a:t>Afdeling: </a:t>
            </a:r>
            <a:r>
              <a:rPr dirty="0" sz="1200" spc="-75" b="1">
                <a:solidFill>
                  <a:srgbClr val="212324"/>
                </a:solidFill>
                <a:latin typeface="Arial"/>
                <a:cs typeface="Arial"/>
              </a:rPr>
              <a:t>HBR</a:t>
            </a:r>
            <a:r>
              <a:rPr dirty="0" sz="1200" spc="5" b="1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12324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8825" y="1422659"/>
          <a:ext cx="9457055" cy="4869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825"/>
                <a:gridCol w="357505"/>
                <a:gridCol w="1617980"/>
                <a:gridCol w="717550"/>
                <a:gridCol w="1257935"/>
                <a:gridCol w="3140710"/>
                <a:gridCol w="370204"/>
                <a:gridCol w="189865"/>
                <a:gridCol w="534670"/>
                <a:gridCol w="626109"/>
              </a:tblGrid>
              <a:tr h="628900">
                <a:tc gridSpan="5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Profieldeel 4</a:t>
                      </a:r>
                      <a:r>
                        <a:rPr dirty="0" sz="800" spc="15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80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 Recreat</a:t>
                      </a: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-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Lee</a:t>
                      </a:r>
                      <a:r>
                        <a:rPr dirty="0" sz="800" spc="-2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z="80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weg: </a:t>
                      </a:r>
                      <a:r>
                        <a:rPr dirty="0" sz="75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8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-15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aagt </a:t>
                      </a:r>
                      <a:r>
                        <a:rPr dirty="0" sz="800" spc="-2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8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5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Kern </a:t>
                      </a:r>
                      <a:r>
                        <a:rPr dirty="0" sz="80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deel</a:t>
                      </a:r>
                      <a:r>
                        <a:rPr dirty="0" sz="800" spc="10">
                          <a:solidFill>
                            <a:srgbClr val="3D4D6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7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60">
                          <a:solidFill>
                            <a:srgbClr val="3D4D6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5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800" spc="-2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80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800" spc="1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ode</a:t>
                      </a:r>
                      <a:r>
                        <a:rPr dirty="0" sz="800" spc="1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15">
                          <a:solidFill>
                            <a:srgbClr val="3D4D6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15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019</a:t>
                      </a:r>
                      <a:r>
                        <a:rPr dirty="0" sz="800" spc="-11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4D5D6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800">
                          <a:solidFill>
                            <a:srgbClr val="3D4D6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4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800" spc="1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-c</a:t>
                      </a:r>
                      <a:r>
                        <a:rPr dirty="0" sz="80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ode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750" spc="-3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(magis </a:t>
                      </a:r>
                      <a:r>
                        <a:rPr dirty="0" sz="750" spc="-40" b="1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-105" b="1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750" spc="20" b="1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oe</a:t>
                      </a:r>
                      <a:r>
                        <a:rPr dirty="0" sz="80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14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svorm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Inhoud/</a:t>
                      </a:r>
                      <a:r>
                        <a:rPr dirty="0" sz="80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80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eersto</a:t>
                      </a:r>
                      <a:r>
                        <a:rPr dirty="0" sz="800" spc="2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800" spc="-30" i="1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 i="1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00" spc="35" i="1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 i="1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kan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800" spc="2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spc="2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 marL="218440" marR="202565" indent="-2540">
                        <a:lnSpc>
                          <a:spcPct val="133500"/>
                        </a:lnSpc>
                        <a:spcBef>
                          <a:spcPts val="15"/>
                        </a:spcBef>
                      </a:pPr>
                      <a:r>
                        <a:rPr dirty="0" sz="750" spc="-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BB  </a:t>
                      </a:r>
                      <a:r>
                        <a:rPr dirty="0" sz="750" spc="-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50" b="1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0500" marR="64769" indent="-109220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750" spc="-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50" spc="3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4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45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35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750" spc="-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750" spc="3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800" spc="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50" spc="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profieldeel toerisme </a:t>
                      </a:r>
                      <a:r>
                        <a:rPr dirty="0" sz="80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recreatie </a:t>
                      </a:r>
                      <a:r>
                        <a:rPr dirty="0" sz="750" spc="3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leert </a:t>
                      </a:r>
                      <a:r>
                        <a:rPr dirty="0" sz="750" spc="4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-4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leerling;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66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8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Pl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39420" indent="254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SO1  </a:t>
                      </a:r>
                      <a:r>
                        <a:rPr dirty="0" sz="8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SO2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354965">
                        <a:lnSpc>
                          <a:spcPts val="1110"/>
                        </a:lnSpc>
                        <a:spcBef>
                          <a:spcPts val="50"/>
                        </a:spcBef>
                      </a:pPr>
                      <a:r>
                        <a:rPr dirty="0" sz="800" spc="20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30">
                          <a:solidFill>
                            <a:srgbClr val="49480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(S</a:t>
                      </a:r>
                      <a:r>
                        <a:rPr dirty="0" sz="800" spc="-4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)  </a:t>
                      </a:r>
                      <a:r>
                        <a:rPr dirty="0" sz="800" spc="-85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Pr </a:t>
                      </a:r>
                      <a:r>
                        <a:rPr dirty="0" sz="800" spc="-10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akt </a:t>
                      </a:r>
                      <a:r>
                        <a:rPr dirty="0" sz="800">
                          <a:solidFill>
                            <a:srgbClr val="625D0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kt </a:t>
                      </a:r>
                      <a:r>
                        <a:rPr dirty="0" sz="800" spc="5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oets</a:t>
                      </a:r>
                      <a:r>
                        <a:rPr dirty="0" sz="800" spc="-155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14">
                          <a:solidFill>
                            <a:srgbClr val="49480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5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 uitgeversgroep</a:t>
                      </a:r>
                      <a:r>
                        <a:rPr dirty="0" sz="750" spc="3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530225" algn="l"/>
                        </a:tabLst>
                      </a:pPr>
                      <a:r>
                        <a:rPr dirty="0" sz="1050" spc="-65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baseline="3472" sz="1200" spc="-13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Wat </a:t>
                      </a:r>
                      <a:r>
                        <a:rPr dirty="0" baseline="3472" sz="1200" spc="-3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baseline="3472" sz="1200" spc="1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recreatie </a:t>
                      </a:r>
                      <a:r>
                        <a:rPr dirty="0" baseline="3472" sz="120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Soorten </a:t>
                      </a:r>
                      <a:r>
                        <a:rPr dirty="0" baseline="3472" sz="1200" spc="1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recreatie </a:t>
                      </a:r>
                      <a:r>
                        <a:rPr dirty="0" baseline="3472" sz="1200" spc="22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baseline="3472" sz="1200" spc="-82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472" sz="1200" spc="22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recreatiebed</a:t>
                      </a:r>
                      <a:r>
                        <a:rPr dirty="0" baseline="3472" sz="1200" spc="22" i="1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3472" sz="1200" spc="22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ijven</a:t>
                      </a:r>
                      <a:endParaRPr baseline="3472" sz="120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532130" algn="l"/>
                        </a:tabLst>
                      </a:pPr>
                      <a:r>
                        <a:rPr dirty="0" sz="900" spc="5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800" spc="-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Producten </a:t>
                      </a: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1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10" i="1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ensten </a:t>
                      </a:r>
                      <a:r>
                        <a:rPr dirty="0" sz="80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Soorten </a:t>
                      </a:r>
                      <a:r>
                        <a:rPr dirty="0" sz="800" spc="4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gasten/</a:t>
                      </a:r>
                      <a:r>
                        <a:rPr dirty="0" sz="800" spc="3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doelgroepen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ts val="869"/>
                        </a:lnSpc>
                        <a:spcBef>
                          <a:spcPts val="220"/>
                        </a:spcBef>
                      </a:pPr>
                      <a:r>
                        <a:rPr dirty="0" sz="750" spc="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"Soorten </a:t>
                      </a:r>
                      <a:r>
                        <a:rPr dirty="0" sz="750" spc="1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recreatie </a:t>
                      </a:r>
                      <a:r>
                        <a:rPr dirty="0" sz="800" spc="3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8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doelgroepen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5570">
                        <a:lnSpc>
                          <a:spcPts val="890"/>
                        </a:lnSpc>
                        <a:spcBef>
                          <a:spcPts val="575"/>
                        </a:spcBef>
                      </a:pP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43180">
                        <a:lnSpc>
                          <a:spcPts val="840"/>
                        </a:lnSpc>
                        <a:spcBef>
                          <a:spcPts val="615"/>
                        </a:spcBef>
                      </a:pPr>
                      <a:r>
                        <a:rPr dirty="0" sz="7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01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449580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SO3  </a:t>
                      </a:r>
                      <a:r>
                        <a:rPr dirty="0" sz="8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SO4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346075" indent="-3810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-10">
                          <a:solidFill>
                            <a:srgbClr val="49480A"/>
                          </a:solidFill>
                          <a:latin typeface="Arial"/>
                          <a:cs typeface="Arial"/>
                        </a:rPr>
                        <a:t>Theor </a:t>
                      </a:r>
                      <a:r>
                        <a:rPr dirty="0" sz="8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5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etoet </a:t>
                      </a:r>
                      <a:r>
                        <a:rPr dirty="0" sz="800" spc="-75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 spc="-35">
                          <a:solidFill>
                            <a:srgbClr val="49480A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-40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(S)  </a:t>
                      </a:r>
                      <a:r>
                        <a:rPr dirty="0" sz="800" spc="5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Prakt</a:t>
                      </a:r>
                      <a:r>
                        <a:rPr dirty="0" sz="800" spc="5">
                          <a:solidFill>
                            <a:srgbClr val="625D0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5">
                          <a:solidFill>
                            <a:srgbClr val="49480A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5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toe </a:t>
                      </a:r>
                      <a:r>
                        <a:rPr dirty="0" sz="800" spc="-3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ts </a:t>
                      </a:r>
                      <a:r>
                        <a:rPr dirty="0" sz="800" spc="-35">
                          <a:solidFill>
                            <a:srgbClr val="46462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>
                          <a:solidFill>
                            <a:srgbClr val="464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50" spc="1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uitgeversgroep</a:t>
                      </a:r>
                      <a:r>
                        <a:rPr dirty="0" sz="750" spc="-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526415" indent="-224154">
                        <a:lnSpc>
                          <a:spcPct val="100000"/>
                        </a:lnSpc>
                        <a:spcBef>
                          <a:spcPts val="150"/>
                        </a:spcBef>
                        <a:buClr>
                          <a:srgbClr val="31363A"/>
                        </a:buClr>
                        <a:buSzPct val="112500"/>
                        <a:buFont typeface="Times New Roman"/>
                        <a:buChar char="-"/>
                        <a:tabLst>
                          <a:tab pos="526415" algn="l"/>
                          <a:tab pos="527050" algn="l"/>
                        </a:tabLst>
                      </a:pPr>
                      <a:r>
                        <a:rPr dirty="0" sz="80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Soorten </a:t>
                      </a:r>
                      <a:r>
                        <a:rPr dirty="0" sz="800" spc="1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recreatie </a:t>
                      </a:r>
                      <a:r>
                        <a:rPr dirty="0" sz="80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kunnen</a:t>
                      </a:r>
                      <a:r>
                        <a:rPr dirty="0" sz="800" spc="4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onderverdelen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30225" indent="-227965">
                        <a:lnSpc>
                          <a:spcPct val="100000"/>
                        </a:lnSpc>
                        <a:spcBef>
                          <a:spcPts val="125"/>
                        </a:spcBef>
                        <a:buSzPct val="112500"/>
                        <a:buFont typeface="Times New Roman"/>
                        <a:buChar char="-"/>
                        <a:tabLst>
                          <a:tab pos="530225" algn="l"/>
                          <a:tab pos="530860" algn="l"/>
                        </a:tabLst>
                      </a:pPr>
                      <a:r>
                        <a:rPr dirty="0" sz="800" spc="1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Verblijfsrecreatie </a:t>
                      </a:r>
                      <a:r>
                        <a:rPr dirty="0" sz="800" spc="-2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Trends </a:t>
                      </a:r>
                      <a:r>
                        <a:rPr dirty="0" sz="800" spc="-2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6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ontwikkelingen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32130" indent="-229870">
                        <a:lnSpc>
                          <a:spcPct val="100000"/>
                        </a:lnSpc>
                        <a:spcBef>
                          <a:spcPts val="145"/>
                        </a:spcBef>
                        <a:buClr>
                          <a:srgbClr val="31363A"/>
                        </a:buClr>
                        <a:buSzPct val="112500"/>
                        <a:buFont typeface="Times New Roman"/>
                        <a:buChar char="-"/>
                        <a:tabLst>
                          <a:tab pos="532130" algn="l"/>
                          <a:tab pos="532765" algn="l"/>
                        </a:tabLst>
                      </a:pPr>
                      <a:r>
                        <a:rPr dirty="0" sz="800" spc="-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Duurzaamheid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50" spc="1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"Project</a:t>
                      </a:r>
                      <a:r>
                        <a:rPr dirty="0" sz="750" spc="7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vakantie"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1A1C1C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4318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7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8297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P3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1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P/HBR/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450850" indent="-3175">
                        <a:lnSpc>
                          <a:spcPct val="127699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SOS  </a:t>
                      </a:r>
                      <a:r>
                        <a:rPr dirty="0" sz="800" spc="-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SO6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361315">
                        <a:lnSpc>
                          <a:spcPct val="112700"/>
                        </a:lnSpc>
                        <a:spcBef>
                          <a:spcPts val="40"/>
                        </a:spcBef>
                      </a:pPr>
                      <a:r>
                        <a:rPr dirty="0" sz="800" spc="-65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15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spc="15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15">
                          <a:solidFill>
                            <a:srgbClr val="464626"/>
                          </a:solidFill>
                          <a:latin typeface="Arial"/>
                          <a:cs typeface="Arial"/>
                        </a:rPr>
                        <a:t>ietoet </a:t>
                      </a:r>
                      <a:r>
                        <a:rPr dirty="0" sz="800" spc="-75">
                          <a:solidFill>
                            <a:srgbClr val="464626"/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dirty="0" sz="800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00" spc="-45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(S)  </a:t>
                      </a:r>
                      <a:r>
                        <a:rPr dirty="0" sz="800" spc="-65">
                          <a:solidFill>
                            <a:srgbClr val="383613"/>
                          </a:solidFill>
                          <a:latin typeface="Arial"/>
                          <a:cs typeface="Arial"/>
                        </a:rPr>
                        <a:t>Pra </a:t>
                      </a:r>
                      <a:r>
                        <a:rPr dirty="0" sz="800" spc="-20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spc="-20">
                          <a:solidFill>
                            <a:srgbClr val="49480A"/>
                          </a:solidFill>
                          <a:latin typeface="Arial"/>
                          <a:cs typeface="Arial"/>
                        </a:rPr>
                        <a:t>tijktoets3(</a:t>
                      </a:r>
                      <a:r>
                        <a:rPr dirty="0" sz="800">
                          <a:solidFill>
                            <a:srgbClr val="49480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0">
                          <a:solidFill>
                            <a:srgbClr val="49480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-6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3 uitgeversgroep</a:t>
                      </a:r>
                      <a:r>
                        <a:rPr dirty="0" sz="750" spc="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535305" indent="-229870">
                        <a:lnSpc>
                          <a:spcPct val="100000"/>
                        </a:lnSpc>
                        <a:spcBef>
                          <a:spcPts val="150"/>
                        </a:spcBef>
                        <a:buClr>
                          <a:srgbClr val="31363A"/>
                        </a:buClr>
                        <a:buSzPct val="112500"/>
                        <a:buFont typeface="Times New Roman"/>
                        <a:buChar char="-"/>
                        <a:tabLst>
                          <a:tab pos="535305" algn="l"/>
                          <a:tab pos="535940" algn="l"/>
                        </a:tabLst>
                      </a:pPr>
                      <a:r>
                        <a:rPr dirty="0" sz="80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i="1">
                          <a:solidFill>
                            <a:srgbClr val="31363A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ezen </a:t>
                      </a:r>
                      <a:r>
                        <a:rPr dirty="0" sz="800" spc="-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-9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33400" indent="-227965">
                        <a:lnSpc>
                          <a:spcPct val="100000"/>
                        </a:lnSpc>
                        <a:spcBef>
                          <a:spcPts val="125"/>
                        </a:spcBef>
                        <a:buSzPct val="112500"/>
                        <a:buFont typeface="Times New Roman"/>
                        <a:buChar char="-"/>
                        <a:tabLst>
                          <a:tab pos="533400" algn="l"/>
                          <a:tab pos="534035" algn="l"/>
                        </a:tabLst>
                      </a:pPr>
                      <a:r>
                        <a:rPr dirty="0" sz="800" spc="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Vraag- </a:t>
                      </a:r>
                      <a:r>
                        <a:rPr dirty="0" sz="800" spc="-2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aanbod</a:t>
                      </a:r>
                      <a:r>
                        <a:rPr dirty="0" sz="800" spc="7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gestuurd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35940" indent="-230504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2500"/>
                        <a:buFont typeface="Times New Roman"/>
                        <a:buChar char="-"/>
                        <a:tabLst>
                          <a:tab pos="535940" algn="l"/>
                          <a:tab pos="536575" algn="l"/>
                        </a:tabLst>
                      </a:pPr>
                      <a:r>
                        <a:rPr dirty="0" sz="800" spc="1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Animatie in het </a:t>
                      </a:r>
                      <a:r>
                        <a:rPr dirty="0" sz="800" spc="1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hotel </a:t>
                      </a:r>
                      <a:r>
                        <a:rPr dirty="0" sz="800" spc="-1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de camping</a:t>
                      </a:r>
                      <a:r>
                        <a:rPr dirty="0" sz="800" spc="-80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Veiligheid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35305" indent="-229870">
                        <a:lnSpc>
                          <a:spcPct val="100000"/>
                        </a:lnSpc>
                        <a:spcBef>
                          <a:spcPts val="125"/>
                        </a:spcBef>
                        <a:buSzPct val="112500"/>
                        <a:buFont typeface="Times New Roman"/>
                        <a:buChar char="-"/>
                        <a:tabLst>
                          <a:tab pos="535305" algn="l"/>
                          <a:tab pos="535940" algn="l"/>
                        </a:tabLst>
                      </a:pPr>
                      <a:r>
                        <a:rPr dirty="0" sz="800" spc="5" i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Promotie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50" spc="1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2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"De</a:t>
                      </a:r>
                      <a:r>
                        <a:rPr dirty="0" sz="750" spc="45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b="1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Rondleiding"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1A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0245" y="454396"/>
            <a:ext cx="40189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1A1C1C"/>
                </a:solidFill>
                <a:latin typeface="Arial"/>
                <a:cs typeface="Arial"/>
              </a:rPr>
              <a:t>Plan </a:t>
            </a:r>
            <a:r>
              <a:rPr dirty="0" sz="1200" b="1">
                <a:solidFill>
                  <a:srgbClr val="1A1C1C"/>
                </a:solidFill>
                <a:latin typeface="Arial"/>
                <a:cs typeface="Arial"/>
              </a:rPr>
              <a:t>van </a:t>
            </a:r>
            <a:r>
              <a:rPr dirty="0" sz="1200" spc="-5" b="1">
                <a:solidFill>
                  <a:srgbClr val="1A1C1C"/>
                </a:solidFill>
                <a:latin typeface="Arial"/>
                <a:cs typeface="Arial"/>
              </a:rPr>
              <a:t>Toetsing </a:t>
            </a:r>
            <a:r>
              <a:rPr dirty="0" sz="1200" spc="15" b="1">
                <a:solidFill>
                  <a:srgbClr val="1A1C1C"/>
                </a:solidFill>
                <a:latin typeface="Arial"/>
                <a:cs typeface="Arial"/>
              </a:rPr>
              <a:t>en </a:t>
            </a:r>
            <a:r>
              <a:rPr dirty="0" sz="1200" b="1">
                <a:solidFill>
                  <a:srgbClr val="1A1C1C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1A1C1C"/>
                </a:solidFill>
                <a:latin typeface="Arial"/>
                <a:cs typeface="Arial"/>
              </a:rPr>
              <a:t>2019-2020</a:t>
            </a:r>
            <a:r>
              <a:rPr dirty="0" sz="1200" spc="-25" b="1">
                <a:solidFill>
                  <a:srgbClr val="1A1C1C"/>
                </a:solidFill>
                <a:latin typeface="Arial"/>
                <a:cs typeface="Arial"/>
              </a:rPr>
              <a:t> </a:t>
            </a:r>
            <a:r>
              <a:rPr dirty="0" sz="1200" spc="65" b="1">
                <a:solidFill>
                  <a:srgbClr val="1A1C1C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0478" y="451343"/>
            <a:ext cx="19685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A1C1C"/>
                </a:solidFill>
                <a:latin typeface="Arial"/>
                <a:cs typeface="Arial"/>
              </a:rPr>
              <a:t>Afdeling: </a:t>
            </a:r>
            <a:r>
              <a:rPr dirty="0" sz="1200" spc="-85" b="1">
                <a:solidFill>
                  <a:srgbClr val="1A1C1C"/>
                </a:solidFill>
                <a:latin typeface="Arial"/>
                <a:cs typeface="Arial"/>
              </a:rPr>
              <a:t>HBR</a:t>
            </a:r>
            <a:r>
              <a:rPr dirty="0" sz="1200" spc="20" b="1">
                <a:solidFill>
                  <a:srgbClr val="1A1C1C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1A1C1C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79652" y="1170793"/>
          <a:ext cx="8924290" cy="2949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200"/>
                <a:gridCol w="1803400"/>
                <a:gridCol w="1794510"/>
                <a:gridCol w="1794510"/>
                <a:gridCol w="1791335"/>
              </a:tblGrid>
              <a:tr h="1230325"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950" spc="1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950" spc="2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950" spc="3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950" spc="114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950" spc="1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Leerweg: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 marR="7617459">
                        <a:lnSpc>
                          <a:spcPct val="105400"/>
                        </a:lnSpc>
                        <a:spcBef>
                          <a:spcPts val="25"/>
                        </a:spcBef>
                      </a:pPr>
                      <a:r>
                        <a:rPr dirty="0" sz="950" spc="1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Basis Beroeps </a:t>
                      </a:r>
                      <a:r>
                        <a:rPr dirty="0" sz="950" spc="3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(BB)  </a:t>
                      </a:r>
                      <a:r>
                        <a:rPr dirty="0" sz="950" spc="1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Kader Beroeps</a:t>
                      </a:r>
                      <a:r>
                        <a:rPr dirty="0" sz="950" spc="2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(KB)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50" spc="2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Datum </a:t>
                      </a:r>
                      <a:r>
                        <a:rPr dirty="0" sz="950" spc="1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50" spc="1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door </a:t>
                      </a:r>
                      <a:r>
                        <a:rPr dirty="0" sz="950" spc="3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50" spc="1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vakgroep: </a:t>
                      </a:r>
                      <a:r>
                        <a:rPr dirty="0" sz="950" spc="2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50" spc="21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Leerdoelen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6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z="1000" spc="-1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R-vragen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50" spc="-3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z="1050" spc="-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4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T1-vragen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50" spc="-3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z="1050" spc="-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4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T2-vragen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-3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z="1050" spc="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1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I-vragen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9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</a:pPr>
                      <a:r>
                        <a:rPr dirty="0" sz="10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0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10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</a:pPr>
                      <a:r>
                        <a:rPr dirty="0" sz="10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Centraal</a:t>
                      </a:r>
                      <a:r>
                        <a:rPr dirty="0" sz="950" spc="5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Examen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5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0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20%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10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82704" y="4272556"/>
          <a:ext cx="8921115" cy="953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1030"/>
                <a:gridCol w="4476750"/>
              </a:tblGrid>
              <a:tr h="158751">
                <a:tc gridSpan="2">
                  <a:txBody>
                    <a:bodyPr/>
                    <a:lstStyle/>
                    <a:p>
                      <a:pPr marL="70485">
                        <a:lnSpc>
                          <a:spcPts val="1019"/>
                        </a:lnSpc>
                        <a:spcBef>
                          <a:spcPts val="130"/>
                        </a:spcBef>
                      </a:pPr>
                      <a:r>
                        <a:rPr dirty="0" sz="950" spc="1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Toetsbeleid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>
                  <a:txBody>
                    <a:bodyPr/>
                    <a:lstStyle/>
                    <a:p>
                      <a:pPr marL="70485">
                        <a:lnSpc>
                          <a:spcPts val="1019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950" spc="6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019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950" spc="5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toetsen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5847">
                <a:tc>
                  <a:txBody>
                    <a:bodyPr/>
                    <a:lstStyle/>
                    <a:p>
                      <a:pPr marL="527050" indent="-225425">
                        <a:lnSpc>
                          <a:spcPct val="100000"/>
                        </a:lnSpc>
                        <a:spcBef>
                          <a:spcPts val="155"/>
                        </a:spcBef>
                        <a:buSzPct val="136842"/>
                        <a:buChar char="•"/>
                        <a:tabLst>
                          <a:tab pos="527050" algn="l"/>
                          <a:tab pos="527685" algn="l"/>
                        </a:tabLst>
                      </a:pP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Formatieve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toetsen </a:t>
                      </a:r>
                      <a:r>
                        <a:rPr dirty="0" sz="950" spc="-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950" spc="-5">
                          <a:solidFill>
                            <a:srgbClr val="34343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6415" indent="-229870">
                        <a:lnSpc>
                          <a:spcPct val="100000"/>
                        </a:lnSpc>
                        <a:spcBef>
                          <a:spcPts val="110"/>
                        </a:spcBef>
                        <a:buSzPct val="157894"/>
                        <a:buFont typeface="Times New Roman"/>
                        <a:buChar char="•"/>
                        <a:tabLst>
                          <a:tab pos="525780" algn="l"/>
                          <a:tab pos="527050" algn="l"/>
                        </a:tabLst>
                      </a:pP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950" spc="25">
                          <a:solidFill>
                            <a:srgbClr val="343436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15">
                          <a:solidFill>
                            <a:srgbClr val="3434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1-2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7050" indent="-229870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147368"/>
                        <a:buFont typeface="Times New Roman"/>
                        <a:buChar char="•"/>
                        <a:tabLst>
                          <a:tab pos="527050" algn="l"/>
                          <a:tab pos="527685" algn="l"/>
                        </a:tabLst>
                      </a:pPr>
                      <a:r>
                        <a:rPr dirty="0" sz="950" spc="2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RTTI</a:t>
                      </a:r>
                      <a:r>
                        <a:rPr dirty="0" sz="950" spc="-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gecodeerd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1495" indent="-233045">
                        <a:lnSpc>
                          <a:spcPct val="100000"/>
                        </a:lnSpc>
                        <a:spcBef>
                          <a:spcPts val="155"/>
                        </a:spcBef>
                        <a:buSzPct val="136842"/>
                        <a:buChar char="•"/>
                        <a:tabLst>
                          <a:tab pos="530860" algn="l"/>
                          <a:tab pos="532130" algn="l"/>
                        </a:tabLst>
                      </a:pP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Summatieve </a:t>
                      </a:r>
                      <a:r>
                        <a:rPr dirty="0" sz="9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toetsen </a:t>
                      </a:r>
                      <a:r>
                        <a:rPr dirty="0" sz="950" spc="-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95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20">
                          <a:solidFill>
                            <a:srgbClr val="34343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7685" indent="-22987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147368"/>
                        <a:buChar char="•"/>
                        <a:tabLst>
                          <a:tab pos="527685" algn="l"/>
                          <a:tab pos="528320" algn="l"/>
                        </a:tabLst>
                      </a:pP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Doorlopen</a:t>
                      </a:r>
                      <a:r>
                        <a:rPr dirty="0" sz="950" spc="4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Toetscyclus</a:t>
                      </a:r>
                      <a:r>
                        <a:rPr dirty="0" sz="950" spc="15">
                          <a:solidFill>
                            <a:srgbClr val="34343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30504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136842"/>
                        <a:buChar char="•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r>
                        <a:rPr dirty="0" sz="950" spc="-17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343436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20">
                          <a:solidFill>
                            <a:srgbClr val="34343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 spc="-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3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0225" indent="-235585">
                        <a:lnSpc>
                          <a:spcPts val="994"/>
                        </a:lnSpc>
                        <a:spcBef>
                          <a:spcPts val="85"/>
                        </a:spcBef>
                        <a:buSzPct val="147368"/>
                        <a:buChar char="•"/>
                        <a:tabLst>
                          <a:tab pos="530225" algn="l"/>
                          <a:tab pos="530860" algn="l"/>
                        </a:tabLst>
                      </a:pPr>
                      <a:r>
                        <a:rPr dirty="0" sz="950" spc="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RTTI</a:t>
                      </a:r>
                      <a:r>
                        <a:rPr dirty="0" sz="950" spc="-20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595D62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105">
                          <a:solidFill>
                            <a:srgbClr val="595D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gecodeerd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4073" y="459229"/>
            <a:ext cx="613219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5" b="1">
                <a:solidFill>
                  <a:srgbClr val="1A1A1A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1A1A1A"/>
                </a:solidFill>
                <a:latin typeface="Arial"/>
                <a:cs typeface="Arial"/>
              </a:rPr>
              <a:t>Bouwen, </a:t>
            </a:r>
            <a:r>
              <a:rPr dirty="0" sz="1350" spc="50" b="1">
                <a:solidFill>
                  <a:srgbClr val="1A1A1A"/>
                </a:solidFill>
                <a:latin typeface="Arial"/>
                <a:cs typeface="Arial"/>
              </a:rPr>
              <a:t>Wonen </a:t>
            </a:r>
            <a:r>
              <a:rPr dirty="0" sz="1450" spc="60" b="1">
                <a:solidFill>
                  <a:srgbClr val="1A1A1A"/>
                </a:solidFill>
                <a:latin typeface="Arial"/>
                <a:cs typeface="Arial"/>
              </a:rPr>
              <a:t>&amp; </a:t>
            </a:r>
            <a:r>
              <a:rPr dirty="0" sz="1350" spc="25" b="1">
                <a:solidFill>
                  <a:srgbClr val="1A1A1A"/>
                </a:solidFill>
                <a:latin typeface="Arial"/>
                <a:cs typeface="Arial"/>
              </a:rPr>
              <a:t>Interieur </a:t>
            </a:r>
            <a:r>
              <a:rPr dirty="0" sz="1350" spc="-25" b="1">
                <a:solidFill>
                  <a:srgbClr val="1A1A1A"/>
                </a:solidFill>
                <a:latin typeface="Arial"/>
                <a:cs typeface="Arial"/>
              </a:rPr>
              <a:t>BB/KB </a:t>
            </a:r>
            <a:r>
              <a:rPr dirty="0" sz="1350" b="1">
                <a:solidFill>
                  <a:srgbClr val="1A1A1A"/>
                </a:solidFill>
                <a:latin typeface="Arial"/>
                <a:cs typeface="Arial"/>
              </a:rPr>
              <a:t>Cohort</a:t>
            </a:r>
            <a:r>
              <a:rPr dirty="0" sz="1350" spc="-30" b="1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1A1A1A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0595" y="6928613"/>
            <a:ext cx="6145530" cy="49212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 spc="20">
                <a:solidFill>
                  <a:srgbClr val="343436"/>
                </a:solidFill>
                <a:latin typeface="Arial"/>
                <a:cs typeface="Arial"/>
              </a:rPr>
              <a:t>* </a:t>
            </a:r>
            <a:r>
              <a:rPr dirty="0" sz="800" spc="-20">
                <a:solidFill>
                  <a:srgbClr val="1A1A1A"/>
                </a:solidFill>
                <a:latin typeface="Arial"/>
                <a:cs typeface="Arial"/>
              </a:rPr>
              <a:t>Kern </a:t>
            </a: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deel </a:t>
            </a:r>
            <a:r>
              <a:rPr dirty="0" sz="800" spc="-35">
                <a:solidFill>
                  <a:srgbClr val="1A1A1A"/>
                </a:solidFill>
                <a:latin typeface="Arial"/>
                <a:cs typeface="Arial"/>
              </a:rPr>
              <a:t>(a) </a:t>
            </a:r>
            <a:r>
              <a:rPr dirty="0" sz="800" spc="-25">
                <a:solidFill>
                  <a:srgbClr val="1A1A1A"/>
                </a:solidFill>
                <a:latin typeface="Arial"/>
                <a:cs typeface="Arial"/>
              </a:rPr>
              <a:t>Algemene </a:t>
            </a: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kennis 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vaardigheden, </a:t>
            </a:r>
            <a:r>
              <a:rPr dirty="0" sz="800" spc="-20">
                <a:solidFill>
                  <a:srgbClr val="343436"/>
                </a:solidFill>
                <a:latin typeface="Arial"/>
                <a:cs typeface="Arial"/>
              </a:rPr>
              <a:t>(</a:t>
            </a:r>
            <a:r>
              <a:rPr dirty="0" sz="800" spc="-20">
                <a:solidFill>
                  <a:srgbClr val="1A1A1A"/>
                </a:solidFill>
                <a:latin typeface="Arial"/>
                <a:cs typeface="Arial"/>
              </a:rPr>
              <a:t>b) </a:t>
            </a:r>
            <a:r>
              <a:rPr dirty="0" sz="800" spc="-15">
                <a:solidFill>
                  <a:srgbClr val="1A1A1A"/>
                </a:solidFill>
                <a:latin typeface="Arial"/>
                <a:cs typeface="Arial"/>
              </a:rPr>
              <a:t>Professionele kennis 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vaard</a:t>
            </a:r>
            <a:r>
              <a:rPr dirty="0" sz="800" spc="-5">
                <a:solidFill>
                  <a:srgbClr val="343436"/>
                </a:solidFill>
                <a:latin typeface="Arial"/>
                <a:cs typeface="Arial"/>
              </a:rPr>
              <a:t>i</a:t>
            </a: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gheden</a:t>
            </a:r>
            <a:r>
              <a:rPr dirty="0" sz="800" spc="-5">
                <a:solidFill>
                  <a:srgbClr val="343436"/>
                </a:solidFill>
                <a:latin typeface="Arial"/>
                <a:cs typeface="Arial"/>
              </a:rPr>
              <a:t>, </a:t>
            </a:r>
            <a:r>
              <a:rPr dirty="0" sz="800" spc="-10">
                <a:solidFill>
                  <a:srgbClr val="343436"/>
                </a:solidFill>
                <a:latin typeface="Arial"/>
                <a:cs typeface="Arial"/>
              </a:rPr>
              <a:t>(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c) </a:t>
            </a: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Loopbaanor</a:t>
            </a:r>
            <a:r>
              <a:rPr dirty="0" sz="800" spc="-5">
                <a:solidFill>
                  <a:srgbClr val="343436"/>
                </a:solidFill>
                <a:latin typeface="Arial"/>
                <a:cs typeface="Arial"/>
              </a:rPr>
              <a:t>i</a:t>
            </a:r>
            <a:r>
              <a:rPr dirty="0" sz="800" spc="-5">
                <a:solidFill>
                  <a:srgbClr val="1A1A1A"/>
                </a:solidFill>
                <a:latin typeface="Arial"/>
                <a:cs typeface="Arial"/>
              </a:rPr>
              <a:t>ëntatie </a:t>
            </a:r>
            <a:r>
              <a:rPr dirty="0" sz="800" spc="-15">
                <a:solidFill>
                  <a:srgbClr val="1A1A1A"/>
                </a:solidFill>
                <a:latin typeface="Arial"/>
                <a:cs typeface="Arial"/>
              </a:rPr>
              <a:t>en-</a:t>
            </a:r>
            <a:r>
              <a:rPr dirty="0" sz="800" spc="9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15">
                <a:solidFill>
                  <a:srgbClr val="1A1A1A"/>
                </a:solidFill>
                <a:latin typeface="Arial"/>
                <a:cs typeface="Arial"/>
              </a:rPr>
              <a:t>ontw</a:t>
            </a:r>
            <a:r>
              <a:rPr dirty="0" sz="800" spc="15">
                <a:solidFill>
                  <a:srgbClr val="343436"/>
                </a:solidFill>
                <a:latin typeface="Arial"/>
                <a:cs typeface="Arial"/>
              </a:rPr>
              <a:t>i</a:t>
            </a:r>
            <a:r>
              <a:rPr dirty="0" sz="800" spc="15">
                <a:solidFill>
                  <a:srgbClr val="1A1A1A"/>
                </a:solidFill>
                <a:latin typeface="Arial"/>
                <a:cs typeface="Arial"/>
              </a:rPr>
              <a:t>kkeling</a:t>
            </a:r>
            <a:r>
              <a:rPr dirty="0" sz="800" spc="15">
                <a:solidFill>
                  <a:srgbClr val="343436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 marL="83820" indent="-71755">
              <a:lnSpc>
                <a:spcPct val="100000"/>
              </a:lnSpc>
              <a:spcBef>
                <a:spcPts val="265"/>
              </a:spcBef>
              <a:buClr>
                <a:srgbClr val="343436"/>
              </a:buClr>
              <a:buChar char="•"/>
              <a:tabLst>
                <a:tab pos="84455" algn="l"/>
              </a:tabLst>
            </a:pPr>
            <a:r>
              <a:rPr dirty="0" sz="800" spc="-110">
                <a:solidFill>
                  <a:srgbClr val="1A1A1A"/>
                </a:solidFill>
                <a:latin typeface="Arial"/>
                <a:cs typeface="Arial"/>
              </a:rPr>
              <a:t>P </a:t>
            </a:r>
            <a:r>
              <a:rPr dirty="0" sz="800" spc="-45">
                <a:solidFill>
                  <a:srgbClr val="1A1A1A"/>
                </a:solidFill>
                <a:latin typeface="Arial"/>
                <a:cs typeface="Arial"/>
              </a:rPr>
              <a:t>/ </a:t>
            </a:r>
            <a:r>
              <a:rPr dirty="0" sz="600" spc="-75">
                <a:solidFill>
                  <a:srgbClr val="1A1A1A"/>
                </a:solidFill>
                <a:latin typeface="Arial"/>
                <a:cs typeface="Arial"/>
              </a:rPr>
              <a:t>= </a:t>
            </a:r>
            <a:r>
              <a:rPr dirty="0" sz="800" spc="5">
                <a:solidFill>
                  <a:srgbClr val="1A1A1A"/>
                </a:solidFill>
                <a:latin typeface="Arial"/>
                <a:cs typeface="Arial"/>
              </a:rPr>
              <a:t>Profieldeel</a:t>
            </a:r>
            <a:r>
              <a:rPr dirty="0" sz="800" spc="-11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-65">
                <a:solidFill>
                  <a:srgbClr val="1A1A1A"/>
                </a:solidFill>
                <a:latin typeface="Arial"/>
                <a:cs typeface="Arial"/>
              </a:rPr>
              <a:t>BWI</a:t>
            </a:r>
            <a:endParaRPr sz="8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140"/>
              </a:spcBef>
            </a:pPr>
            <a:r>
              <a:rPr dirty="0" sz="900" spc="-305">
                <a:solidFill>
                  <a:srgbClr val="343436"/>
                </a:solidFill>
                <a:latin typeface="Arial"/>
                <a:cs typeface="Arial"/>
              </a:rPr>
              <a:t>CD</a:t>
            </a:r>
            <a:r>
              <a:rPr dirty="0" sz="900" spc="10">
                <a:solidFill>
                  <a:srgbClr val="343436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1A1A1A"/>
                </a:solidFill>
                <a:latin typeface="Arial"/>
                <a:cs typeface="Arial"/>
              </a:rPr>
              <a:t>RTTI</a:t>
            </a:r>
            <a:r>
              <a:rPr dirty="0" sz="750" spc="1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A1A1A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55939" y="1280698"/>
          <a:ext cx="9470390" cy="4986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890"/>
                <a:gridCol w="265429"/>
                <a:gridCol w="1702435"/>
                <a:gridCol w="732155"/>
                <a:gridCol w="1191894"/>
                <a:gridCol w="62229"/>
                <a:gridCol w="3140075"/>
                <a:gridCol w="366395"/>
                <a:gridCol w="183515"/>
                <a:gridCol w="540384"/>
                <a:gridCol w="628650"/>
              </a:tblGrid>
              <a:tr h="625847">
                <a:tc gridSpan="6">
                  <a:txBody>
                    <a:bodyPr/>
                    <a:lstStyle/>
                    <a:p>
                      <a:pPr marL="71755" marR="3416935">
                        <a:lnSpc>
                          <a:spcPts val="1200"/>
                        </a:lnSpc>
                        <a:spcBef>
                          <a:spcPts val="95"/>
                        </a:spcBef>
                      </a:pPr>
                      <a:r>
                        <a:rPr dirty="0" sz="750" spc="2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Profieldeel 4: </a:t>
                      </a:r>
                      <a:r>
                        <a:rPr dirty="0" sz="80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Recreatie  </a:t>
                      </a:r>
                      <a:r>
                        <a:rPr dirty="0" sz="750" spc="2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BB/KB  </a:t>
                      </a:r>
                      <a:r>
                        <a:rPr dirty="0" sz="750" spc="2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Periode:</a:t>
                      </a:r>
                      <a:r>
                        <a:rPr dirty="0" sz="750" spc="-1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940"/>
                        </a:lnSpc>
                        <a:spcBef>
                          <a:spcPts val="190"/>
                        </a:spcBef>
                      </a:pPr>
                      <a:r>
                        <a:rPr dirty="0" sz="750" spc="2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2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3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750" spc="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750" spc="-2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t/m</a:t>
                      </a:r>
                      <a:r>
                        <a:rPr dirty="0" sz="800" spc="1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70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3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Leerw </a:t>
                      </a:r>
                      <a:r>
                        <a:rPr dirty="0" sz="750" spc="-1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eg</a:t>
                      </a:r>
                      <a:r>
                        <a:rPr dirty="0" sz="750" spc="-15" b="1">
                          <a:solidFill>
                            <a:srgbClr val="3F4142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70" b="1">
                          <a:solidFill>
                            <a:srgbClr val="3F41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BB/KB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marR="127000" indent="-3810">
                        <a:lnSpc>
                          <a:spcPct val="133500"/>
                        </a:lnSpc>
                        <a:spcBef>
                          <a:spcPts val="55"/>
                        </a:spcBef>
                      </a:pPr>
                      <a:r>
                        <a:rPr dirty="0" sz="750" spc="-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3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5265" marR="83185" indent="-115570">
                        <a:lnSpc>
                          <a:spcPct val="134900"/>
                        </a:lnSpc>
                        <a:spcBef>
                          <a:spcPts val="40"/>
                        </a:spcBef>
                      </a:pPr>
                      <a:r>
                        <a:rPr dirty="0" sz="750" spc="-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Weging  </a:t>
                      </a:r>
                      <a:r>
                        <a:rPr dirty="0" sz="750" spc="-6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BB  </a:t>
                      </a:r>
                      <a:r>
                        <a:rPr dirty="0" sz="750" spc="-4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3040" marR="62865" indent="-112395">
                        <a:lnSpc>
                          <a:spcPct val="1362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50" spc="-4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1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6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1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P/HBR: </a:t>
                      </a:r>
                      <a:r>
                        <a:rPr dirty="0" sz="750" spc="2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750" spc="2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750" spc="2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profieldeel </a:t>
                      </a:r>
                      <a:r>
                        <a:rPr dirty="0" sz="750" spc="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recreatie </a:t>
                      </a:r>
                      <a:r>
                        <a:rPr dirty="0" sz="750" spc="2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leert de</a:t>
                      </a:r>
                      <a:r>
                        <a:rPr dirty="0" sz="750" spc="-6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leerling;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04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35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6">
                  <a:txBody>
                    <a:bodyPr/>
                    <a:lstStyle/>
                    <a:p>
                      <a:pPr marL="69850">
                        <a:lnSpc>
                          <a:spcPts val="890"/>
                        </a:lnSpc>
                        <a:spcBef>
                          <a:spcPts val="60"/>
                        </a:spcBef>
                      </a:pP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om </a:t>
                      </a: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bijdrage te </a:t>
                      </a:r>
                      <a:r>
                        <a:rPr dirty="0" sz="80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leveren </a:t>
                      </a:r>
                      <a:r>
                        <a:rPr dirty="0" sz="80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uitvoering </a:t>
                      </a:r>
                      <a:r>
                        <a:rPr dirty="0" sz="80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recreat </a:t>
                      </a:r>
                      <a:r>
                        <a:rPr dirty="0" sz="800" spc="-5">
                          <a:solidFill>
                            <a:srgbClr val="3F414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eve</a:t>
                      </a:r>
                      <a:r>
                        <a:rPr dirty="0" sz="800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2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750" spc="-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750" spc="2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469900" indent="-3175">
                        <a:lnSpc>
                          <a:spcPct val="120200"/>
                        </a:lnSpc>
                      </a:pPr>
                      <a:r>
                        <a:rPr dirty="0" sz="850" spc="-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S07  </a:t>
                      </a:r>
                      <a:r>
                        <a:rPr dirty="0" sz="850" spc="-9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S08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20">
                          <a:solidFill>
                            <a:srgbClr val="31312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5">
                          <a:solidFill>
                            <a:srgbClr val="3131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0">
                          <a:solidFill>
                            <a:srgbClr val="31312A"/>
                          </a:solidFill>
                          <a:latin typeface="Times New Roman"/>
                          <a:cs typeface="Times New Roman"/>
                        </a:rPr>
                        <a:t>4(S)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800" spc="-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 </a:t>
                      </a:r>
                      <a:r>
                        <a:rPr dirty="0" sz="80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kti </a:t>
                      </a:r>
                      <a:r>
                        <a:rPr dirty="0" sz="800" spc="-10">
                          <a:solidFill>
                            <a:srgbClr val="4D4F1A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800" spc="-10">
                          <a:solidFill>
                            <a:srgbClr val="31312A"/>
                          </a:solidFill>
                          <a:latin typeface="Arial"/>
                          <a:cs typeface="Arial"/>
                        </a:rPr>
                        <a:t>ktoets </a:t>
                      </a:r>
                      <a:r>
                        <a:rPr dirty="0" sz="850" spc="-80">
                          <a:solidFill>
                            <a:srgbClr val="31312A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850" spc="-60">
                          <a:solidFill>
                            <a:srgbClr val="31312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50">
                          <a:solidFill>
                            <a:srgbClr val="31312A"/>
                          </a:solidFill>
                          <a:latin typeface="Times New Roman"/>
                          <a:cs typeface="Times New Roman"/>
                        </a:rPr>
                        <a:t>(S)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spc="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4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900" spc="-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750" spc="2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oefen </a:t>
                      </a:r>
                      <a:r>
                        <a:rPr dirty="0" sz="750" spc="-1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se's </a:t>
                      </a:r>
                      <a:r>
                        <a:rPr dirty="0" sz="750" spc="2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extra </a:t>
                      </a:r>
                      <a:r>
                        <a:rPr dirty="0" sz="750" spc="1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opdr. </a:t>
                      </a:r>
                      <a:r>
                        <a:rPr dirty="0" sz="850" spc="-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750" spc="-3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</a:t>
                      </a:r>
                      <a:r>
                        <a:rPr dirty="0" sz="750" spc="4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ets</a:t>
                      </a:r>
                      <a:r>
                        <a:rPr dirty="0" sz="750" spc="-10" b="1">
                          <a:solidFill>
                            <a:srgbClr val="3F4142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532765" marR="335280" indent="-229235">
                        <a:lnSpc>
                          <a:spcPts val="1150"/>
                        </a:lnSpc>
                        <a:spcBef>
                          <a:spcPts val="150"/>
                        </a:spcBef>
                        <a:tabLst>
                          <a:tab pos="531495" algn="l"/>
                        </a:tabLst>
                      </a:pPr>
                      <a:r>
                        <a:rPr dirty="0" sz="1050" spc="-65">
                          <a:solidFill>
                            <a:srgbClr val="3F4142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baseline="3472" sz="1200" spc="-7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Gastencontact in </a:t>
                      </a:r>
                      <a:r>
                        <a:rPr dirty="0" baseline="3472" sz="1200" spc="22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hotel, </a:t>
                      </a:r>
                      <a:r>
                        <a:rPr dirty="0" baseline="3472" sz="12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baseline="3472" sz="1200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baseline="3472" sz="1200" spc="7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camping en </a:t>
                      </a:r>
                      <a:r>
                        <a:rPr dirty="0" baseline="3472" sz="1200" spc="-37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baseline="3472" sz="1200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verhuurbalie </a:t>
                      </a:r>
                      <a:r>
                        <a:rPr dirty="0" sz="80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(in-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uitchecken,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76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ts val="840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63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reserveringen/klachten/etc.)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531495" algn="l"/>
                        </a:tabLst>
                      </a:pPr>
                      <a:r>
                        <a:rPr dirty="0" sz="900" spc="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Front </a:t>
                      </a:r>
                      <a:r>
                        <a:rPr dirty="0" sz="8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office </a:t>
                      </a:r>
                      <a:r>
                        <a:rPr dirty="0" sz="800" spc="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back</a:t>
                      </a:r>
                      <a:r>
                        <a:rPr dirty="0" sz="8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office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528955" algn="l"/>
                        </a:tabLst>
                      </a:pPr>
                      <a:r>
                        <a:rPr dirty="0" sz="1050" spc="-35">
                          <a:solidFill>
                            <a:srgbClr val="31312A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baseline="3472" sz="12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Representatief</a:t>
                      </a:r>
                      <a:endParaRPr baseline="3472" sz="1200">
                        <a:latin typeface="Arial"/>
                        <a:cs typeface="Arial"/>
                      </a:endParaRPr>
                    </a:p>
                    <a:p>
                      <a:pPr marL="532130" indent="-229870">
                        <a:lnSpc>
                          <a:spcPct val="100000"/>
                        </a:lnSpc>
                        <a:spcBef>
                          <a:spcPts val="45"/>
                        </a:spcBef>
                        <a:buSzPct val="112500"/>
                        <a:buFont typeface="Times New Roman"/>
                        <a:buChar char="-"/>
                        <a:tabLst>
                          <a:tab pos="532130" algn="l"/>
                          <a:tab pos="532765" algn="l"/>
                        </a:tabLst>
                      </a:pPr>
                      <a:r>
                        <a:rPr dirty="0" sz="80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Bijverkoop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32130" indent="-229870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2500"/>
                        <a:buFont typeface="Times New Roman"/>
                        <a:buChar char="-"/>
                        <a:tabLst>
                          <a:tab pos="532130" algn="l"/>
                          <a:tab pos="532765" algn="l"/>
                        </a:tabLst>
                      </a:pPr>
                      <a:r>
                        <a:rPr dirty="0" sz="80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Borg </a:t>
                      </a:r>
                      <a:r>
                        <a:rPr dirty="0" sz="800" spc="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administratie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4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840"/>
                        </a:lnSpc>
                        <a:spcBef>
                          <a:spcPts val="114"/>
                        </a:spcBef>
                      </a:pPr>
                      <a:r>
                        <a:rPr dirty="0" sz="750" spc="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-9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75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750" spc="2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"Werelds</a:t>
                      </a:r>
                      <a:r>
                        <a:rPr dirty="0" sz="750" spc="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werken"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135">
                        <a:lnSpc>
                          <a:spcPts val="89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4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478790">
                        <a:lnSpc>
                          <a:spcPct val="117800"/>
                        </a:lnSpc>
                        <a:spcBef>
                          <a:spcPts val="50"/>
                        </a:spcBef>
                      </a:pPr>
                      <a:r>
                        <a:rPr dirty="0" sz="850" spc="-4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S09  </a:t>
                      </a:r>
                      <a:r>
                        <a:rPr dirty="0" sz="850" spc="-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S10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0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(S)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Praktijktoets52</a:t>
                      </a:r>
                      <a:r>
                        <a:rPr dirty="0" sz="80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50" spc="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750" spc="2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oefen </a:t>
                      </a:r>
                      <a:r>
                        <a:rPr dirty="0" sz="750" spc="-1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se's </a:t>
                      </a:r>
                      <a:r>
                        <a:rPr dirty="0" sz="750" spc="3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extra </a:t>
                      </a:r>
                      <a:r>
                        <a:rPr dirty="0" sz="750" spc="2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opdr. </a:t>
                      </a:r>
                      <a:r>
                        <a:rPr dirty="0" sz="800" spc="1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800" spc="-12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theorietoets: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532130" algn="l"/>
                        </a:tabLst>
                      </a:pPr>
                      <a:r>
                        <a:rPr dirty="0" sz="1050" spc="-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baseline="3472" sz="1200" spc="-30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Draaiboek </a:t>
                      </a:r>
                      <a:r>
                        <a:rPr dirty="0" baseline="3472" sz="1200" spc="-15" i="1">
                          <a:solidFill>
                            <a:srgbClr val="3F4142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baseline="3472" sz="1200" spc="-15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voorbereiding </a:t>
                      </a:r>
                      <a:r>
                        <a:rPr dirty="0" baseline="3472" sz="1200" spc="-7" i="1">
                          <a:solidFill>
                            <a:srgbClr val="3F4142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baseline="3472" sz="1200" spc="15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uitvoering </a:t>
                      </a:r>
                      <a:r>
                        <a:rPr dirty="0" baseline="3472" sz="1200" spc="-30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baseline="3472" sz="1200" spc="179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472" sz="1200" spc="7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evaluatie</a:t>
                      </a:r>
                      <a:endParaRPr baseline="3472" sz="120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530225" algn="l"/>
                        </a:tabLst>
                      </a:pPr>
                      <a:r>
                        <a:rPr dirty="0" sz="900" spc="5">
                          <a:solidFill>
                            <a:srgbClr val="31312A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800" spc="-5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Veiligheid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532130" algn="l"/>
                        </a:tabLst>
                      </a:pPr>
                      <a:r>
                        <a:rPr dirty="0" sz="1050" spc="-6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baseline="3472" sz="1200" spc="-7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Bijlagen </a:t>
                      </a:r>
                      <a:r>
                        <a:rPr dirty="0" baseline="3472" sz="1200" spc="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baseline="3472" sz="1200" spc="15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laatste</a:t>
                      </a:r>
                      <a:r>
                        <a:rPr dirty="0" baseline="3472" sz="1200" spc="52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472" sz="1200" spc="15" i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controle</a:t>
                      </a:r>
                      <a:endParaRPr baseline="3472" sz="120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840"/>
                        </a:lnSpc>
                        <a:spcBef>
                          <a:spcPts val="195"/>
                        </a:spcBef>
                      </a:pPr>
                      <a:r>
                        <a:rPr dirty="0" sz="750" spc="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750" spc="-9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75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10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Bedrijfsuitje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ts val="840"/>
                        </a:lnSpc>
                        <a:spcBef>
                          <a:spcPts val="795"/>
                        </a:spcBef>
                      </a:pPr>
                      <a:r>
                        <a:rPr dirty="0" sz="7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R="64135">
                        <a:lnSpc>
                          <a:spcPts val="890"/>
                        </a:lnSpc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1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50" spc="15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S11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80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 spc="-8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0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800" spc="-8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Herhaling </a:t>
                      </a:r>
                      <a:r>
                        <a:rPr dirty="0" sz="750" spc="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hoofdstuk </a:t>
                      </a:r>
                      <a:r>
                        <a:rPr dirty="0" sz="750" spc="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t/m</a:t>
                      </a:r>
                      <a:r>
                        <a:rPr dirty="0" sz="750" spc="10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Theorietoets uitgeversgroep </a:t>
                      </a:r>
                      <a:r>
                        <a:rPr dirty="0" sz="750" spc="2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boek </a:t>
                      </a:r>
                      <a:r>
                        <a:rPr dirty="0" sz="75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(hs. </a:t>
                      </a:r>
                      <a:r>
                        <a:rPr dirty="0" sz="750" spc="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 tm</a:t>
                      </a:r>
                      <a:r>
                        <a:rPr dirty="0" sz="750" spc="13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711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2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750" spc="1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Praktijktoets. </a:t>
                      </a:r>
                      <a:r>
                        <a:rPr dirty="0" sz="750" spc="-8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750" spc="-4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750" spc="5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Daklozen</a:t>
                      </a:r>
                      <a:r>
                        <a:rPr dirty="0" sz="750" spc="-8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diner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13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8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509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767">
                <a:tc gridSpan="3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1000" spc="-2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M.</a:t>
                      </a:r>
                      <a:r>
                        <a:rPr dirty="0" sz="1000" spc="1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Siderius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1000" spc="-1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1000" spc="3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1000" spc="5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1000" spc="3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63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3F4142"/>
                          </a:solidFill>
                          <a:latin typeface="Arial"/>
                          <a:cs typeface="Arial"/>
                        </a:rPr>
                        <a:t>[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3975">
                        <a:lnSpc>
                          <a:spcPts val="1175"/>
                        </a:lnSpc>
                        <a:spcBef>
                          <a:spcPts val="130"/>
                        </a:spcBef>
                      </a:pPr>
                      <a:r>
                        <a:rPr dirty="0" sz="1000" spc="-3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1000" spc="-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1000" spc="2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3975">
                        <a:lnSpc>
                          <a:spcPts val="1175"/>
                        </a:lnSpc>
                      </a:pPr>
                      <a:r>
                        <a:rPr dirty="0" sz="100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1000" spc="-6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000" spc="-2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1000" spc="-70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solidFill>
                            <a:srgbClr val="1C1C1C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51936" y="463554"/>
            <a:ext cx="40297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1C1C1C"/>
                </a:solidFill>
                <a:latin typeface="Arial"/>
                <a:cs typeface="Arial"/>
              </a:rPr>
              <a:t>Plan </a:t>
            </a:r>
            <a:r>
              <a:rPr dirty="0" sz="1200" b="1">
                <a:solidFill>
                  <a:srgbClr val="1C1C1C"/>
                </a:solidFill>
                <a:latin typeface="Arial"/>
                <a:cs typeface="Arial"/>
              </a:rPr>
              <a:t>van </a:t>
            </a:r>
            <a:r>
              <a:rPr dirty="0" sz="1200" spc="-5" b="1">
                <a:solidFill>
                  <a:srgbClr val="1C1C1C"/>
                </a:solidFill>
                <a:latin typeface="Arial"/>
                <a:cs typeface="Arial"/>
              </a:rPr>
              <a:t>Toetsing </a:t>
            </a:r>
            <a:r>
              <a:rPr dirty="0" sz="1200" spc="15" b="1">
                <a:solidFill>
                  <a:srgbClr val="1C1C1C"/>
                </a:solidFill>
                <a:latin typeface="Arial"/>
                <a:cs typeface="Arial"/>
              </a:rPr>
              <a:t>en </a:t>
            </a:r>
            <a:r>
              <a:rPr dirty="0" sz="1200" spc="-5" b="1">
                <a:solidFill>
                  <a:srgbClr val="1C1C1C"/>
                </a:solidFill>
                <a:latin typeface="Arial"/>
                <a:cs typeface="Arial"/>
              </a:rPr>
              <a:t>Afsluiting </a:t>
            </a:r>
            <a:r>
              <a:rPr dirty="0" sz="1200" spc="25" b="1">
                <a:solidFill>
                  <a:srgbClr val="1C1C1C"/>
                </a:solidFill>
                <a:latin typeface="Arial"/>
                <a:cs typeface="Arial"/>
              </a:rPr>
              <a:t>2019-2020</a:t>
            </a:r>
            <a:r>
              <a:rPr dirty="0" sz="1200" spc="85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00" spc="60" b="1">
                <a:solidFill>
                  <a:srgbClr val="1C1C1C"/>
                </a:solidFill>
                <a:latin typeface="Arial"/>
                <a:cs typeface="Arial"/>
              </a:rPr>
              <a:t>/2020-2021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64375" y="463554"/>
            <a:ext cx="19685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1C1C1C"/>
                </a:solidFill>
                <a:latin typeface="Arial"/>
                <a:cs typeface="Arial"/>
              </a:rPr>
              <a:t>Afdeling: </a:t>
            </a:r>
            <a:r>
              <a:rPr dirty="0" sz="1200" spc="-85" b="1">
                <a:solidFill>
                  <a:srgbClr val="1C1C1C"/>
                </a:solidFill>
                <a:latin typeface="Arial"/>
                <a:cs typeface="Arial"/>
              </a:rPr>
              <a:t>HBR</a:t>
            </a:r>
            <a:r>
              <a:rPr dirty="0" sz="1200" spc="70" b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1C1C1C"/>
                </a:solidFill>
                <a:latin typeface="Arial"/>
                <a:cs typeface="Arial"/>
              </a:rPr>
              <a:t>Profieldelen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32226" y="868554"/>
          <a:ext cx="9037320" cy="4076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1680"/>
                <a:gridCol w="995044"/>
                <a:gridCol w="812164"/>
                <a:gridCol w="1623694"/>
                <a:gridCol w="2340609"/>
                <a:gridCol w="360045"/>
                <a:gridCol w="448309"/>
                <a:gridCol w="896620"/>
                <a:gridCol w="805179"/>
              </a:tblGrid>
              <a:tr h="314450">
                <a:tc gridSpan="4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00" spc="-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Leerw</a:t>
                      </a:r>
                      <a:r>
                        <a:rPr dirty="0" sz="1000" spc="-45">
                          <a:solidFill>
                            <a:srgbClr val="34465B"/>
                          </a:solidFill>
                          <a:latin typeface="Arial"/>
                          <a:cs typeface="Arial"/>
                        </a:rPr>
                        <a:t>.o</a:t>
                      </a:r>
                      <a:r>
                        <a:rPr dirty="0" sz="1000" spc="-45">
                          <a:solidFill>
                            <a:srgbClr val="282D34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-45">
                          <a:solidFill>
                            <a:srgbClr val="778AAA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1000" spc="-45">
                          <a:solidFill>
                            <a:srgbClr val="34465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-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0 </a:t>
                      </a:r>
                      <a:r>
                        <a:rPr dirty="0" sz="1000" spc="-1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000" spc="-160">
                          <a:solidFill>
                            <a:srgbClr val="34465B"/>
                          </a:solidFill>
                          <a:latin typeface="Arial"/>
                          <a:cs typeface="Arial"/>
                        </a:rPr>
                        <a:t>.11</a:t>
                      </a:r>
                      <a:r>
                        <a:rPr dirty="0" sz="1000" spc="-1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KB</a:t>
                      </a:r>
                      <a:r>
                        <a:rPr dirty="0" sz="1000" spc="-1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>
                          <a:solidFill>
                            <a:srgbClr val="1A1A1C"/>
                          </a:solidFill>
                          <a:latin typeface="Times New Roman"/>
                          <a:cs typeface="Times New Roman"/>
                        </a:rPr>
                        <a:t>2019-2021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spc="-2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-200">
                          <a:solidFill>
                            <a:srgbClr val="9AAED8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50" spc="-1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ou </a:t>
                      </a: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zevak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5: </a:t>
                      </a: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950" spc="8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kind </a:t>
                      </a:r>
                      <a:r>
                        <a:rPr dirty="0" sz="950" spc="1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204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jongere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12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00" spc="-95" b="1">
                          <a:solidFill>
                            <a:srgbClr val="282D34"/>
                          </a:solidFill>
                          <a:latin typeface="Arial"/>
                          <a:cs typeface="Arial"/>
                        </a:rPr>
                        <a:t>Deel</a:t>
                      </a:r>
                      <a:r>
                        <a:rPr dirty="0" sz="1000" spc="-95" b="1">
                          <a:solidFill>
                            <a:srgbClr val="34465B"/>
                          </a:solidFill>
                          <a:latin typeface="Arial"/>
                          <a:cs typeface="Arial"/>
                        </a:rPr>
                        <a:t>t--</a:t>
                      </a:r>
                      <a:r>
                        <a:rPr dirty="0" sz="1000" spc="-95" b="1">
                          <a:solidFill>
                            <a:srgbClr val="282D34"/>
                          </a:solidFill>
                          <a:latin typeface="Arial"/>
                          <a:cs typeface="Arial"/>
                        </a:rPr>
                        <a:t>aiak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820">
                        <a:lnSpc>
                          <a:spcPts val="1360"/>
                        </a:lnSpc>
                      </a:pPr>
                      <a:r>
                        <a:rPr dirty="0" sz="1150" spc="-40">
                          <a:solidFill>
                            <a:srgbClr val="282D34"/>
                          </a:solidFill>
                          <a:latin typeface="Times New Roman"/>
                          <a:cs typeface="Times New Roman"/>
                        </a:rPr>
                        <a:t>Toet,s-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00" spc="-7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co:€le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3185">
                        <a:lnSpc>
                          <a:spcPts val="795"/>
                        </a:lnSpc>
                        <a:spcBef>
                          <a:spcPts val="200"/>
                        </a:spcBef>
                      </a:pPr>
                      <a:r>
                        <a:rPr dirty="0" sz="800" b="1">
                          <a:solidFill>
                            <a:srgbClr val="282D34"/>
                          </a:solidFill>
                          <a:latin typeface="Arial"/>
                          <a:cs typeface="Arial"/>
                        </a:rPr>
                        <a:t>(maaister)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2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5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8595">
                        <a:lnSpc>
                          <a:spcPts val="1040"/>
                        </a:lnSpc>
                        <a:spcBef>
                          <a:spcPts val="275"/>
                        </a:spcBef>
                      </a:pPr>
                      <a:r>
                        <a:rPr dirty="0" sz="950" spc="40" b="1">
                          <a:solidFill>
                            <a:srgbClr val="282D34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950" spc="290" b="1">
                          <a:solidFill>
                            <a:srgbClr val="282D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8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ima</a:t>
                      </a:r>
                      <a:r>
                        <a:rPr dirty="0" sz="950" spc="-85" b="1">
                          <a:solidFill>
                            <a:srgbClr val="778AAA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R="52069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5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1000" spc="-6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000" spc="-1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120">
                          <a:solidFill>
                            <a:srgbClr val="34465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1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sing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 marR="495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50" spc="-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J/</a:t>
                      </a:r>
                      <a:r>
                        <a:rPr dirty="0" sz="950" spc="-1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29">
                          <a:solidFill>
                            <a:srgbClr val="9AAED8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 spc="-10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Ti </a:t>
                      </a:r>
                      <a:r>
                        <a:rPr dirty="0" sz="1000" spc="-80">
                          <a:solidFill>
                            <a:srgbClr val="34465B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1000" spc="-8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ds</a:t>
                      </a:r>
                      <a:r>
                        <a:rPr dirty="0" sz="100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 spc="-10">
                          <a:solidFill>
                            <a:srgbClr val="1A1A1C"/>
                          </a:solidFill>
                          <a:latin typeface="Times New Roman"/>
                          <a:cs typeface="Times New Roman"/>
                        </a:rPr>
                        <a:t>(iFl </a:t>
                      </a:r>
                      <a:r>
                        <a:rPr dirty="0" sz="700" spc="-90">
                          <a:solidFill>
                            <a:srgbClr val="34465B"/>
                          </a:solidFill>
                          <a:latin typeface="Times New Roman"/>
                          <a:cs typeface="Times New Roman"/>
                        </a:rPr>
                        <a:t>!l</a:t>
                      </a:r>
                      <a:r>
                        <a:rPr dirty="0" sz="700" spc="-90">
                          <a:solidFill>
                            <a:srgbClr val="9AAED8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700" spc="-90">
                          <a:solidFill>
                            <a:srgbClr val="1A1A1C"/>
                          </a:solidFill>
                          <a:latin typeface="Times New Roman"/>
                          <a:cs typeface="Times New Roman"/>
                        </a:rPr>
                        <a:t>1Î</a:t>
                      </a:r>
                      <a:r>
                        <a:rPr dirty="0" sz="700" spc="-90">
                          <a:solidFill>
                            <a:srgbClr val="34465B"/>
                          </a:solidFill>
                          <a:latin typeface="Times New Roman"/>
                          <a:cs typeface="Times New Roman"/>
                        </a:rPr>
                        <a:t>11l</a:t>
                      </a:r>
                      <a:r>
                        <a:rPr dirty="0" sz="700" spc="-40">
                          <a:solidFill>
                            <a:srgbClr val="34465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140">
                          <a:solidFill>
                            <a:srgbClr val="282D34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700" spc="-140">
                          <a:solidFill>
                            <a:srgbClr val="34465B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700" spc="-140">
                          <a:solidFill>
                            <a:srgbClr val="282D34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700" spc="-210">
                          <a:solidFill>
                            <a:srgbClr val="282D34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700" spc="-210">
                          <a:solidFill>
                            <a:srgbClr val="34465B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700" spc="145">
                          <a:solidFill>
                            <a:srgbClr val="34465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35">
                          <a:solidFill>
                            <a:srgbClr val="282D34"/>
                          </a:solidFill>
                          <a:latin typeface="Times New Roman"/>
                          <a:cs typeface="Times New Roman"/>
                        </a:rPr>
                        <a:t>}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97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15" b="1">
                          <a:solidFill>
                            <a:srgbClr val="282D34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115">
                        <a:lnSpc>
                          <a:spcPts val="1320"/>
                        </a:lnSpc>
                      </a:pPr>
                      <a:r>
                        <a:rPr dirty="0" sz="1300" spc="-75" b="1">
                          <a:solidFill>
                            <a:srgbClr val="1A1A1C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8493">
                <a:tc rowSpan="5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2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P/ZW/5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302260" marR="275590" indent="-2540">
                        <a:lnSpc>
                          <a:spcPct val="210900"/>
                        </a:lnSpc>
                      </a:pPr>
                      <a:r>
                        <a:rPr dirty="0" sz="95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S03  </a:t>
                      </a:r>
                      <a:r>
                        <a:rPr dirty="0" sz="95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2225">
                        <a:lnSpc>
                          <a:spcPct val="100000"/>
                        </a:lnSpc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10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55"/>
                        </a:lnSpc>
                        <a:spcBef>
                          <a:spcPts val="175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kind </a:t>
                      </a: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jongere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1050" spc="-75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Vm</a:t>
                      </a:r>
                      <a:r>
                        <a:rPr dirty="0" sz="1050" spc="-15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0385" indent="-227965">
                        <a:lnSpc>
                          <a:spcPts val="1195"/>
                        </a:lnSpc>
                        <a:buClr>
                          <a:srgbClr val="3B3B3B"/>
                        </a:buClr>
                        <a:buSzPct val="105263"/>
                        <a:buChar char="-"/>
                        <a:tabLst>
                          <a:tab pos="539750" algn="l"/>
                          <a:tab pos="541020" algn="l"/>
                        </a:tabLst>
                      </a:pP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Ontwikkeling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-17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kinderen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2290" indent="-229870">
                        <a:lnSpc>
                          <a:spcPts val="1075"/>
                        </a:lnSpc>
                        <a:spcBef>
                          <a:spcPts val="25"/>
                        </a:spcBef>
                        <a:buClr>
                          <a:srgbClr val="E92D2F"/>
                        </a:buClr>
                        <a:buSzPct val="105263"/>
                        <a:buChar char="-"/>
                        <a:tabLst>
                          <a:tab pos="542290" algn="l"/>
                          <a:tab pos="542925" algn="l"/>
                        </a:tabLst>
                      </a:pP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Verzorging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baby's </a:t>
                      </a: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7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peuters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0385" indent="-232410">
                        <a:lnSpc>
                          <a:spcPts val="1395"/>
                        </a:lnSpc>
                        <a:buClr>
                          <a:srgbClr val="E92D2F"/>
                        </a:buClr>
                        <a:buSzPct val="136842"/>
                        <a:buChar char="-"/>
                        <a:tabLst>
                          <a:tab pos="540385" algn="l"/>
                          <a:tab pos="541020" algn="l"/>
                        </a:tabLst>
                      </a:pPr>
                      <a:r>
                        <a:rPr dirty="0" baseline="2923" sz="1425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Spelen </a:t>
                      </a:r>
                      <a:r>
                        <a:rPr dirty="0" baseline="2923" sz="1425" spc="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baseline="2923" sz="1425" spc="7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923" sz="1425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ontwikkeling</a:t>
                      </a:r>
                      <a:endParaRPr baseline="2923" sz="1425">
                        <a:latin typeface="Arial"/>
                        <a:cs typeface="Arial"/>
                      </a:endParaRPr>
                    </a:p>
                    <a:p>
                      <a:pPr marL="82550">
                        <a:lnSpc>
                          <a:spcPts val="905"/>
                        </a:lnSpc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Opvoeden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3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4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7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55"/>
                        </a:lnSpc>
                        <a:spcBef>
                          <a:spcPts val="125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kind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jongere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1050" spc="-75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Vm</a:t>
                      </a:r>
                      <a:r>
                        <a:rPr dirty="0" sz="1050" spc="25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55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542290" indent="-229870">
                        <a:lnSpc>
                          <a:spcPts val="1085"/>
                        </a:lnSpc>
                        <a:buClr>
                          <a:srgbClr val="282D34"/>
                        </a:buClr>
                        <a:buSzPct val="105263"/>
                        <a:buChar char="-"/>
                        <a:tabLst>
                          <a:tab pos="542290" algn="l"/>
                          <a:tab pos="542925" algn="l"/>
                        </a:tabLst>
                      </a:pP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Jongerenopvang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2290" indent="-231140">
                        <a:lnSpc>
                          <a:spcPts val="1270"/>
                        </a:lnSpc>
                        <a:buSzPct val="136842"/>
                        <a:buChar char="-"/>
                        <a:tabLst>
                          <a:tab pos="542290" algn="l"/>
                          <a:tab pos="542925" algn="l"/>
                        </a:tabLst>
                      </a:pPr>
                      <a:r>
                        <a:rPr dirty="0" baseline="2923" sz="1425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Voeding </a:t>
                      </a:r>
                      <a:r>
                        <a:rPr dirty="0" baseline="2923" sz="1425" spc="37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baseline="2923" sz="1425" spc="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923" sz="1425" spc="22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verzorging</a:t>
                      </a:r>
                      <a:endParaRPr baseline="2923" sz="1425">
                        <a:latin typeface="Arial"/>
                        <a:cs typeface="Arial"/>
                      </a:endParaRPr>
                    </a:p>
                    <a:p>
                      <a:pPr marL="540385" indent="-229235">
                        <a:lnSpc>
                          <a:spcPts val="1340"/>
                        </a:lnSpc>
                        <a:buClr>
                          <a:srgbClr val="282D34"/>
                        </a:buClr>
                        <a:buSzPct val="136842"/>
                        <a:buChar char="-"/>
                        <a:tabLst>
                          <a:tab pos="540385" algn="l"/>
                          <a:tab pos="541020" algn="l"/>
                        </a:tabLst>
                      </a:pPr>
                      <a:r>
                        <a:rPr dirty="0" baseline="2923" sz="1425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Schoonmaakwerkzaamheden</a:t>
                      </a:r>
                      <a:endParaRPr baseline="2923" sz="1425">
                        <a:latin typeface="Arial"/>
                        <a:cs typeface="Arial"/>
                      </a:endParaRPr>
                    </a:p>
                    <a:p>
                      <a:pPr marL="82550">
                        <a:lnSpc>
                          <a:spcPts val="930"/>
                        </a:lnSpc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orqaniseren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178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 spc="-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P/ZW/5</a:t>
                      </a:r>
                      <a:r>
                        <a:rPr dirty="0" sz="950" spc="20" b="1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6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Speelgoed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ontwikkeling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3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-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P/ZW/5</a:t>
                      </a:r>
                      <a:r>
                        <a:rPr dirty="0" sz="950" spc="25" b="1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1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Activiteiten voor</a:t>
                      </a:r>
                      <a:r>
                        <a:rPr dirty="0" sz="950" spc="8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kinderen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3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spc="-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18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P/ZW/5.2/5</a:t>
                      </a:r>
                      <a:r>
                        <a:rPr dirty="0" sz="950" spc="-3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 b="1">
                          <a:solidFill>
                            <a:srgbClr val="52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Proeve van</a:t>
                      </a:r>
                      <a:r>
                        <a:rPr dirty="0" sz="950" spc="-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marR="487045" indent="-3175">
                        <a:lnSpc>
                          <a:spcPct val="105400"/>
                        </a:lnSpc>
                        <a:spcBef>
                          <a:spcPts val="114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Verzorging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baby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dagrapportage</a:t>
                      </a:r>
                      <a:r>
                        <a:rPr dirty="0" sz="950" spc="7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17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-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9">
                  <a:txBody>
                    <a:bodyPr/>
                    <a:lstStyle/>
                    <a:p>
                      <a:pPr marL="85090">
                        <a:lnSpc>
                          <a:spcPts val="1095"/>
                        </a:lnSpc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88 </a:t>
                      </a: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40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weging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)/ </a:t>
                      </a:r>
                      <a:r>
                        <a:rPr dirty="0" sz="1250" spc="40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50" spc="215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ts val="1280"/>
                        </a:lnSpc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Ciifer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SE=  </a:t>
                      </a:r>
                      <a:r>
                        <a:rPr dirty="0" sz="1450" spc="-9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&gt; </a:t>
                      </a: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&lt;toetsresultaat </a:t>
                      </a: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9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weqinq)/,</a:t>
                      </a:r>
                      <a:r>
                        <a:rPr dirty="0" sz="950" spc="-1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 gridSpan="4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6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ts val="1019"/>
                        </a:lnSpc>
                        <a:spcBef>
                          <a:spcPts val="60"/>
                        </a:spcBef>
                      </a:pP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Vaststellina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vakaroeo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25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d.: </a:t>
                      </a: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iuli</a:t>
                      </a:r>
                      <a:r>
                        <a:rPr dirty="0" sz="950" spc="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0511" y="455922"/>
            <a:ext cx="3649979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45" b="1">
                <a:solidFill>
                  <a:srgbClr val="1A1A1C"/>
                </a:solidFill>
                <a:latin typeface="Arial"/>
                <a:cs typeface="Arial"/>
              </a:rPr>
              <a:t>PTA </a:t>
            </a:r>
            <a:r>
              <a:rPr dirty="0" sz="1500" spc="-15" b="1">
                <a:solidFill>
                  <a:srgbClr val="1A1A1C"/>
                </a:solidFill>
                <a:latin typeface="Arial"/>
                <a:cs typeface="Arial"/>
              </a:rPr>
              <a:t>Zorg </a:t>
            </a:r>
            <a:r>
              <a:rPr dirty="0" sz="1500" spc="50" b="1">
                <a:solidFill>
                  <a:srgbClr val="1A1A1C"/>
                </a:solidFill>
                <a:latin typeface="Arial"/>
                <a:cs typeface="Arial"/>
              </a:rPr>
              <a:t>en </a:t>
            </a:r>
            <a:r>
              <a:rPr dirty="0" sz="1500" spc="40" b="1">
                <a:solidFill>
                  <a:srgbClr val="1A1A1C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1A1A1C"/>
                </a:solidFill>
                <a:latin typeface="Arial"/>
                <a:cs typeface="Arial"/>
              </a:rPr>
              <a:t>BB/KB</a:t>
            </a:r>
            <a:r>
              <a:rPr dirty="0" sz="1500" spc="204" b="1">
                <a:solidFill>
                  <a:srgbClr val="1A1A1C"/>
                </a:solidFill>
                <a:latin typeface="Arial"/>
                <a:cs typeface="Arial"/>
              </a:rPr>
              <a:t> </a:t>
            </a:r>
            <a:r>
              <a:rPr dirty="0" sz="1500" spc="80" b="1">
                <a:solidFill>
                  <a:srgbClr val="1A1A1C"/>
                </a:solidFill>
                <a:latin typeface="Arial"/>
                <a:cs typeface="Arial"/>
              </a:rPr>
              <a:t>2019-2021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2054" y="462027"/>
            <a:ext cx="272097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10" b="1">
                <a:solidFill>
                  <a:srgbClr val="1A1A1C"/>
                </a:solidFill>
                <a:latin typeface="Arial"/>
                <a:cs typeface="Arial"/>
              </a:rPr>
              <a:t>Keuzevakken </a:t>
            </a:r>
            <a:r>
              <a:rPr dirty="0" sz="1500" spc="35" b="1">
                <a:solidFill>
                  <a:srgbClr val="1A1A1C"/>
                </a:solidFill>
                <a:latin typeface="Arial"/>
                <a:cs typeface="Arial"/>
              </a:rPr>
              <a:t>arrangement</a:t>
            </a:r>
            <a:r>
              <a:rPr dirty="0" sz="1500" spc="220" b="1">
                <a:solidFill>
                  <a:srgbClr val="1A1A1C"/>
                </a:solidFill>
                <a:latin typeface="Arial"/>
                <a:cs typeface="Arial"/>
              </a:rPr>
              <a:t> </a:t>
            </a:r>
            <a:r>
              <a:rPr dirty="0" sz="1500" spc="40" b="1">
                <a:solidFill>
                  <a:srgbClr val="1A1A1C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41380" y="892978"/>
          <a:ext cx="9394190" cy="467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6100"/>
                <a:gridCol w="198120"/>
                <a:gridCol w="899794"/>
                <a:gridCol w="722630"/>
                <a:gridCol w="1537334"/>
                <a:gridCol w="2782570"/>
                <a:gridCol w="362584"/>
                <a:gridCol w="435609"/>
                <a:gridCol w="276859"/>
                <a:gridCol w="899159"/>
                <a:gridCol w="713104"/>
              </a:tblGrid>
              <a:tr h="314450">
                <a:tc gridSpan="5">
                  <a:txBody>
                    <a:bodyPr/>
                    <a:lstStyle/>
                    <a:p>
                      <a:pPr marL="285115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364254"/>
                          </a:solidFill>
                          <a:latin typeface="Times New Roman"/>
                          <a:cs typeface="Times New Roman"/>
                        </a:rPr>
                        <a:t>,wq </a:t>
                      </a:r>
                      <a:r>
                        <a:rPr dirty="0" sz="1100" spc="-95">
                          <a:solidFill>
                            <a:srgbClr val="828EAF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100" spc="-95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1100" spc="-125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100" spc="-125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dirty="0" sz="1100" spc="-125">
                          <a:solidFill>
                            <a:srgbClr val="46567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00" spc="-125">
                          <a:solidFill>
                            <a:srgbClr val="364254"/>
                          </a:solidFill>
                          <a:latin typeface="Times New Roman"/>
                          <a:cs typeface="Times New Roman"/>
                        </a:rPr>
                        <a:t>,Kl\ </a:t>
                      </a:r>
                      <a:r>
                        <a:rPr dirty="0" sz="950" spc="-13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950" spc="-100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Q8</a:t>
                      </a:r>
                      <a:r>
                        <a:rPr dirty="0" sz="950" spc="-95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,-</a:t>
                      </a:r>
                      <a:r>
                        <a:rPr dirty="0" sz="950" spc="-20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JB2</a:t>
                      </a:r>
                      <a:r>
                        <a:rPr dirty="0" sz="950" spc="-2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6794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 spc="-175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j </a:t>
                      </a:r>
                      <a:r>
                        <a:rPr dirty="0" sz="1000" spc="-13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Keuze1;11ak </a:t>
                      </a:r>
                      <a:r>
                        <a:rPr dirty="0" sz="1000" spc="-60">
                          <a:solidFill>
                            <a:srgbClr val="364254"/>
                          </a:solidFill>
                          <a:latin typeface="Times New Roman"/>
                          <a:cs typeface="Times New Roman"/>
                        </a:rPr>
                        <a:t>8:</a:t>
                      </a:r>
                      <a:r>
                        <a:rPr dirty="0" sz="1000" spc="-60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dirty="0" sz="1000" spc="4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W </a:t>
                      </a:r>
                      <a:r>
                        <a:rPr dirty="0" sz="1000" spc="-9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90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zi!Éf) </a:t>
                      </a:r>
                      <a:r>
                        <a:rPr dirty="0" sz="750" spc="-60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"v.'@JWta&amp;S@lil </a:t>
                      </a:r>
                      <a:r>
                        <a:rPr dirty="0" sz="750" spc="-8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750" spc="-40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fil </a:t>
                      </a:r>
                      <a:r>
                        <a:rPr dirty="0" sz="1000" spc="-8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8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000" spc="-7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-70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7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18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30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et1</a:t>
                      </a:r>
                      <a:r>
                        <a:rPr dirty="0" sz="1000" spc="-13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130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:frl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016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65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ffaatG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900" spc="35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900" spc="35">
                          <a:solidFill>
                            <a:srgbClr val="364254"/>
                          </a:solidFill>
                          <a:latin typeface="Times New Roman"/>
                          <a:cs typeface="Times New Roman"/>
                        </a:rPr>
                        <a:t>mit</a:t>
                      </a:r>
                      <a:r>
                        <a:rPr dirty="0" sz="900" spc="35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s,-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750" spc="-50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,cQ</a:t>
                      </a:r>
                      <a:r>
                        <a:rPr dirty="0" sz="750" spc="-45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ta:)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819"/>
                        </a:lnSpc>
                        <a:spcBef>
                          <a:spcPts val="425"/>
                        </a:spcBef>
                      </a:pPr>
                      <a:r>
                        <a:rPr dirty="0" sz="750" spc="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(magister}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55">
                          <a:solidFill>
                            <a:srgbClr val="364254"/>
                          </a:solidFill>
                          <a:latin typeface="Times New Roman"/>
                          <a:cs typeface="Times New Roman"/>
                        </a:rPr>
                        <a:t>'J&amp;</a:t>
                      </a:r>
                      <a:r>
                        <a:rPr dirty="0" sz="950" spc="-55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&gt;e</a:t>
                      </a:r>
                      <a:r>
                        <a:rPr dirty="0" sz="950" spc="-55">
                          <a:solidFill>
                            <a:srgbClr val="364254"/>
                          </a:solidFill>
                          <a:latin typeface="Times New Roman"/>
                          <a:cs typeface="Times New Roman"/>
                        </a:rPr>
                        <a:t>ts'.</a:t>
                      </a:r>
                      <a:r>
                        <a:rPr dirty="0" sz="950" spc="-30">
                          <a:solidFill>
                            <a:srgbClr val="36425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-80">
                          <a:solidFill>
                            <a:srgbClr val="465672"/>
                          </a:solidFill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dirty="0" sz="950" spc="-80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rrrt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50" spc="-225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lr</a:t>
                      </a:r>
                      <a:r>
                        <a:rPr dirty="0" sz="950" spc="-225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dirty="0" sz="1000" spc="-2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ho </a:t>
                      </a:r>
                      <a:r>
                        <a:rPr dirty="0" sz="1000" spc="-32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8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7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6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tt</a:t>
                      </a:r>
                      <a:r>
                        <a:rPr dirty="0" sz="1000" spc="-12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6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eer</a:t>
                      </a:r>
                      <a:r>
                        <a:rPr dirty="0" sz="1000" spc="-65">
                          <a:solidFill>
                            <a:srgbClr val="364254"/>
                          </a:solidFill>
                          <a:latin typeface="Arial"/>
                          <a:cs typeface="Arial"/>
                        </a:rPr>
                        <a:t>"S't</a:t>
                      </a:r>
                      <a:r>
                        <a:rPr dirty="0" sz="1000" spc="-6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8135">
                        <a:lnSpc>
                          <a:spcPts val="1270"/>
                        </a:lnSpc>
                      </a:pPr>
                      <a:r>
                        <a:rPr dirty="0" sz="1100" spc="-105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W </a:t>
                      </a:r>
                      <a:r>
                        <a:rPr dirty="0" sz="1100" spc="-114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t.J</a:t>
                      </a:r>
                      <a:r>
                        <a:rPr dirty="0" sz="1100" spc="-114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 spc="-114">
                          <a:solidFill>
                            <a:srgbClr val="5D6E8C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100" spc="-195">
                          <a:solidFill>
                            <a:srgbClr val="5D6E8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R="6350">
                        <a:lnSpc>
                          <a:spcPts val="1075"/>
                        </a:lnSpc>
                        <a:spcBef>
                          <a:spcPts val="55"/>
                        </a:spcBef>
                      </a:pPr>
                      <a:r>
                        <a:rPr dirty="0" sz="100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3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100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kaM</a:t>
                      </a:r>
                      <a:r>
                        <a:rPr dirty="0" sz="1000" spc="-7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 marR="5715">
                        <a:lnSpc>
                          <a:spcPts val="1375"/>
                        </a:lnSpc>
                      </a:pPr>
                      <a:r>
                        <a:rPr dirty="0" sz="1250" spc="-200">
                          <a:solidFill>
                            <a:srgbClr val="364254"/>
                          </a:solidFill>
                          <a:latin typeface="Courier New"/>
                          <a:cs typeface="Courier New"/>
                        </a:rPr>
                        <a:t>J</a:t>
                      </a:r>
                      <a:r>
                        <a:rPr dirty="0" sz="1250" spc="-200">
                          <a:solidFill>
                            <a:srgbClr val="465672"/>
                          </a:solidFill>
                          <a:latin typeface="Courier New"/>
                          <a:cs typeface="Courier New"/>
                        </a:rPr>
                        <a:t>f</a:t>
                      </a:r>
                      <a:r>
                        <a:rPr dirty="0" sz="1250" spc="-200">
                          <a:solidFill>
                            <a:srgbClr val="18181A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sz="1250">
                        <a:latin typeface="Courier New"/>
                        <a:cs typeface="Courier New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ijcl</a:t>
                      </a:r>
                      <a:r>
                        <a:rPr dirty="0" sz="95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75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4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l!l</a:t>
                      </a:r>
                      <a:r>
                        <a:rPr dirty="0" sz="950" spc="-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45">
                          <a:solidFill>
                            <a:srgbClr val="465672"/>
                          </a:solidFill>
                          <a:latin typeface="Times New Roman"/>
                          <a:cs typeface="Times New Roman"/>
                        </a:rPr>
                        <a:t>( </a:t>
                      </a:r>
                      <a:r>
                        <a:rPr dirty="0" sz="800" spc="-180">
                          <a:solidFill>
                            <a:srgbClr val="364254"/>
                          </a:solidFill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dirty="0" sz="900" spc="-175">
                          <a:solidFill>
                            <a:srgbClr val="364254"/>
                          </a:solidFill>
                          <a:latin typeface="Times New Roman"/>
                          <a:cs typeface="Times New Roman"/>
                        </a:rPr>
                        <a:t>m.im</a:t>
                      </a:r>
                      <a:r>
                        <a:rPr dirty="0" sz="900" spc="-165">
                          <a:solidFill>
                            <a:srgbClr val="36425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45">
                          <a:solidFill>
                            <a:srgbClr val="364254"/>
                          </a:solidFill>
                          <a:latin typeface="Times New Roman"/>
                          <a:cs typeface="Times New Roman"/>
                        </a:rPr>
                        <a:t>h[</a:t>
                      </a:r>
                      <a:r>
                        <a:rPr dirty="0" sz="900" spc="-45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900" spc="-45">
                          <a:solidFill>
                            <a:srgbClr val="364254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900" spc="-45">
                          <a:solidFill>
                            <a:srgbClr val="2F3134"/>
                          </a:solidFill>
                          <a:latin typeface="Times New Roman"/>
                          <a:cs typeface="Times New Roman"/>
                        </a:rPr>
                        <a:t>ni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50"/>
                        </a:lnSpc>
                      </a:pPr>
                      <a:r>
                        <a:rPr dirty="0" sz="1050" spc="130" b="1">
                          <a:solidFill>
                            <a:srgbClr val="18181A"/>
                          </a:solidFill>
                          <a:latin typeface="Courier New"/>
                          <a:cs typeface="Courier New"/>
                        </a:rPr>
                        <a:t>88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6515">
                        <a:lnSpc>
                          <a:spcPts val="1180"/>
                        </a:lnSpc>
                      </a:pPr>
                      <a:r>
                        <a:rPr dirty="0" sz="1200" spc="-105" b="1">
                          <a:solidFill>
                            <a:srgbClr val="2F3134"/>
                          </a:solidFill>
                          <a:latin typeface="Courier New"/>
                          <a:cs typeface="Courier New"/>
                        </a:rPr>
                        <a:t>K</a:t>
                      </a:r>
                      <a:r>
                        <a:rPr dirty="0" sz="1200" spc="-630" b="1">
                          <a:solidFill>
                            <a:srgbClr val="2F3134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200" spc="-65" b="1">
                          <a:solidFill>
                            <a:srgbClr val="18181A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165">
                        <a:lnSpc>
                          <a:spcPts val="1190"/>
                        </a:lnSpc>
                      </a:pPr>
                      <a:r>
                        <a:rPr dirty="0" sz="1150" spc="-5" b="1">
                          <a:solidFill>
                            <a:srgbClr val="364254"/>
                          </a:solidFill>
                          <a:latin typeface="Courier New"/>
                          <a:cs typeface="Courier New"/>
                        </a:rPr>
                        <a:t>Gl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gridSpan="2"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5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K/ZW/8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950" spc="2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252095" marR="234950" indent="-1270">
                        <a:lnSpc>
                          <a:spcPct val="210900"/>
                        </a:lnSpc>
                      </a:pPr>
                      <a:r>
                        <a:rPr dirty="0" sz="950" spc="-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S03  </a:t>
                      </a:r>
                      <a:r>
                        <a:rPr dirty="0" sz="950" spc="-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950" spc="-8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volwassenen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ouderen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6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5145" indent="-227965">
                        <a:lnSpc>
                          <a:spcPts val="1175"/>
                        </a:lnSpc>
                        <a:spcBef>
                          <a:spcPts val="10"/>
                        </a:spcBef>
                        <a:buClr>
                          <a:srgbClr val="E43B38"/>
                        </a:buClr>
                        <a:buSzPct val="105263"/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Zelfredzaamheid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7685" indent="-227329">
                        <a:lnSpc>
                          <a:spcPts val="1235"/>
                        </a:lnSpc>
                        <a:buSzPct val="110526"/>
                        <a:buChar char="-"/>
                        <a:tabLst>
                          <a:tab pos="527685" algn="l"/>
                          <a:tab pos="528320" algn="l"/>
                        </a:tabLst>
                      </a:pP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Commun</a:t>
                      </a:r>
                      <a:r>
                        <a:rPr dirty="0" sz="950" spc="3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catie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0485" marR="913765" indent="226060">
                        <a:lnSpc>
                          <a:spcPts val="1230"/>
                        </a:lnSpc>
                        <a:spcBef>
                          <a:spcPts val="10"/>
                        </a:spcBef>
                        <a:tabLst>
                          <a:tab pos="530225" algn="l"/>
                        </a:tabLst>
                      </a:pPr>
                      <a:r>
                        <a:rPr dirty="0" baseline="3086" sz="1350" spc="37">
                          <a:solidFill>
                            <a:srgbClr val="E43B38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Verzorging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 klant 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Soorten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daabestedina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46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3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1681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Welzijn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volwassenen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ouderen Blok </a:t>
                      </a:r>
                      <a:r>
                        <a:rPr dirty="0" sz="95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7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6415" marR="767715" indent="-229235">
                        <a:lnSpc>
                          <a:spcPts val="1200"/>
                        </a:lnSpc>
                        <a:spcBef>
                          <a:spcPts val="50"/>
                        </a:spcBef>
                        <a:buClr>
                          <a:srgbClr val="EB6264"/>
                        </a:buClr>
                        <a:buSzPct val="105263"/>
                        <a:buChar char="-"/>
                        <a:tabLst>
                          <a:tab pos="524510" algn="l"/>
                          <a:tab pos="525145" algn="l"/>
                        </a:tabLst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Doelgroepen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passende 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dagbesteding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7685" indent="-227329">
                        <a:lnSpc>
                          <a:spcPts val="1200"/>
                        </a:lnSpc>
                        <a:buClr>
                          <a:srgbClr val="2F3134"/>
                        </a:buClr>
                        <a:buSzPct val="110526"/>
                        <a:buChar char="-"/>
                        <a:tabLst>
                          <a:tab pos="527685" algn="l"/>
                          <a:tab pos="528320" algn="l"/>
                        </a:tabLst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Activiteiten</a:t>
                      </a:r>
                      <a:r>
                        <a:rPr dirty="0" sz="950" spc="6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voorbereiden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0485" marR="1184275" indent="226695">
                        <a:lnSpc>
                          <a:spcPts val="1200"/>
                        </a:lnSpc>
                        <a:spcBef>
                          <a:spcPts val="30"/>
                        </a:spcBef>
                        <a:tabLst>
                          <a:tab pos="527685" algn="l"/>
                        </a:tabLst>
                      </a:pPr>
                      <a:r>
                        <a:rPr dirty="0" baseline="3086" sz="1350" spc="15">
                          <a:solidFill>
                            <a:srgbClr val="E43B38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Activiteit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uitvoeren  Observeren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raooorteren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76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841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3843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1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K/ZW/8</a:t>
                      </a:r>
                      <a:r>
                        <a:rPr dirty="0" sz="950" spc="-7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 b="1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2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6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Voeding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schijf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-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vijf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497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K/ZW/8.2/8.3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Zorgvrager ondersteunen</a:t>
                      </a:r>
                      <a:r>
                        <a:rPr dirty="0" sz="950" spc="204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ADL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65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3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142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K/ZW/8.1/8.4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75895" indent="-1905">
                        <a:lnSpc>
                          <a:spcPct val="102299"/>
                        </a:lnSpc>
                        <a:spcBef>
                          <a:spcPts val="80"/>
                        </a:spcBef>
                      </a:pP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bekwaamheid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(project</a:t>
                      </a:r>
                      <a:r>
                        <a:rPr dirty="0" sz="950" spc="20">
                          <a:solidFill>
                            <a:srgbClr val="2F3134"/>
                          </a:solidFill>
                          <a:latin typeface="Arial"/>
                          <a:cs typeface="Arial"/>
                        </a:rPr>
                        <a:t>, 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meerdere</a:t>
                      </a:r>
                      <a:r>
                        <a:rPr dirty="0" sz="95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weken)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296545" indent="2540">
                        <a:lnSpc>
                          <a:spcPct val="105400"/>
                        </a:lnSpc>
                        <a:spcBef>
                          <a:spcPts val="114"/>
                        </a:spcBef>
                      </a:pP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Activiteiten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volwassenen met 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zorgindicatie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en/of ouderen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organiseren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uitvoeren Zorgvrager</a:t>
                      </a:r>
                      <a:r>
                        <a:rPr dirty="0" sz="950" spc="1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ondersteunen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65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1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1000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 marL="73025" marR="6102985">
                        <a:lnSpc>
                          <a:spcPct val="71500"/>
                        </a:lnSpc>
                        <a:spcBef>
                          <a:spcPts val="204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400" spc="-175" i="1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weging )/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11 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400" spc="-175" i="1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12 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GL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400" spc="-175" i="1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x weging)/</a:t>
                      </a:r>
                      <a:r>
                        <a:rPr dirty="0" sz="950" spc="2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1019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Vaststellina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iuli</a:t>
                      </a:r>
                      <a:r>
                        <a:rPr dirty="0" sz="950" spc="-1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0893" y="461774"/>
            <a:ext cx="364871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55" b="1">
                <a:solidFill>
                  <a:srgbClr val="18181A"/>
                </a:solidFill>
                <a:latin typeface="Arial"/>
                <a:cs typeface="Arial"/>
              </a:rPr>
              <a:t>PTA </a:t>
            </a:r>
            <a:r>
              <a:rPr dirty="0" sz="1550" spc="-40" b="1">
                <a:solidFill>
                  <a:srgbClr val="18181A"/>
                </a:solidFill>
                <a:latin typeface="Arial"/>
                <a:cs typeface="Arial"/>
              </a:rPr>
              <a:t>Zorg </a:t>
            </a:r>
            <a:r>
              <a:rPr dirty="0" sz="1550" spc="30" b="1">
                <a:solidFill>
                  <a:srgbClr val="18181A"/>
                </a:solidFill>
                <a:latin typeface="Arial"/>
                <a:cs typeface="Arial"/>
              </a:rPr>
              <a:t>en </a:t>
            </a:r>
            <a:r>
              <a:rPr dirty="0" sz="1550" b="1">
                <a:solidFill>
                  <a:srgbClr val="18181A"/>
                </a:solidFill>
                <a:latin typeface="Arial"/>
                <a:cs typeface="Arial"/>
              </a:rPr>
              <a:t>Welzijn </a:t>
            </a:r>
            <a:r>
              <a:rPr dirty="0" sz="1550" spc="65" b="1">
                <a:solidFill>
                  <a:srgbClr val="18181A"/>
                </a:solidFill>
                <a:latin typeface="Arial"/>
                <a:cs typeface="Arial"/>
              </a:rPr>
              <a:t>88/KB</a:t>
            </a:r>
            <a:r>
              <a:rPr dirty="0" sz="1550" spc="260" b="1">
                <a:solidFill>
                  <a:srgbClr val="18181A"/>
                </a:solidFill>
                <a:latin typeface="Arial"/>
                <a:cs typeface="Arial"/>
              </a:rPr>
              <a:t> </a:t>
            </a:r>
            <a:r>
              <a:rPr dirty="0" sz="1550" spc="45" b="1">
                <a:solidFill>
                  <a:srgbClr val="18181A"/>
                </a:solidFill>
                <a:latin typeface="Arial"/>
                <a:cs typeface="Arial"/>
              </a:rPr>
              <a:t>2019-2021</a:t>
            </a:r>
            <a:endParaRPr sz="1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4630" y="461774"/>
            <a:ext cx="272351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 b="1">
                <a:solidFill>
                  <a:srgbClr val="18181A"/>
                </a:solidFill>
                <a:latin typeface="Arial"/>
                <a:cs typeface="Arial"/>
              </a:rPr>
              <a:t>Keuzevakken </a:t>
            </a:r>
            <a:r>
              <a:rPr dirty="0" sz="1550" spc="5" b="1">
                <a:solidFill>
                  <a:srgbClr val="18181A"/>
                </a:solidFill>
                <a:latin typeface="Arial"/>
                <a:cs typeface="Arial"/>
              </a:rPr>
              <a:t>arrangement</a:t>
            </a:r>
            <a:r>
              <a:rPr dirty="0" sz="1550" spc="-55" b="1">
                <a:solidFill>
                  <a:srgbClr val="18181A"/>
                </a:solidFill>
                <a:latin typeface="Arial"/>
                <a:cs typeface="Arial"/>
              </a:rPr>
              <a:t> </a:t>
            </a:r>
            <a:r>
              <a:rPr dirty="0" sz="1550" spc="5" b="1">
                <a:solidFill>
                  <a:srgbClr val="18181A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39855" y="888398"/>
          <a:ext cx="9401810" cy="485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9275"/>
                <a:gridCol w="201295"/>
                <a:gridCol w="897255"/>
                <a:gridCol w="720089"/>
                <a:gridCol w="1534794"/>
                <a:gridCol w="2785745"/>
                <a:gridCol w="362584"/>
                <a:gridCol w="356234"/>
                <a:gridCol w="362584"/>
                <a:gridCol w="893445"/>
                <a:gridCol w="716279"/>
              </a:tblGrid>
              <a:tr h="314450">
                <a:tc gridSpan="5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78485" algn="l"/>
                        </a:tabLst>
                      </a:pPr>
                      <a:r>
                        <a:rPr dirty="0" sz="950" spc="-8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f..</a:t>
                      </a:r>
                      <a:r>
                        <a:rPr dirty="0" sz="950" spc="-8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-80">
                          <a:solidFill>
                            <a:srgbClr val="697793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50" spc="-8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eriw	</a:t>
                      </a:r>
                      <a:r>
                        <a:rPr dirty="0" sz="950" spc="-280">
                          <a:solidFill>
                            <a:srgbClr val="8393A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28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2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50" i="1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55" i="1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 i="1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950" spc="-25" i="1">
                          <a:solidFill>
                            <a:srgbClr val="465672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50" spc="-25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50" spc="-25" i="1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Bt</a:t>
                      </a:r>
                      <a:r>
                        <a:rPr dirty="0" sz="950" spc="25" i="1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5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2Di19:</a:t>
                      </a:r>
                      <a:r>
                        <a:rPr dirty="0" sz="1050" spc="-10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50" spc="-105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Z0'21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6965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650" spc="-270">
                          <a:solidFill>
                            <a:srgbClr val="46567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650" spc="505">
                          <a:solidFill>
                            <a:srgbClr val="46567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Keu</a:t>
                      </a:r>
                      <a:r>
                        <a:rPr dirty="0" sz="100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z </a:t>
                      </a:r>
                      <a:r>
                        <a:rPr dirty="0" sz="10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ak </a:t>
                      </a:r>
                      <a:r>
                        <a:rPr dirty="0" sz="100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7: </a:t>
                      </a: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100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gezondheidszorg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24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Jfaak,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7470" marR="250825" indent="-1270">
                        <a:lnSpc>
                          <a:spcPct val="107500"/>
                        </a:lnSpc>
                        <a:spcBef>
                          <a:spcPts val="20"/>
                        </a:spcBef>
                      </a:pP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950" spc="-2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dirty="0" sz="950" spc="6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ts val="890"/>
                        </a:lnSpc>
                        <a:spcBef>
                          <a:spcPts val="215"/>
                        </a:spcBef>
                      </a:pPr>
                      <a:r>
                        <a:rPr dirty="0" sz="800" spc="-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562610" algn="l"/>
                        </a:tabLst>
                      </a:pPr>
                      <a:r>
                        <a:rPr dirty="0" sz="1000" spc="-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3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rim	</a:t>
                      </a:r>
                      <a:r>
                        <a:rPr dirty="0" sz="1000" spc="-4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ee.rsw</a:t>
                      </a:r>
                      <a:r>
                        <a:rPr dirty="0" sz="1000" spc="-11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5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18770">
                        <a:lnSpc>
                          <a:spcPts val="1090"/>
                        </a:lnSpc>
                        <a:spcBef>
                          <a:spcPts val="55"/>
                        </a:spcBef>
                      </a:pPr>
                      <a:r>
                        <a:rPr dirty="0" sz="1000" spc="-1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1000" spc="-12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-120">
                          <a:solidFill>
                            <a:srgbClr val="465672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dirty="0" sz="1000" spc="-1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-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Herkansieng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 marR="8636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00" spc="-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J/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950" spc="-5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Jtl</a:t>
                      </a:r>
                      <a:r>
                        <a:rPr dirty="0" sz="950" spc="-65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sdu</a:t>
                      </a:r>
                      <a:r>
                        <a:rPr dirty="0" sz="950" spc="-7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&amp;J</a:t>
                      </a:r>
                      <a:r>
                        <a:rPr dirty="0" sz="950" spc="-7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650" spc="-15">
                          <a:solidFill>
                            <a:srgbClr val="465672"/>
                          </a:solidFill>
                          <a:latin typeface="Arial"/>
                          <a:cs typeface="Arial"/>
                        </a:rPr>
                        <a:t>f  </a:t>
                      </a:r>
                      <a:r>
                        <a:rPr dirty="0" sz="650" spc="-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650" spc="-1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tl </a:t>
                      </a:r>
                      <a:r>
                        <a:rPr dirty="0" sz="65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  </a:t>
                      </a:r>
                      <a:r>
                        <a:rPr dirty="0" sz="650" spc="-30">
                          <a:solidFill>
                            <a:srgbClr val="465672"/>
                          </a:solidFill>
                          <a:latin typeface="Arial"/>
                          <a:cs typeface="Arial"/>
                        </a:rPr>
                        <a:t>lll</a:t>
                      </a:r>
                      <a:r>
                        <a:rPr dirty="0" sz="650" spc="-3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l/.lt </a:t>
                      </a:r>
                      <a:r>
                        <a:rPr dirty="0" sz="650" spc="70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85">
                          <a:solidFill>
                            <a:srgbClr val="465672"/>
                          </a:solidFill>
                          <a:latin typeface="Arial"/>
                          <a:cs typeface="Arial"/>
                        </a:rPr>
                        <a:t>mt</a:t>
                      </a:r>
                      <a:r>
                        <a:rPr dirty="0" sz="650" spc="-85">
                          <a:solidFill>
                            <a:srgbClr val="2F3D4B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834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4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-5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l&lt;B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280"/>
                        </a:lnSpc>
                      </a:pPr>
                      <a:r>
                        <a:rPr dirty="0" sz="1100" spc="-50">
                          <a:solidFill>
                            <a:srgbClr val="1A1A1C"/>
                          </a:solidFill>
                          <a:latin typeface="Times New Roman"/>
                          <a:cs typeface="Times New Roman"/>
                        </a:rPr>
                        <a:t>GL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gridSpan="2" row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8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K/ZW/8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53365" marR="229870">
                        <a:lnSpc>
                          <a:spcPct val="317400"/>
                        </a:lnSpc>
                      </a:pPr>
                      <a:r>
                        <a:rPr dirty="0" sz="95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S03  </a:t>
                      </a:r>
                      <a:r>
                        <a:rPr dirty="0" sz="95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S04  </a:t>
                      </a:r>
                      <a:r>
                        <a:rPr dirty="0" sz="95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 gezondheidszorg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47320" indent="-78740">
                        <a:lnSpc>
                          <a:spcPct val="100000"/>
                        </a:lnSpc>
                        <a:spcBef>
                          <a:spcPts val="85"/>
                        </a:spcBef>
                        <a:buChar char="-"/>
                        <a:tabLst>
                          <a:tab pos="147955" algn="l"/>
                        </a:tabLst>
                      </a:pPr>
                      <a:r>
                        <a:rPr dirty="0" sz="950" spc="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-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gezondheidscentrum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46685" indent="-74930">
                        <a:lnSpc>
                          <a:spcPct val="100000"/>
                        </a:lnSpc>
                        <a:spcBef>
                          <a:spcPts val="65"/>
                        </a:spcBef>
                        <a:buChar char="-"/>
                        <a:tabLst>
                          <a:tab pos="147320" algn="l"/>
                        </a:tabLst>
                      </a:pP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balie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0485" marR="1506220" indent="1270">
                        <a:lnSpc>
                          <a:spcPts val="1230"/>
                        </a:lnSpc>
                        <a:spcBef>
                          <a:spcPts val="25"/>
                        </a:spcBef>
                        <a:buChar char="-"/>
                        <a:tabLst>
                          <a:tab pos="146685" algn="l"/>
                        </a:tabLst>
                      </a:pP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Meten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weten  Ziektes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oreventies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13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6227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Assisteren in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 gezondheidszorg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8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46050" indent="-77470">
                        <a:lnSpc>
                          <a:spcPct val="100000"/>
                        </a:lnSpc>
                        <a:spcBef>
                          <a:spcPts val="60"/>
                        </a:spcBef>
                        <a:buChar char="-"/>
                        <a:tabLst>
                          <a:tab pos="146685" algn="l"/>
                        </a:tabLst>
                      </a:pP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mond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46050" indent="-74295">
                        <a:lnSpc>
                          <a:spcPct val="100000"/>
                        </a:lnSpc>
                        <a:spcBef>
                          <a:spcPts val="60"/>
                        </a:spcBef>
                        <a:buChar char="-"/>
                        <a:tabLst>
                          <a:tab pos="146685" algn="l"/>
                        </a:tabLst>
                      </a:pP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Medicatie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hulpmiddelen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 marR="1715135" indent="1905">
                        <a:lnSpc>
                          <a:spcPts val="1230"/>
                        </a:lnSpc>
                        <a:spcBef>
                          <a:spcPts val="30"/>
                        </a:spcBef>
                        <a:buChar char="-"/>
                        <a:tabLst>
                          <a:tab pos="149225" algn="l"/>
                        </a:tabLst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Helpende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hand  Moeilijke</a:t>
                      </a: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situaties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81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7761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K/ZW/8.1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87020" indent="-1270">
                        <a:lnSpc>
                          <a:spcPts val="1200"/>
                        </a:lnSpc>
                        <a:spcBef>
                          <a:spcPts val="17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gebruik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van  thuiszorghulpmiddelen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9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zorgtechnologie</a:t>
                      </a:r>
                      <a:r>
                        <a:rPr dirty="0" sz="950" spc="25">
                          <a:solidFill>
                            <a:srgbClr val="626464"/>
                          </a:solidFill>
                          <a:latin typeface="Arial"/>
                          <a:cs typeface="Arial"/>
                        </a:rPr>
                        <a:t>: 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Computeropdracht</a:t>
                      </a:r>
                      <a:r>
                        <a:rPr dirty="0" sz="950" spc="-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Zorgtechnologie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81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338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K/ZW/8.2/8.3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Instructie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geven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gezonde</a:t>
                      </a:r>
                      <a:r>
                        <a:rPr dirty="0" sz="950" spc="9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leefstijl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49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668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K/ZW/8.1/8.4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77545" indent="1270">
                        <a:lnSpc>
                          <a:spcPct val="101200"/>
                        </a:lnSpc>
                        <a:spcBef>
                          <a:spcPts val="70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95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62255" indent="190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specifieke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hulpvragen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mensen </a:t>
                      </a: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beperking of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ziekte:  Ondersteuning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bieden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iemand </a:t>
                      </a: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een  beperking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8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 marL="73025" marR="6102985" indent="2540">
                        <a:lnSpc>
                          <a:spcPts val="1200"/>
                        </a:lnSpc>
                        <a:spcBef>
                          <a:spcPts val="17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40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weging)/ 11 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40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95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12 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GL </a:t>
                      </a:r>
                      <a:r>
                        <a:rPr dirty="0" sz="95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70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x weging)/</a:t>
                      </a:r>
                      <a:r>
                        <a:rPr dirty="0" sz="950" spc="-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8344">
                <a:tc gridSpan="5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969"/>
                        </a:lnSpc>
                        <a:spcBef>
                          <a:spcPts val="60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-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4408" y="468134"/>
            <a:ext cx="365887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25" b="1">
                <a:solidFill>
                  <a:srgbClr val="1A1A1C"/>
                </a:solidFill>
                <a:latin typeface="Arial"/>
                <a:cs typeface="Arial"/>
              </a:rPr>
              <a:t>PTA </a:t>
            </a:r>
            <a:r>
              <a:rPr dirty="0" sz="1500" spc="-5" b="1">
                <a:solidFill>
                  <a:srgbClr val="1A1A1C"/>
                </a:solidFill>
                <a:latin typeface="Arial"/>
                <a:cs typeface="Arial"/>
              </a:rPr>
              <a:t>Zorg </a:t>
            </a:r>
            <a:r>
              <a:rPr dirty="0" sz="1500" spc="50" b="1">
                <a:solidFill>
                  <a:srgbClr val="1A1A1C"/>
                </a:solidFill>
                <a:latin typeface="Arial"/>
                <a:cs typeface="Arial"/>
              </a:rPr>
              <a:t>en </a:t>
            </a:r>
            <a:r>
              <a:rPr dirty="0" sz="1500" spc="40" b="1">
                <a:solidFill>
                  <a:srgbClr val="1A1A1C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1A1A1C"/>
                </a:solidFill>
                <a:latin typeface="Arial"/>
                <a:cs typeface="Arial"/>
              </a:rPr>
              <a:t>BB/KB</a:t>
            </a:r>
            <a:r>
              <a:rPr dirty="0" sz="1500" spc="145" b="1">
                <a:solidFill>
                  <a:srgbClr val="1A1A1C"/>
                </a:solidFill>
                <a:latin typeface="Arial"/>
                <a:cs typeface="Arial"/>
              </a:rPr>
              <a:t> </a:t>
            </a:r>
            <a:r>
              <a:rPr dirty="0" sz="1500" spc="80" b="1">
                <a:solidFill>
                  <a:srgbClr val="1A1A1C"/>
                </a:solidFill>
                <a:latin typeface="Arial"/>
                <a:cs typeface="Arial"/>
              </a:rPr>
              <a:t>2019-2021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5106" y="465082"/>
            <a:ext cx="272097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solidFill>
                  <a:srgbClr val="1A1A1C"/>
                </a:solidFill>
                <a:latin typeface="Arial"/>
                <a:cs typeface="Arial"/>
              </a:rPr>
              <a:t>Keuzevakken </a:t>
            </a:r>
            <a:r>
              <a:rPr dirty="0" sz="1500" spc="35" b="1">
                <a:solidFill>
                  <a:srgbClr val="1A1A1C"/>
                </a:solidFill>
                <a:latin typeface="Arial"/>
                <a:cs typeface="Arial"/>
              </a:rPr>
              <a:t>arrangement</a:t>
            </a:r>
            <a:r>
              <a:rPr dirty="0" sz="1500" spc="-135" b="1">
                <a:solidFill>
                  <a:srgbClr val="1A1A1C"/>
                </a:solidFill>
                <a:latin typeface="Arial"/>
                <a:cs typeface="Arial"/>
              </a:rPr>
              <a:t> </a:t>
            </a:r>
            <a:r>
              <a:rPr dirty="0" sz="1500" spc="40" b="1">
                <a:solidFill>
                  <a:srgbClr val="1A1A1C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20020" y="1332598"/>
          <a:ext cx="9467215" cy="4069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855"/>
                <a:gridCol w="1083309"/>
                <a:gridCol w="716914"/>
                <a:gridCol w="1626235"/>
                <a:gridCol w="2792094"/>
                <a:gridCol w="363220"/>
                <a:gridCol w="356870"/>
                <a:gridCol w="890904"/>
                <a:gridCol w="878840"/>
              </a:tblGrid>
              <a:tr h="314450">
                <a:tc gridSpan="4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50" spc="2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Le </a:t>
                      </a:r>
                      <a:r>
                        <a:rPr dirty="0" sz="750" spc="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li </a:t>
                      </a:r>
                      <a:r>
                        <a:rPr dirty="0" sz="750" spc="-8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l!IW'S:§'J </a:t>
                      </a:r>
                      <a:r>
                        <a:rPr dirty="0" sz="1050" spc="-95">
                          <a:solidFill>
                            <a:srgbClr val="36465B"/>
                          </a:solidFill>
                          <a:latin typeface="Times New Roman"/>
                          <a:cs typeface="Times New Roman"/>
                        </a:rPr>
                        <a:t>BlS</a:t>
                      </a:r>
                      <a:r>
                        <a:rPr dirty="0" sz="1050" spc="-95">
                          <a:solidFill>
                            <a:srgbClr val="495B77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050" spc="-95">
                          <a:solidFill>
                            <a:srgbClr val="36465B"/>
                          </a:solidFill>
                          <a:latin typeface="Times New Roman"/>
                          <a:cs typeface="Times New Roman"/>
                        </a:rPr>
                        <a:t>lf.t'B </a:t>
                      </a:r>
                      <a:r>
                        <a:rPr dirty="0" sz="1050" spc="-190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20'</a:t>
                      </a:r>
                      <a:r>
                        <a:rPr dirty="0" sz="1050" spc="-125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120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r>
                        <a:rPr dirty="0" sz="1050" spc="-120">
                          <a:solidFill>
                            <a:srgbClr val="36465B"/>
                          </a:solidFill>
                          <a:latin typeface="Times New Roman"/>
                          <a:cs typeface="Times New Roman"/>
                        </a:rPr>
                        <a:t>"'21@</a:t>
                      </a:r>
                      <a:r>
                        <a:rPr dirty="0" sz="1050" spc="-120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2'1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1264920" algn="l"/>
                        </a:tabLst>
                      </a:pPr>
                      <a:r>
                        <a:rPr dirty="0" sz="1000" spc="-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2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8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16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000" spc="-4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29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400" spc="5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baseline="41666" sz="600">
                          <a:solidFill>
                            <a:srgbClr val="909EB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baseline="41666" sz="600">
                          <a:solidFill>
                            <a:srgbClr val="909EBF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baseline="41666" sz="600" spc="15">
                          <a:solidFill>
                            <a:srgbClr val="909EB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850" spc="-9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850" spc="-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..a</a:t>
                      </a:r>
                      <a:r>
                        <a:rPr dirty="0" sz="85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5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50" spc="-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5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;</a:t>
                      </a:r>
                      <a:r>
                        <a:rPr dirty="0" sz="85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2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50" spc="-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850" spc="-4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495B77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>
                          <a:solidFill>
                            <a:srgbClr val="495B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45">
                          <a:solidFill>
                            <a:srgbClr val="495B7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dirty="0" sz="850" spc="-1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7936" sz="1575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baseline="-7936" sz="1575" spc="-22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7936" sz="1575">
                          <a:solidFill>
                            <a:srgbClr val="697593"/>
                          </a:solidFill>
                          <a:latin typeface="Times New Roman"/>
                          <a:cs typeface="Times New Roman"/>
                        </a:rPr>
                        <a:t>'</a:t>
                      </a:r>
                      <a:endParaRPr baseline="-7936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06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143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-3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lt</a:t>
                      </a:r>
                      <a:r>
                        <a:rPr dirty="0" sz="950" spc="-35" b="1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aa:k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85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750" spc="-45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85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@</a:t>
                      </a:r>
                      <a:r>
                        <a:rPr dirty="0" sz="750" spc="-85">
                          <a:solidFill>
                            <a:srgbClr val="909EB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750" spc="-85">
                          <a:solidFill>
                            <a:srgbClr val="36465B"/>
                          </a:solidFill>
                          <a:latin typeface="Times New Roman"/>
                          <a:cs typeface="Times New Roman"/>
                        </a:rPr>
                        <a:t>@tilQ,.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 spc="-8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emdie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ts val="770"/>
                        </a:lnSpc>
                        <a:spcBef>
                          <a:spcPts val="225"/>
                        </a:spcBef>
                      </a:pPr>
                      <a:r>
                        <a:rPr dirty="0" sz="800" spc="-2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/maaister</a:t>
                      </a:r>
                      <a:r>
                        <a:rPr dirty="0" sz="800" spc="4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}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25" b="1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2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oet</a:t>
                      </a:r>
                      <a:r>
                        <a:rPr dirty="0" sz="950" spc="25" b="1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25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vo</a:t>
                      </a:r>
                      <a:r>
                        <a:rPr dirty="0" sz="950" spc="25" b="1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-25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b </a:t>
                      </a:r>
                      <a:r>
                        <a:rPr dirty="0" sz="1050" spc="15">
                          <a:solidFill>
                            <a:srgbClr val="36465B"/>
                          </a:solidFill>
                          <a:latin typeface="Times New Roman"/>
                          <a:cs typeface="Times New Roman"/>
                        </a:rPr>
                        <a:t>läo</a:t>
                      </a:r>
                      <a:r>
                        <a:rPr dirty="0" sz="1050" spc="15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ud </a:t>
                      </a:r>
                      <a:r>
                        <a:rPr dirty="0" sz="1050" spc="-75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le-etS </a:t>
                      </a:r>
                      <a:r>
                        <a:rPr dirty="0" sz="1050" spc="-70">
                          <a:solidFill>
                            <a:srgbClr val="36465B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050" spc="90">
                          <a:solidFill>
                            <a:srgbClr val="36465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20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8905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1000" spc="40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000" spc="40">
                          <a:solidFill>
                            <a:srgbClr val="36465B"/>
                          </a:solidFill>
                          <a:latin typeface="Times New Roman"/>
                          <a:cs typeface="Times New Roman"/>
                        </a:rPr>
                        <a:t>ei</a:t>
                      </a:r>
                      <a:r>
                        <a:rPr dirty="0" sz="1000" spc="-140">
                          <a:solidFill>
                            <a:srgbClr val="36465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95">
                          <a:solidFill>
                            <a:srgbClr val="36465B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-95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-95">
                          <a:solidFill>
                            <a:srgbClr val="36465B"/>
                          </a:solidFill>
                          <a:latin typeface="Times New Roman"/>
                          <a:cs typeface="Times New Roman"/>
                        </a:rPr>
                        <a:t>nm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11760">
                        <a:lnSpc>
                          <a:spcPts val="112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-7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950" spc="7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950" spc="-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12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,s</a:t>
                      </a:r>
                      <a:r>
                        <a:rPr dirty="0" sz="950" spc="-1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baseline="20833" sz="600" spc="-104">
                          <a:solidFill>
                            <a:srgbClr val="909EB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650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1;1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ts val="1300"/>
                        </a:lnSpc>
                      </a:pPr>
                      <a:r>
                        <a:rPr dirty="0" sz="1100" spc="-210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z="1100" spc="-210">
                          <a:solidFill>
                            <a:srgbClr val="495B77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dirty="0" sz="1100" spc="-210">
                          <a:solidFill>
                            <a:srgbClr val="282D31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 spc="-4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-4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t1</a:t>
                      </a:r>
                      <a:r>
                        <a:rPr dirty="0" sz="950" spc="-4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clsd</a:t>
                      </a:r>
                      <a:r>
                        <a:rPr dirty="0" sz="950" spc="-15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9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tJ</a:t>
                      </a:r>
                      <a:r>
                        <a:rPr dirty="0" sz="950" spc="-19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1t.1</a:t>
                      </a:r>
                      <a:r>
                        <a:rPr dirty="0" sz="950" spc="-19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651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750" spc="-8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{in </a:t>
                      </a:r>
                      <a:r>
                        <a:rPr dirty="0" sz="750" spc="-4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rnîn </a:t>
                      </a:r>
                      <a:r>
                        <a:rPr dirty="0" sz="750" spc="-135">
                          <a:solidFill>
                            <a:srgbClr val="0C133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-13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750" spc="-175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750" spc="-90">
                          <a:solidFill>
                            <a:srgbClr val="36465B"/>
                          </a:solidFill>
                          <a:latin typeface="Arial"/>
                          <a:cs typeface="Arial"/>
                        </a:rPr>
                        <a:t>rn</a:t>
                      </a:r>
                      <a:r>
                        <a:rPr dirty="0" sz="750" spc="-9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1300"/>
                        </a:lnSpc>
                      </a:pPr>
                      <a:r>
                        <a:rPr dirty="0" sz="1200" spc="15">
                          <a:solidFill>
                            <a:srgbClr val="282D31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40" b="1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9864">
                <a:tc rowSpan="5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-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K/ZW/2</a:t>
                      </a:r>
                      <a:r>
                        <a:rPr dirty="0" sz="950" spc="25">
                          <a:solidFill>
                            <a:srgbClr val="44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60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Theo</a:t>
                      </a:r>
                      <a:r>
                        <a:rPr dirty="0" sz="950" spc="2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030"/>
                        </a:lnSpc>
                        <a:spcBef>
                          <a:spcPts val="250"/>
                        </a:spcBef>
                      </a:pP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-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Urn</a:t>
                      </a: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3560" indent="-232410">
                        <a:lnSpc>
                          <a:spcPts val="1375"/>
                        </a:lnSpc>
                        <a:buClr>
                          <a:srgbClr val="E84D4D"/>
                        </a:buClr>
                        <a:buSzPct val="136842"/>
                        <a:buChar char="-"/>
                        <a:tabLst>
                          <a:tab pos="543560" algn="l"/>
                          <a:tab pos="544195" algn="l"/>
                        </a:tabLst>
                      </a:pPr>
                      <a:r>
                        <a:rPr dirty="0" baseline="2923" sz="1425" spc="-13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baseline="2923" sz="1425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baseline="2923" sz="1425" spc="-52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923" sz="1425" spc="22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kapsalon</a:t>
                      </a:r>
                      <a:endParaRPr baseline="2923" sz="1425">
                        <a:latin typeface="Arial"/>
                        <a:cs typeface="Arial"/>
                      </a:endParaRPr>
                    </a:p>
                    <a:p>
                      <a:pPr marL="546100" indent="-233679">
                        <a:lnSpc>
                          <a:spcPts val="1155"/>
                        </a:lnSpc>
                        <a:buClr>
                          <a:srgbClr val="E84D4D"/>
                        </a:buClr>
                        <a:buSzPct val="110526"/>
                        <a:buChar char="-"/>
                        <a:tabLst>
                          <a:tab pos="546100" algn="l"/>
                          <a:tab pos="546735" algn="l"/>
                        </a:tabLst>
                      </a:pP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Omgaan </a:t>
                      </a:r>
                      <a:r>
                        <a:rPr dirty="0" sz="950" spc="3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dirty="0" sz="950" spc="3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1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klanten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3820" marR="212090" indent="228600">
                        <a:lnSpc>
                          <a:spcPts val="1200"/>
                        </a:lnSpc>
                        <a:spcBef>
                          <a:spcPts val="60"/>
                        </a:spcBef>
                        <a:buClr>
                          <a:srgbClr val="E84D4D"/>
                        </a:buClr>
                        <a:buSzPct val="110526"/>
                        <a:buChar char="-"/>
                        <a:tabLst>
                          <a:tab pos="545465" algn="l"/>
                          <a:tab pos="546100" algn="l"/>
                        </a:tabLst>
                      </a:pP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Haardiagnose en was behandeling  </a:t>
                      </a:r>
                      <a:r>
                        <a:rPr dirty="0" sz="950" spc="3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Was </a:t>
                      </a:r>
                      <a:r>
                        <a:rPr dirty="0" sz="950" spc="-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behandelinQ </a:t>
                      </a: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verzoraende</a:t>
                      </a:r>
                      <a:r>
                        <a:rPr dirty="0" sz="950" spc="-4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oroducten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50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0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4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K/ZW/2</a:t>
                      </a:r>
                      <a:r>
                        <a:rPr dirty="0" sz="950" spc="2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4154">
                        <a:lnSpc>
                          <a:spcPts val="1105"/>
                        </a:lnSpc>
                      </a:pPr>
                      <a:r>
                        <a:rPr dirty="0" sz="95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05"/>
                        </a:lnSpc>
                      </a:pP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030"/>
                        </a:lnSpc>
                        <a:spcBef>
                          <a:spcPts val="35"/>
                        </a:spcBef>
                      </a:pP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Blok 5</a:t>
                      </a:r>
                      <a:r>
                        <a:rPr dirty="0" sz="950" spc="1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6, </a:t>
                      </a:r>
                      <a:r>
                        <a:rPr dirty="0" sz="950" spc="-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7, </a:t>
                      </a:r>
                      <a:r>
                        <a:rPr dirty="0" sz="95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8 </a:t>
                      </a: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-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Urn</a:t>
                      </a:r>
                      <a:r>
                        <a:rPr dirty="0" sz="950" spc="-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79755" indent="-268605">
                        <a:lnSpc>
                          <a:spcPts val="1400"/>
                        </a:lnSpc>
                        <a:buClr>
                          <a:srgbClr val="282D31"/>
                        </a:buClr>
                        <a:buSzPct val="136842"/>
                        <a:buChar char="-"/>
                        <a:tabLst>
                          <a:tab pos="579755" algn="l"/>
                          <a:tab pos="580390" algn="l"/>
                        </a:tabLst>
                      </a:pPr>
                      <a:r>
                        <a:rPr dirty="0" baseline="2923" sz="14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Activiteiten, </a:t>
                      </a:r>
                      <a:r>
                        <a:rPr dirty="0" baseline="2923" sz="1425" spc="22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planning </a:t>
                      </a:r>
                      <a:r>
                        <a:rPr dirty="0" baseline="2923" sz="1425" spc="37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baseline="2923" sz="1425" spc="-19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923" sz="1425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ergonomie</a:t>
                      </a:r>
                      <a:endParaRPr baseline="2923" sz="1425">
                        <a:latin typeface="Arial"/>
                        <a:cs typeface="Arial"/>
                      </a:endParaRPr>
                    </a:p>
                    <a:p>
                      <a:pPr marL="542925" indent="-230504">
                        <a:lnSpc>
                          <a:spcPts val="1145"/>
                        </a:lnSpc>
                        <a:buClr>
                          <a:srgbClr val="282D31"/>
                        </a:buClr>
                        <a:buSzPct val="105263"/>
                        <a:buChar char="-"/>
                        <a:tabLst>
                          <a:tab pos="542925" algn="l"/>
                          <a:tab pos="543560" algn="l"/>
                        </a:tabLst>
                      </a:pPr>
                      <a:r>
                        <a:rPr dirty="0" sz="9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Bruiloft </a:t>
                      </a: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kapsels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2550" marR="229235" indent="230504">
                        <a:lnSpc>
                          <a:spcPts val="1200"/>
                        </a:lnSpc>
                        <a:spcBef>
                          <a:spcPts val="40"/>
                        </a:spcBef>
                        <a:buClr>
                          <a:srgbClr val="282D31"/>
                        </a:buClr>
                        <a:buSzPct val="105263"/>
                        <a:buChar char="-"/>
                        <a:tabLst>
                          <a:tab pos="542925" algn="l"/>
                          <a:tab pos="543560" algn="l"/>
                        </a:tabLst>
                      </a:pP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Producten presenteren </a:t>
                      </a:r>
                      <a:r>
                        <a:rPr dirty="0" sz="95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verkopen  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Kroeshaar</a:t>
                      </a:r>
                      <a:r>
                        <a:rPr dirty="0" sz="950" spc="2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klantenbindina en</a:t>
                      </a:r>
                      <a:r>
                        <a:rPr dirty="0" sz="950" spc="-10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af</a:t>
                      </a:r>
                      <a:r>
                        <a:rPr dirty="0" sz="950" spc="1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ekenen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30"/>
                        </a:lnSpc>
                      </a:pPr>
                      <a:r>
                        <a:rPr dirty="0" sz="9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K/ZW/2</a:t>
                      </a:r>
                      <a:r>
                        <a:rPr dirty="0" sz="950" spc="30">
                          <a:solidFill>
                            <a:srgbClr val="44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60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080"/>
                        </a:lnSpc>
                      </a:pP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Prakt</a:t>
                      </a:r>
                      <a:r>
                        <a:rPr dirty="0" sz="950" spc="-16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jktoets</a:t>
                      </a:r>
                      <a:r>
                        <a:rPr dirty="0" sz="950" spc="-114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87630" indent="635">
                        <a:lnSpc>
                          <a:spcPts val="1200"/>
                        </a:lnSpc>
                      </a:pP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Haar </a:t>
                      </a:r>
                      <a:r>
                        <a:rPr dirty="0" sz="95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hoofdhuidbehandeling geven </a:t>
                      </a:r>
                      <a:r>
                        <a:rPr dirty="0" sz="950" spc="3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9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basis  </a:t>
                      </a:r>
                      <a:r>
                        <a:rPr dirty="0" sz="950" spc="3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950" spc="3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3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haard</a:t>
                      </a:r>
                      <a:r>
                        <a:rPr dirty="0" sz="950" spc="2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agnose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30"/>
                        </a:lnSpc>
                      </a:pPr>
                      <a:r>
                        <a:rPr dirty="0" sz="9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K/ZW/2</a:t>
                      </a:r>
                      <a:r>
                        <a:rPr dirty="0" sz="950" spc="3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5425">
                        <a:lnSpc>
                          <a:spcPts val="1130"/>
                        </a:lnSpc>
                      </a:pPr>
                      <a:r>
                        <a:rPr dirty="0" sz="95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080"/>
                        </a:lnSpc>
                      </a:pPr>
                      <a:r>
                        <a:rPr dirty="0" sz="9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Prakti </a:t>
                      </a:r>
                      <a:r>
                        <a:rPr dirty="0" sz="950" spc="1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ktoets</a:t>
                      </a:r>
                      <a:r>
                        <a:rPr dirty="0" sz="950" spc="-9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vakken </a:t>
                      </a:r>
                      <a:r>
                        <a:rPr dirty="0" sz="9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afdelen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160"/>
                        </a:lnSpc>
                      </a:pPr>
                      <a:r>
                        <a:rPr dirty="0" sz="100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2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K/ZW/2</a:t>
                      </a:r>
                      <a:r>
                        <a:rPr dirty="0" sz="950" spc="3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32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Proeve van</a:t>
                      </a:r>
                      <a:r>
                        <a:rPr dirty="0" sz="950" spc="-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Haar</a:t>
                      </a:r>
                      <a:r>
                        <a:rPr dirty="0" sz="950" spc="5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omvormen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b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9">
                  <a:txBody>
                    <a:bodyPr/>
                    <a:lstStyle/>
                    <a:p>
                      <a:pPr marL="85090" marR="6309360">
                        <a:lnSpc>
                          <a:spcPts val="1200"/>
                        </a:lnSpc>
                        <a:spcBef>
                          <a:spcPts val="145"/>
                        </a:spcBef>
                      </a:pP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BB SE= </a:t>
                      </a:r>
                      <a:r>
                        <a:rPr dirty="0" sz="1250" spc="40" i="1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950" spc="5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Ltotaal </a:t>
                      </a:r>
                      <a:r>
                        <a:rPr dirty="0" sz="950" spc="7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9  </a:t>
                      </a: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Ciifer </a:t>
                      </a:r>
                      <a:r>
                        <a:rPr dirty="0" sz="95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-270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"&gt; 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weaina)/ </a:t>
                      </a:r>
                      <a:r>
                        <a:rPr dirty="0" sz="1250" spc="-270">
                          <a:solidFill>
                            <a:srgbClr val="181818"/>
                          </a:solidFill>
                          <a:latin typeface="Times New Roman"/>
                          <a:cs typeface="Times New Roman"/>
                        </a:rPr>
                        <a:t>"&gt; </a:t>
                      </a:r>
                      <a:r>
                        <a:rPr dirty="0" sz="950" spc="1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totaal</a:t>
                      </a:r>
                      <a:r>
                        <a:rPr dirty="0" sz="950" spc="-13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632">
                <a:tc gridSpan="4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7630">
                        <a:lnSpc>
                          <a:spcPts val="1019"/>
                        </a:lnSpc>
                        <a:spcBef>
                          <a:spcPts val="60"/>
                        </a:spcBef>
                      </a:pPr>
                      <a:r>
                        <a:rPr dirty="0" sz="950" spc="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Vaststellina </a:t>
                      </a:r>
                      <a:r>
                        <a:rPr dirty="0" sz="950" spc="2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vakoroeo </a:t>
                      </a: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25">
                          <a:solidFill>
                            <a:srgbClr val="44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25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.:</a:t>
                      </a:r>
                      <a:r>
                        <a:rPr dirty="0" sz="950" spc="114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950" spc="40">
                          <a:solidFill>
                            <a:srgbClr val="282D31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40">
                          <a:solidFill>
                            <a:srgbClr val="181818"/>
                          </a:solidFill>
                          <a:latin typeface="Arial"/>
                          <a:cs typeface="Arial"/>
                        </a:rPr>
                        <a:t>7-2019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54790" y="452615"/>
            <a:ext cx="364934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45" b="1">
                <a:solidFill>
                  <a:srgbClr val="181818"/>
                </a:solidFill>
                <a:latin typeface="Arial"/>
                <a:cs typeface="Arial"/>
              </a:rPr>
              <a:t>PTA </a:t>
            </a:r>
            <a:r>
              <a:rPr dirty="0" sz="1550" spc="-50" b="1">
                <a:solidFill>
                  <a:srgbClr val="181818"/>
                </a:solidFill>
                <a:latin typeface="Arial"/>
                <a:cs typeface="Arial"/>
              </a:rPr>
              <a:t>Zorg </a:t>
            </a:r>
            <a:r>
              <a:rPr dirty="0" sz="1550" spc="30" b="1">
                <a:solidFill>
                  <a:srgbClr val="181818"/>
                </a:solidFill>
                <a:latin typeface="Arial"/>
                <a:cs typeface="Arial"/>
              </a:rPr>
              <a:t>en </a:t>
            </a:r>
            <a:r>
              <a:rPr dirty="0" sz="1550" spc="10" b="1">
                <a:solidFill>
                  <a:srgbClr val="181818"/>
                </a:solidFill>
                <a:latin typeface="Arial"/>
                <a:cs typeface="Arial"/>
              </a:rPr>
              <a:t>Welzijn </a:t>
            </a:r>
            <a:r>
              <a:rPr dirty="0" sz="1550" spc="45" b="1">
                <a:solidFill>
                  <a:srgbClr val="181818"/>
                </a:solidFill>
                <a:latin typeface="Arial"/>
                <a:cs typeface="Arial"/>
              </a:rPr>
              <a:t>88/KB</a:t>
            </a:r>
            <a:r>
              <a:rPr dirty="0" sz="1550" spc="250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550" spc="50" b="1">
                <a:solidFill>
                  <a:srgbClr val="181818"/>
                </a:solidFill>
                <a:latin typeface="Arial"/>
                <a:cs typeface="Arial"/>
              </a:rPr>
              <a:t>2019-2021</a:t>
            </a:r>
            <a:endParaRPr sz="1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4298" y="458721"/>
            <a:ext cx="272859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 b="1">
                <a:solidFill>
                  <a:srgbClr val="181818"/>
                </a:solidFill>
                <a:latin typeface="Arial"/>
                <a:cs typeface="Arial"/>
              </a:rPr>
              <a:t>Keuzevakken </a:t>
            </a:r>
            <a:r>
              <a:rPr dirty="0" sz="1550" spc="5" b="1">
                <a:solidFill>
                  <a:srgbClr val="181818"/>
                </a:solidFill>
                <a:latin typeface="Arial"/>
                <a:cs typeface="Arial"/>
              </a:rPr>
              <a:t>arrangement</a:t>
            </a:r>
            <a:r>
              <a:rPr dirty="0" sz="1550" spc="-70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550" spc="60" b="1">
                <a:solidFill>
                  <a:srgbClr val="181818"/>
                </a:solidFill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41380" y="1051729"/>
          <a:ext cx="9485630" cy="4048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9469"/>
                <a:gridCol w="897255"/>
                <a:gridCol w="814705"/>
                <a:gridCol w="1620520"/>
                <a:gridCol w="2606040"/>
                <a:gridCol w="451484"/>
                <a:gridCol w="445134"/>
                <a:gridCol w="991234"/>
                <a:gridCol w="805179"/>
              </a:tblGrid>
              <a:tr h="311397">
                <a:tc gridSpan="4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Leerw</a:t>
                      </a:r>
                      <a:r>
                        <a:rPr dirty="0" sz="950" spc="20">
                          <a:solidFill>
                            <a:srgbClr val="8997A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eg: </a:t>
                      </a:r>
                      <a:r>
                        <a:rPr dirty="0" sz="950" spc="8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BB KB </a:t>
                      </a:r>
                      <a:r>
                        <a:rPr dirty="0" sz="950" spc="-4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2019</a:t>
                      </a:r>
                      <a:r>
                        <a:rPr dirty="0" sz="950" spc="-40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,-</a:t>
                      </a:r>
                      <a:r>
                        <a:rPr dirty="0" sz="950" spc="-4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-19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02</a:t>
                      </a:r>
                      <a:r>
                        <a:rPr dirty="0" sz="950" spc="-65">
                          <a:solidFill>
                            <a:srgbClr val="4F627E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z="950" spc="-6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5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K.euze11ak </a:t>
                      </a:r>
                      <a:r>
                        <a:rPr dirty="0" sz="95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50" spc="5">
                          <a:solidFill>
                            <a:srgbClr val="3F4F6E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35">
                          <a:solidFill>
                            <a:srgbClr val="3F4F6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Huidverzorging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3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Toet</a:t>
                      </a:r>
                      <a:r>
                        <a:rPr dirty="0" sz="950" spc="5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s,-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00" spc="5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cod</a:t>
                      </a:r>
                      <a:r>
                        <a:rPr dirty="0" sz="1000" spc="55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ts val="890"/>
                        </a:lnSpc>
                        <a:spcBef>
                          <a:spcPts val="204"/>
                        </a:spcBef>
                      </a:pPr>
                      <a:r>
                        <a:rPr dirty="0" sz="800" spc="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(mag</a:t>
                      </a:r>
                      <a:r>
                        <a:rPr dirty="0" sz="800" spc="5" b="1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iat</a:t>
                      </a:r>
                      <a:r>
                        <a:rPr dirty="0" sz="800" spc="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dirty="0" sz="1050" spc="-145">
                          <a:solidFill>
                            <a:srgbClr val="1A1C1D"/>
                          </a:solidFill>
                          <a:latin typeface="Times New Roman"/>
                          <a:cs typeface="Times New Roman"/>
                        </a:rPr>
                        <a:t>11,</a:t>
                      </a:r>
                      <a:r>
                        <a:rPr dirty="0" sz="950" spc="-14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hou </a:t>
                      </a:r>
                      <a:r>
                        <a:rPr dirty="0" sz="950" spc="-170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85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/lee</a:t>
                      </a:r>
                      <a:r>
                        <a:rPr dirty="0" sz="950" spc="-40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r&amp;t</a:t>
                      </a:r>
                      <a:r>
                        <a:rPr dirty="0" sz="950" spc="-4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@f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9870">
                        <a:lnSpc>
                          <a:spcPts val="1090"/>
                        </a:lnSpc>
                        <a:spcBef>
                          <a:spcPts val="80"/>
                        </a:spcBef>
                      </a:pPr>
                      <a:r>
                        <a:rPr dirty="0" sz="95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950" spc="5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145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05130" marR="141605" indent="-251460">
                        <a:lnSpc>
                          <a:spcPts val="1150"/>
                        </a:lnSpc>
                        <a:spcBef>
                          <a:spcPts val="110"/>
                        </a:spcBef>
                      </a:pPr>
                      <a:r>
                        <a:rPr dirty="0" sz="100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Herkansing  </a:t>
                      </a:r>
                      <a:r>
                        <a:rPr dirty="0" sz="100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J/lij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3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950" spc="-1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5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-10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105">
                          <a:solidFill>
                            <a:srgbClr val="8997A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-10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du</a:t>
                      </a:r>
                      <a:r>
                        <a:rPr dirty="0" sz="950" spc="-105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.1,1</a:t>
                      </a:r>
                      <a:r>
                        <a:rPr dirty="0" sz="950" spc="-10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555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750" spc="-40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(H</a:t>
                      </a:r>
                      <a:r>
                        <a:rPr dirty="0" sz="750" spc="-40">
                          <a:solidFill>
                            <a:srgbClr val="3F4F6E"/>
                          </a:solidFill>
                          <a:latin typeface="Arial"/>
                          <a:cs typeface="Arial"/>
                        </a:rPr>
                        <a:t>il </a:t>
                      </a:r>
                      <a:r>
                        <a:rPr dirty="0" sz="750" spc="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mi</a:t>
                      </a:r>
                      <a:r>
                        <a:rPr dirty="0" sz="750" spc="-1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55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Au </a:t>
                      </a:r>
                      <a:r>
                        <a:rPr dirty="0" sz="750" spc="-155">
                          <a:solidFill>
                            <a:srgbClr val="2B3A4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750" spc="-155">
                          <a:solidFill>
                            <a:srgbClr val="667287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750" spc="-155">
                          <a:solidFill>
                            <a:srgbClr val="3F4F6E"/>
                          </a:solidFill>
                          <a:latin typeface="Arial"/>
                          <a:cs typeface="Arial"/>
                        </a:rPr>
                        <a:t>111</a:t>
                      </a:r>
                      <a:r>
                        <a:rPr dirty="0" sz="750" spc="-15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4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330"/>
                        </a:lnSpc>
                      </a:pPr>
                      <a:r>
                        <a:rPr dirty="0" sz="1350" spc="-80">
                          <a:solidFill>
                            <a:srgbClr val="1A1C1D"/>
                          </a:solidFill>
                          <a:latin typeface="Courier New"/>
                          <a:cs typeface="Courier New"/>
                        </a:rPr>
                        <a:t>K</a:t>
                      </a:r>
                      <a:r>
                        <a:rPr dirty="0" sz="1350" spc="-80">
                          <a:solidFill>
                            <a:srgbClr val="2B3A4F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row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-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K/ZW/3</a:t>
                      </a:r>
                      <a:r>
                        <a:rPr dirty="0" sz="950" spc="20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-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Urn</a:t>
                      </a: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ts val="1135"/>
                        </a:lnSpc>
                        <a:spcBef>
                          <a:spcPts val="60"/>
                        </a:spcBef>
                        <a:tabLst>
                          <a:tab pos="530860" algn="l"/>
                        </a:tabLst>
                      </a:pPr>
                      <a:r>
                        <a:rPr dirty="0" baseline="3086" sz="1350" spc="15">
                          <a:solidFill>
                            <a:srgbClr val="1A1C1D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Solliciteren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0860" indent="-227965">
                        <a:lnSpc>
                          <a:spcPts val="1225"/>
                        </a:lnSpc>
                        <a:buSzPct val="110526"/>
                        <a:buChar char="-"/>
                        <a:tabLst>
                          <a:tab pos="530860" algn="l"/>
                          <a:tab pos="531495" algn="l"/>
                        </a:tabLst>
                      </a:pPr>
                      <a:r>
                        <a:rPr dirty="0" sz="950" spc="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Omgang </a:t>
                      </a:r>
                      <a:r>
                        <a:rPr dirty="0" sz="950" spc="3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95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klanten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 marR="641350" indent="230504">
                        <a:lnSpc>
                          <a:spcPts val="1200"/>
                        </a:lnSpc>
                        <a:spcBef>
                          <a:spcPts val="65"/>
                        </a:spcBef>
                        <a:buSzPct val="110526"/>
                        <a:buChar char="-"/>
                        <a:tabLst>
                          <a:tab pos="532765" algn="l"/>
                          <a:tab pos="533400" algn="l"/>
                        </a:tabLst>
                      </a:pP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Hygiëne </a:t>
                      </a:r>
                      <a:r>
                        <a:rPr dirty="0" sz="950" spc="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huiddiagnose  </a:t>
                      </a: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Cursusdaq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70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042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K/ZW/3.2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9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1000" spc="-80" i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Um</a:t>
                      </a:r>
                      <a:r>
                        <a:rPr dirty="0" sz="1000" spc="-70" i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ts val="1250"/>
                        </a:lnSpc>
                        <a:tabLst>
                          <a:tab pos="533400" algn="l"/>
                        </a:tabLst>
                      </a:pPr>
                      <a:r>
                        <a:rPr dirty="0" sz="1050" spc="-3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sz="950" spc="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doorsnee</a:t>
                      </a: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werkdag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3400" indent="-231140">
                        <a:lnSpc>
                          <a:spcPct val="100000"/>
                        </a:lnSpc>
                        <a:spcBef>
                          <a:spcPts val="40"/>
                        </a:spcBef>
                        <a:buSzPct val="94736"/>
                        <a:buFont typeface="Times New Roman"/>
                        <a:buChar char="-"/>
                        <a:tabLst>
                          <a:tab pos="533400" algn="l"/>
                          <a:tab pos="534035" algn="l"/>
                        </a:tabLst>
                      </a:pP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Visagie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 marR="833119" indent="229870">
                        <a:lnSpc>
                          <a:spcPct val="105400"/>
                        </a:lnSpc>
                        <a:buSzPct val="94736"/>
                        <a:buFont typeface="Times New Roman"/>
                        <a:buChar char="-"/>
                        <a:tabLst>
                          <a:tab pos="530860" algn="l"/>
                          <a:tab pos="531495" algn="l"/>
                        </a:tabLst>
                      </a:pP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Lichaamsbehandeling  Ontharen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70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0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K/ZW/3.1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Huiddiagnose</a:t>
                      </a:r>
                      <a:r>
                        <a:rPr dirty="0" sz="950" spc="1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maken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14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K/ZW/3.2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Oppervlaktereiniging </a:t>
                      </a:r>
                      <a:r>
                        <a:rPr dirty="0" sz="950" spc="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advies</a:t>
                      </a:r>
                      <a:r>
                        <a:rPr dirty="0" sz="950" spc="3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geven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20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K/ZW/3.2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8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3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Dieptereiniging </a:t>
                      </a: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geven </a:t>
                      </a:r>
                      <a:r>
                        <a:rPr dirty="0" sz="950" spc="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(scrub </a:t>
                      </a:r>
                      <a:r>
                        <a:rPr dirty="0" sz="950" spc="4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masker)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b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20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gridSpan="9">
                  <a:txBody>
                    <a:bodyPr/>
                    <a:lstStyle/>
                    <a:p>
                      <a:pPr marL="76200">
                        <a:lnSpc>
                          <a:spcPts val="1220"/>
                        </a:lnSpc>
                      </a:pP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88 </a:t>
                      </a:r>
                      <a:r>
                        <a:rPr dirty="0" sz="950" spc="3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40" i="1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950" spc="3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Ltotaal</a:t>
                      </a:r>
                      <a:r>
                        <a:rPr dirty="0" sz="950" spc="-13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ts val="1135"/>
                        </a:lnSpc>
                      </a:pPr>
                      <a:r>
                        <a:rPr dirty="0" sz="950" spc="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3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40">
                          <a:solidFill>
                            <a:srgbClr val="1A1C1D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250" spc="15">
                          <a:solidFill>
                            <a:srgbClr val="1A1C1D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totaal</a:t>
                      </a:r>
                      <a:r>
                        <a:rPr dirty="0" sz="950" spc="-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 gridSpan="4">
                  <a:txBody>
                    <a:bodyPr/>
                    <a:lstStyle/>
                    <a:p>
                      <a:pPr marL="78740" marR="2051685" indent="-2540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Kathy </a:t>
                      </a: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Willems  </a:t>
                      </a: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Vaststell</a:t>
                      </a:r>
                      <a:r>
                        <a:rPr dirty="0" sz="950" spc="2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nq vakqroep </a:t>
                      </a:r>
                      <a:r>
                        <a:rPr dirty="0" sz="950" spc="15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d.d.:</a:t>
                      </a:r>
                      <a:r>
                        <a:rPr dirty="0" sz="95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C1D"/>
                          </a:solidFill>
                          <a:latin typeface="Arial"/>
                          <a:cs typeface="Arial"/>
                        </a:rPr>
                        <a:t>9-7-2019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0511" y="471186"/>
            <a:ext cx="3646804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5" b="1">
                <a:solidFill>
                  <a:srgbClr val="1A1C1D"/>
                </a:solidFill>
                <a:latin typeface="Arial"/>
                <a:cs typeface="Arial"/>
              </a:rPr>
              <a:t>PTA </a:t>
            </a:r>
            <a:r>
              <a:rPr dirty="0" sz="1500" spc="10" b="1">
                <a:solidFill>
                  <a:srgbClr val="1A1C1D"/>
                </a:solidFill>
                <a:latin typeface="Arial"/>
                <a:cs typeface="Arial"/>
              </a:rPr>
              <a:t>Zorg </a:t>
            </a:r>
            <a:r>
              <a:rPr dirty="0" sz="1500" spc="55" b="1">
                <a:solidFill>
                  <a:srgbClr val="1A1C1D"/>
                </a:solidFill>
                <a:latin typeface="Arial"/>
                <a:cs typeface="Arial"/>
              </a:rPr>
              <a:t>en </a:t>
            </a:r>
            <a:r>
              <a:rPr dirty="0" sz="1500" spc="30" b="1">
                <a:solidFill>
                  <a:srgbClr val="1A1C1D"/>
                </a:solidFill>
                <a:latin typeface="Arial"/>
                <a:cs typeface="Arial"/>
              </a:rPr>
              <a:t>Welzijn </a:t>
            </a:r>
            <a:r>
              <a:rPr dirty="0" sz="1500" spc="-5" b="1">
                <a:solidFill>
                  <a:srgbClr val="1A1C1D"/>
                </a:solidFill>
                <a:latin typeface="Arial"/>
                <a:cs typeface="Arial"/>
              </a:rPr>
              <a:t>BB/KB</a:t>
            </a:r>
            <a:r>
              <a:rPr dirty="0" sz="1500" spc="-204" b="1">
                <a:solidFill>
                  <a:srgbClr val="1A1C1D"/>
                </a:solidFill>
                <a:latin typeface="Arial"/>
                <a:cs typeface="Arial"/>
              </a:rPr>
              <a:t> </a:t>
            </a:r>
            <a:r>
              <a:rPr dirty="0" sz="1500" spc="75" b="1">
                <a:solidFill>
                  <a:srgbClr val="1A1C1D"/>
                </a:solidFill>
                <a:latin typeface="Arial"/>
                <a:cs typeface="Arial"/>
              </a:rPr>
              <a:t>2019-2021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66982" y="471186"/>
            <a:ext cx="272542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10" b="1">
                <a:solidFill>
                  <a:srgbClr val="1A1C1D"/>
                </a:solidFill>
                <a:latin typeface="Arial"/>
                <a:cs typeface="Arial"/>
              </a:rPr>
              <a:t>Keuzevakken </a:t>
            </a:r>
            <a:r>
              <a:rPr dirty="0" sz="1500" spc="35" b="1">
                <a:solidFill>
                  <a:srgbClr val="1A1C1D"/>
                </a:solidFill>
                <a:latin typeface="Arial"/>
                <a:cs typeface="Arial"/>
              </a:rPr>
              <a:t>arrangement</a:t>
            </a:r>
            <a:r>
              <a:rPr dirty="0" sz="1500" spc="254" b="1">
                <a:solidFill>
                  <a:srgbClr val="1A1C1D"/>
                </a:solidFill>
                <a:latin typeface="Arial"/>
                <a:cs typeface="Arial"/>
              </a:rPr>
              <a:t> </a:t>
            </a:r>
            <a:r>
              <a:rPr dirty="0" sz="1500" spc="40" b="1">
                <a:solidFill>
                  <a:srgbClr val="1A1C1D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35277" y="1662313"/>
          <a:ext cx="9485630" cy="4207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0570"/>
                <a:gridCol w="1083310"/>
                <a:gridCol w="720090"/>
                <a:gridCol w="1620520"/>
                <a:gridCol w="1584960"/>
                <a:gridCol w="1308100"/>
                <a:gridCol w="363220"/>
                <a:gridCol w="356870"/>
                <a:gridCol w="897254"/>
                <a:gridCol w="787400"/>
              </a:tblGrid>
              <a:tr h="176620">
                <a:tc gridSpan="4"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671830" algn="l"/>
                          <a:tab pos="1595755" algn="l"/>
                        </a:tabLst>
                      </a:pPr>
                      <a:r>
                        <a:rPr dirty="0" sz="1050" spc="2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l	</a:t>
                      </a:r>
                      <a:r>
                        <a:rPr dirty="0" sz="1050" spc="80">
                          <a:solidFill>
                            <a:srgbClr val="2D3134"/>
                          </a:solidFill>
                          <a:latin typeface="Times New Roman"/>
                          <a:cs typeface="Times New Roman"/>
                        </a:rPr>
                        <a:t>BmKS</a:t>
                      </a:r>
                      <a:r>
                        <a:rPr dirty="0" sz="1050" spc="345">
                          <a:solidFill>
                            <a:srgbClr val="2D31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185">
                          <a:solidFill>
                            <a:srgbClr val="2D3134"/>
                          </a:solidFill>
                          <a:latin typeface="Times New Roman"/>
                          <a:cs typeface="Times New Roman"/>
                        </a:rPr>
                        <a:t>2;0/1</a:t>
                      </a:r>
                      <a:r>
                        <a:rPr dirty="0" sz="1050" spc="-185">
                          <a:solidFill>
                            <a:srgbClr val="75829C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050" spc="-185">
                          <a:solidFill>
                            <a:srgbClr val="2D3134"/>
                          </a:solidFill>
                          <a:latin typeface="Times New Roman"/>
                          <a:cs typeface="Times New Roman"/>
                        </a:rPr>
                        <a:t>WI	</a:t>
                      </a:r>
                      <a:r>
                        <a:rPr dirty="0" sz="1050" spc="-120">
                          <a:solidFill>
                            <a:srgbClr val="2D3134"/>
                          </a:solidFill>
                          <a:latin typeface="Times New Roman"/>
                          <a:cs typeface="Times New Roman"/>
                        </a:rPr>
                        <a:t>J2-1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17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 </a:t>
                      </a:r>
                      <a:r>
                        <a:rPr dirty="0" sz="950" spc="-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euzev.a </a:t>
                      </a:r>
                      <a:r>
                        <a:rPr dirty="0" sz="950" spc="-15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k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 spc="20">
                          <a:solidFill>
                            <a:srgbClr val="283D64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50" spc="4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dirty="0" sz="950" spc="4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7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</a:t>
                      </a:r>
                      <a:r>
                        <a:rPr dirty="0" sz="950" spc="-30">
                          <a:solidFill>
                            <a:srgbClr val="ACB5D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B3C4E6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verz</a:t>
                      </a:r>
                      <a:r>
                        <a:rPr dirty="0" sz="950" spc="-1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rging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350">
                      <a:solidFill>
                        <a:srgbClr val="B3C4E6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7829"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06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50" spc="-5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De-e</a:t>
                      </a:r>
                      <a:r>
                        <a:rPr dirty="0" sz="1050" spc="-5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5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50" spc="-55">
                          <a:solidFill>
                            <a:srgbClr val="3B4B62"/>
                          </a:solidFill>
                          <a:latin typeface="Arial"/>
                          <a:cs typeface="Arial"/>
                        </a:rPr>
                        <a:t>:a</a:t>
                      </a:r>
                      <a:r>
                        <a:rPr dirty="0" sz="1050" spc="-5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all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 b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950" spc="15" b="1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50" spc="7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3500">
                        <a:lnSpc>
                          <a:spcPts val="819"/>
                        </a:lnSpc>
                        <a:spcBef>
                          <a:spcPts val="260"/>
                        </a:spcBef>
                      </a:pPr>
                      <a:r>
                        <a:rPr dirty="0" sz="800" spc="-85">
                          <a:solidFill>
                            <a:srgbClr val="3B4B62"/>
                          </a:solidFill>
                          <a:latin typeface="Arial"/>
                          <a:cs typeface="Arial"/>
                        </a:rPr>
                        <a:t>l1ill:Nl</a:t>
                      </a:r>
                      <a:r>
                        <a:rPr dirty="0" sz="800" spc="-8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0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ster</a:t>
                      </a:r>
                      <a:r>
                        <a:rPr dirty="0" sz="800" spc="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3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3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oets</a:t>
                      </a:r>
                      <a:r>
                        <a:rPr dirty="0" sz="950" spc="-1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Inho</a:t>
                      </a:r>
                      <a:r>
                        <a:rPr dirty="0" sz="950" spc="5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5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5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50" spc="5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leers</a:t>
                      </a:r>
                      <a:r>
                        <a:rPr dirty="0" sz="950" spc="5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5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2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25">
                          <a:solidFill>
                            <a:srgbClr val="3B4B62"/>
                          </a:solidFill>
                          <a:latin typeface="Arial"/>
                          <a:cs typeface="Arial"/>
                        </a:rPr>
                        <a:t>ei</a:t>
                      </a:r>
                      <a:r>
                        <a:rPr dirty="0" sz="950" spc="-80">
                          <a:solidFill>
                            <a:srgbClr val="3B4B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10">
                          <a:solidFill>
                            <a:srgbClr val="2D3134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000" spc="-110">
                          <a:solidFill>
                            <a:srgbClr val="95A0B5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000" spc="-110">
                          <a:solidFill>
                            <a:srgbClr val="2D3134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-110">
                          <a:solidFill>
                            <a:srgbClr val="8090B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000" spc="-110">
                          <a:solidFill>
                            <a:srgbClr val="2D3134"/>
                          </a:solidFill>
                          <a:latin typeface="Times New Roman"/>
                          <a:cs typeface="Times New Roman"/>
                        </a:rPr>
                        <a:t>n;a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R="3238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6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Her</a:t>
                      </a:r>
                      <a:r>
                        <a:rPr dirty="0" sz="950" spc="-6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l&lt;am</a:t>
                      </a:r>
                      <a:r>
                        <a:rPr dirty="0" sz="950" spc="-6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6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img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 marL="222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00" spc="-7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1000" spc="-7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-7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Tij</a:t>
                      </a:r>
                      <a:r>
                        <a:rPr dirty="0" sz="950" spc="-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als</a:t>
                      </a:r>
                      <a:r>
                        <a:rPr dirty="0" sz="950" spc="-204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&lt;ilu  </a:t>
                      </a:r>
                      <a:r>
                        <a:rPr dirty="0" sz="95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.ti</a:t>
                      </a: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422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3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-80">
                          <a:solidFill>
                            <a:srgbClr val="3B4B62"/>
                          </a:solidFill>
                          <a:latin typeface="Arial"/>
                          <a:cs typeface="Arial"/>
                        </a:rPr>
                        <a:t>rn</a:t>
                      </a:r>
                      <a:r>
                        <a:rPr dirty="0" sz="800" spc="-8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im</a:t>
                      </a:r>
                      <a:r>
                        <a:rPr dirty="0" sz="800" spc="-80">
                          <a:solidFill>
                            <a:srgbClr val="3B4B62"/>
                          </a:solidFill>
                          <a:latin typeface="Arial"/>
                          <a:cs typeface="Arial"/>
                        </a:rPr>
                        <a:t>w:re</a:t>
                      </a:r>
                      <a:r>
                        <a:rPr dirty="0" sz="800" spc="-95">
                          <a:solidFill>
                            <a:srgbClr val="3B4B6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0">
                          <a:solidFill>
                            <a:srgbClr val="3B4B62"/>
                          </a:solidFill>
                          <a:latin typeface="Arial"/>
                          <a:cs typeface="Arial"/>
                        </a:rPr>
                        <a:t>@</a:t>
                      </a:r>
                      <a:r>
                        <a:rPr dirty="0" sz="800" spc="-25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97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ts val="1150"/>
                        </a:lnSpc>
                      </a:pPr>
                      <a:r>
                        <a:rPr dirty="0" sz="1050" spc="70" b="1">
                          <a:solidFill>
                            <a:srgbClr val="2D3134"/>
                          </a:solidFill>
                          <a:latin typeface="Times New Roman"/>
                          <a:cs typeface="Times New Roman"/>
                        </a:rPr>
                        <a:t>88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230"/>
                        </a:lnSpc>
                      </a:pPr>
                      <a:r>
                        <a:rPr dirty="0" sz="1350" spc="-95">
                          <a:solidFill>
                            <a:srgbClr val="2D3134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387">
                <a:tc row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-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K/ZW/4</a:t>
                      </a:r>
                      <a:r>
                        <a:rPr dirty="0" sz="950" spc="2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3025">
                        <a:lnSpc>
                          <a:spcPts val="1120"/>
                        </a:lnSpc>
                        <a:spcBef>
                          <a:spcPts val="180"/>
                        </a:spcBef>
                      </a:pP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 t/m</a:t>
                      </a:r>
                      <a:r>
                        <a:rPr dirty="0" sz="950" spc="1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1495" indent="-231140">
                        <a:lnSpc>
                          <a:spcPts val="1210"/>
                        </a:lnSpc>
                        <a:buClr>
                          <a:srgbClr val="2D3134"/>
                        </a:buClr>
                        <a:buSzPct val="110526"/>
                        <a:buChar char="-"/>
                        <a:tabLst>
                          <a:tab pos="531495" algn="l"/>
                          <a:tab pos="532130" algn="l"/>
                        </a:tabLst>
                      </a:pPr>
                      <a:r>
                        <a:rPr dirty="0" sz="95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9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salon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5940" indent="-235585">
                        <a:lnSpc>
                          <a:spcPts val="1230"/>
                        </a:lnSpc>
                        <a:buClr>
                          <a:srgbClr val="E6595B"/>
                        </a:buClr>
                        <a:buSzPct val="110526"/>
                        <a:buChar char="-"/>
                        <a:tabLst>
                          <a:tab pos="535940" algn="l"/>
                          <a:tab pos="536575" algn="l"/>
                        </a:tabLst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Verzorging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van de handen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nagels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00355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533400" algn="l"/>
                        </a:tabLst>
                      </a:pPr>
                      <a:r>
                        <a:rPr dirty="0" baseline="3086" sz="1350" spc="15">
                          <a:solidFill>
                            <a:srgbClr val="E6595B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drukke dag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salon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994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Nailart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handen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4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schoonmaakwerkzaamheden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b="1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3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K/ZW/4.2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3025">
                        <a:lnSpc>
                          <a:spcPts val="112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t/m</a:t>
                      </a:r>
                      <a:r>
                        <a:rPr dirty="0" sz="950" spc="-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3400" indent="-233045">
                        <a:lnSpc>
                          <a:spcPts val="1210"/>
                        </a:lnSpc>
                        <a:buClr>
                          <a:srgbClr val="2D3134"/>
                        </a:buClr>
                        <a:buSzPct val="110526"/>
                        <a:buChar char="-"/>
                        <a:tabLst>
                          <a:tab pos="533400" algn="l"/>
                          <a:tab pos="534035" algn="l"/>
                        </a:tabLst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Voetverzorging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5940" indent="-233045">
                        <a:lnSpc>
                          <a:spcPts val="1230"/>
                        </a:lnSpc>
                        <a:buClr>
                          <a:srgbClr val="2D3134"/>
                        </a:buClr>
                        <a:buSzPct val="110526"/>
                        <a:buChar char="-"/>
                        <a:tabLst>
                          <a:tab pos="535940" algn="l"/>
                          <a:tab pos="536575" algn="l"/>
                        </a:tabLst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Voetonderzoek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535940" algn="l"/>
                        </a:tabLst>
                      </a:pPr>
                      <a:r>
                        <a:rPr dirty="0" baseline="3086" sz="1350" spc="7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Voetmassage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994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Voet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nailart </a:t>
                      </a:r>
                      <a:r>
                        <a:rPr dirty="0" sz="950" spc="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harsen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medisch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K/ZW/2</a:t>
                      </a:r>
                      <a:r>
                        <a:rPr dirty="0" sz="950" spc="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Behandelplan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opstellen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2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50" spc="-16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nagelafwijk</a:t>
                      </a:r>
                      <a:r>
                        <a:rPr dirty="0" sz="950" spc="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50" b="1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K/ZW/2</a:t>
                      </a:r>
                      <a:r>
                        <a:rPr dirty="0" sz="950" spc="2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Prakt</a:t>
                      </a:r>
                      <a:r>
                        <a:rPr dirty="0" sz="950" spc="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jktoe</a:t>
                      </a:r>
                      <a:r>
                        <a:rPr dirty="0" sz="950" spc="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Voetbehandeling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950" spc="-5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naila</a:t>
                      </a:r>
                      <a:r>
                        <a:rPr dirty="0" sz="950" spc="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rt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b="1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K/ZW/2.1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9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Proeve van</a:t>
                      </a:r>
                      <a:r>
                        <a:rPr dirty="0" sz="950" spc="-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Manicure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behandeling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dirty="0" sz="950" spc="8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nailart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50" b="1">
                          <a:solidFill>
                            <a:srgbClr val="18181A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gridSpan="10">
                  <a:txBody>
                    <a:bodyPr/>
                    <a:lstStyle/>
                    <a:p>
                      <a:pPr marL="79375" marR="6310630" indent="-3175">
                        <a:lnSpc>
                          <a:spcPts val="1200"/>
                        </a:lnSpc>
                        <a:spcBef>
                          <a:spcPts val="170"/>
                        </a:spcBef>
                      </a:pP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3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jfer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950" spc="3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250" spc="40" i="1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(toetsresultaa</a:t>
                      </a:r>
                      <a:r>
                        <a:rPr dirty="0" sz="950" spc="1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Ltotaal </a:t>
                      </a:r>
                      <a:r>
                        <a:rPr dirty="0" sz="950" spc="5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9 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50" spc="3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ijfer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4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E= </a:t>
                      </a:r>
                      <a:r>
                        <a:rPr dirty="0" sz="1150" spc="-125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50" spc="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20">
                          <a:solidFill>
                            <a:srgbClr val="2D3134"/>
                          </a:solidFill>
                          <a:latin typeface="Arial"/>
                          <a:cs typeface="Arial"/>
                        </a:rPr>
                        <a:t>etsr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esultaat </a:t>
                      </a:r>
                      <a:r>
                        <a:rPr dirty="0" sz="950" spc="3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-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weQinQ)/ </a:t>
                      </a:r>
                      <a:r>
                        <a:rPr dirty="0" sz="1150" spc="-1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totaal</a:t>
                      </a:r>
                      <a:r>
                        <a:rPr dirty="0" sz="950" spc="17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5156">
                <a:tc gridSpan="4">
                  <a:txBody>
                    <a:bodyPr/>
                    <a:lstStyle/>
                    <a:p>
                      <a:pPr marL="75565" marR="2044700" indent="34290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Opsteller: Kathy </a:t>
                      </a:r>
                      <a:r>
                        <a:rPr dirty="0" sz="950" spc="15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Willems 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950" spc="1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d.d.:</a:t>
                      </a:r>
                      <a:r>
                        <a:rPr dirty="0" sz="950" spc="4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81A"/>
                          </a:solidFill>
                          <a:latin typeface="Arial"/>
                          <a:cs typeface="Arial"/>
                        </a:rPr>
                        <a:t>9-7-2019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1357" y="468134"/>
            <a:ext cx="365887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15" b="1">
                <a:solidFill>
                  <a:srgbClr val="18181A"/>
                </a:solidFill>
                <a:latin typeface="Arial"/>
                <a:cs typeface="Arial"/>
              </a:rPr>
              <a:t>PTA </a:t>
            </a:r>
            <a:r>
              <a:rPr dirty="0" sz="1500" spc="-5" b="1">
                <a:solidFill>
                  <a:srgbClr val="18181A"/>
                </a:solidFill>
                <a:latin typeface="Arial"/>
                <a:cs typeface="Arial"/>
              </a:rPr>
              <a:t>Zorg </a:t>
            </a:r>
            <a:r>
              <a:rPr dirty="0" sz="1500" spc="50" b="1">
                <a:solidFill>
                  <a:srgbClr val="18181A"/>
                </a:solidFill>
                <a:latin typeface="Arial"/>
                <a:cs typeface="Arial"/>
              </a:rPr>
              <a:t>en </a:t>
            </a:r>
            <a:r>
              <a:rPr dirty="0" sz="1500" spc="30" b="1">
                <a:solidFill>
                  <a:srgbClr val="18181A"/>
                </a:solidFill>
                <a:latin typeface="Arial"/>
                <a:cs typeface="Arial"/>
              </a:rPr>
              <a:t>Welzijn </a:t>
            </a:r>
            <a:r>
              <a:rPr dirty="0" sz="1500" spc="-15" b="1">
                <a:solidFill>
                  <a:srgbClr val="18181A"/>
                </a:solidFill>
                <a:latin typeface="Arial"/>
                <a:cs typeface="Arial"/>
              </a:rPr>
              <a:t>BB/KB</a:t>
            </a:r>
            <a:r>
              <a:rPr dirty="0" sz="1500" spc="190" b="1">
                <a:solidFill>
                  <a:srgbClr val="18181A"/>
                </a:solidFill>
                <a:latin typeface="Arial"/>
                <a:cs typeface="Arial"/>
              </a:rPr>
              <a:t> </a:t>
            </a:r>
            <a:r>
              <a:rPr dirty="0" sz="1500" spc="80" b="1">
                <a:solidFill>
                  <a:srgbClr val="18181A"/>
                </a:solidFill>
                <a:latin typeface="Arial"/>
                <a:cs typeface="Arial"/>
              </a:rPr>
              <a:t>2019-2021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63930" y="471186"/>
            <a:ext cx="272542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b="1">
                <a:solidFill>
                  <a:srgbClr val="18181A"/>
                </a:solidFill>
                <a:latin typeface="Arial"/>
                <a:cs typeface="Arial"/>
              </a:rPr>
              <a:t>Keuzevakken </a:t>
            </a:r>
            <a:r>
              <a:rPr dirty="0" sz="1500" spc="35" b="1">
                <a:solidFill>
                  <a:srgbClr val="18181A"/>
                </a:solidFill>
                <a:latin typeface="Arial"/>
                <a:cs typeface="Arial"/>
              </a:rPr>
              <a:t>arrangement</a:t>
            </a:r>
            <a:r>
              <a:rPr dirty="0" sz="1500" spc="-125" b="1">
                <a:solidFill>
                  <a:srgbClr val="18181A"/>
                </a:solidFill>
                <a:latin typeface="Arial"/>
                <a:cs typeface="Arial"/>
              </a:rPr>
              <a:t> </a:t>
            </a:r>
            <a:r>
              <a:rPr dirty="0" sz="1500" spc="65" b="1">
                <a:solidFill>
                  <a:srgbClr val="18181A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4248" y="1735583"/>
          <a:ext cx="5339080" cy="107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6185"/>
                <a:gridCol w="493395"/>
                <a:gridCol w="50800"/>
                <a:gridCol w="1478915"/>
                <a:gridCol w="325754"/>
                <a:gridCol w="1746885"/>
              </a:tblGrid>
              <a:tr h="177069">
                <a:tc gridSpan="6">
                  <a:txBody>
                    <a:bodyPr/>
                    <a:lstStyle/>
                    <a:p>
                      <a:pPr algn="ctr" marL="12700">
                        <a:lnSpc>
                          <a:spcPts val="1115"/>
                        </a:lnSpc>
                        <a:spcBef>
                          <a:spcPts val="180"/>
                        </a:spcBef>
                      </a:pPr>
                      <a:r>
                        <a:rPr dirty="0" sz="950" spc="-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4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069">
                <a:tc>
                  <a:txBody>
                    <a:bodyPr/>
                    <a:lstStyle/>
                    <a:p>
                      <a:pPr marL="73025">
                        <a:lnSpc>
                          <a:spcPts val="1115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1+2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algn="r" marR="6985">
                        <a:lnSpc>
                          <a:spcPct val="100000"/>
                        </a:lnSpc>
                      </a:pPr>
                      <a:r>
                        <a:rPr dirty="0" sz="60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4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8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Zorg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990"/>
                        </a:lnSpc>
                        <a:spcBef>
                          <a:spcPts val="300"/>
                        </a:spcBef>
                      </a:pPr>
                      <a:r>
                        <a:rPr dirty="0" sz="85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090"/>
                        </a:lnSpc>
                        <a:spcBef>
                          <a:spcPts val="200"/>
                        </a:spcBef>
                        <a:tabLst>
                          <a:tab pos="304165" algn="l"/>
                        </a:tabLst>
                      </a:pPr>
                      <a:r>
                        <a:rPr dirty="0" sz="950" spc="-18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88-	</a:t>
                      </a:r>
                      <a:r>
                        <a:rPr dirty="0" sz="950" spc="-5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69">
                <a:tc>
                  <a:txBody>
                    <a:bodyPr/>
                    <a:lstStyle/>
                    <a:p>
                      <a:pPr marL="75565">
                        <a:lnSpc>
                          <a:spcPts val="1115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5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3+4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5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Activiteit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dirty="0" sz="60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4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88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950" spc="-7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15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69">
                <a:tc gridSpan="6">
                  <a:txBody>
                    <a:bodyPr/>
                    <a:lstStyle/>
                    <a:p>
                      <a:pPr algn="ctr" marL="8890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950" spc="-1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40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" b="1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122">
                <a:tc>
                  <a:txBody>
                    <a:bodyPr/>
                    <a:lstStyle/>
                    <a:p>
                      <a:pPr marL="75565">
                        <a:lnSpc>
                          <a:spcPts val="1115"/>
                        </a:lnSpc>
                        <a:spcBef>
                          <a:spcPts val="200"/>
                        </a:spcBef>
                      </a:pP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Periode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1+2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algn="r" marR="31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400">
                          <a:solidFill>
                            <a:srgbClr val="3D3D3D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115"/>
                        </a:lnSpc>
                        <a:spcBef>
                          <a:spcPts val="200"/>
                        </a:spcBef>
                      </a:pPr>
                      <a:r>
                        <a:rPr dirty="0" sz="95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8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Omgeving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dirty="0" sz="6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115"/>
                        </a:lnSpc>
                        <a:spcBef>
                          <a:spcPts val="200"/>
                        </a:spcBef>
                      </a:pPr>
                      <a:r>
                        <a:rPr dirty="0" sz="950" spc="4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88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9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016">
                <a:tc>
                  <a:txBody>
                    <a:bodyPr/>
                    <a:lstStyle/>
                    <a:p>
                      <a:pPr marL="73025">
                        <a:lnSpc>
                          <a:spcPts val="109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2+3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400">
                          <a:solidFill>
                            <a:srgbClr val="16161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90"/>
                        </a:lnSpc>
                        <a:spcBef>
                          <a:spcPts val="180"/>
                        </a:spcBef>
                      </a:pPr>
                      <a:r>
                        <a:rPr dirty="0" sz="950" spc="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7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Gezondheid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2590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090"/>
                        </a:lnSpc>
                        <a:spcBef>
                          <a:spcPts val="180"/>
                        </a:spcBef>
                      </a:pPr>
                      <a:r>
                        <a:rPr dirty="0" sz="950" spc="-7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2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-135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0">
                          <a:solidFill>
                            <a:srgbClr val="161616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8852" y="435315"/>
            <a:ext cx="447675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5" b="1">
                <a:solidFill>
                  <a:srgbClr val="161616"/>
                </a:solidFill>
                <a:latin typeface="Arial"/>
                <a:cs typeface="Arial"/>
              </a:rPr>
              <a:t>PTA </a:t>
            </a:r>
            <a:r>
              <a:rPr dirty="0" sz="1350" spc="10" b="1">
                <a:solidFill>
                  <a:srgbClr val="161616"/>
                </a:solidFill>
                <a:latin typeface="Arial"/>
                <a:cs typeface="Arial"/>
              </a:rPr>
              <a:t>Profiel </a:t>
            </a:r>
            <a:r>
              <a:rPr dirty="0" sz="1350" spc="15" b="1">
                <a:solidFill>
                  <a:srgbClr val="161616"/>
                </a:solidFill>
                <a:latin typeface="Arial"/>
                <a:cs typeface="Arial"/>
              </a:rPr>
              <a:t>Zorg </a:t>
            </a:r>
            <a:r>
              <a:rPr dirty="0" sz="1350" spc="45" b="1">
                <a:solidFill>
                  <a:srgbClr val="161616"/>
                </a:solidFill>
                <a:latin typeface="Arial"/>
                <a:cs typeface="Arial"/>
              </a:rPr>
              <a:t>en </a:t>
            </a:r>
            <a:r>
              <a:rPr dirty="0" sz="1350" spc="5" b="1">
                <a:solidFill>
                  <a:srgbClr val="161616"/>
                </a:solidFill>
                <a:latin typeface="Arial"/>
                <a:cs typeface="Arial"/>
              </a:rPr>
              <a:t>Welzijn </a:t>
            </a:r>
            <a:r>
              <a:rPr dirty="0" sz="1350" spc="10" b="1">
                <a:solidFill>
                  <a:srgbClr val="161616"/>
                </a:solidFill>
                <a:latin typeface="Arial"/>
                <a:cs typeface="Arial"/>
              </a:rPr>
              <a:t>BB/KB </a:t>
            </a:r>
            <a:r>
              <a:rPr dirty="0" sz="1350" spc="15" b="1">
                <a:solidFill>
                  <a:srgbClr val="161616"/>
                </a:solidFill>
                <a:latin typeface="Arial"/>
                <a:cs typeface="Arial"/>
              </a:rPr>
              <a:t>cohort</a:t>
            </a:r>
            <a:r>
              <a:rPr dirty="0" sz="1350" spc="335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161616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6462" y="1420389"/>
            <a:ext cx="148336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5" b="1">
                <a:solidFill>
                  <a:srgbClr val="161616"/>
                </a:solidFill>
                <a:latin typeface="Arial"/>
                <a:cs typeface="Arial"/>
              </a:rPr>
              <a:t>Profielen </a:t>
            </a:r>
            <a:r>
              <a:rPr dirty="0" sz="950" spc="-20" b="1">
                <a:solidFill>
                  <a:srgbClr val="161616"/>
                </a:solidFill>
                <a:latin typeface="Arial"/>
                <a:cs typeface="Arial"/>
              </a:rPr>
              <a:t>Zorg </a:t>
            </a:r>
            <a:r>
              <a:rPr dirty="0" sz="950" spc="20" b="1">
                <a:solidFill>
                  <a:srgbClr val="161616"/>
                </a:solidFill>
                <a:latin typeface="Arial"/>
                <a:cs typeface="Arial"/>
              </a:rPr>
              <a:t>en</a:t>
            </a:r>
            <a:r>
              <a:rPr dirty="0" sz="950" spc="-40" b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161616"/>
                </a:solidFill>
                <a:latin typeface="Arial"/>
                <a:cs typeface="Arial"/>
              </a:rPr>
              <a:t>Welzijn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55939" y="1289857"/>
          <a:ext cx="9464675" cy="5132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645"/>
                <a:gridCol w="118745"/>
                <a:gridCol w="1183640"/>
                <a:gridCol w="631190"/>
                <a:gridCol w="994410"/>
                <a:gridCol w="1381760"/>
                <a:gridCol w="1769109"/>
                <a:gridCol w="356234"/>
                <a:gridCol w="362584"/>
                <a:gridCol w="356234"/>
                <a:gridCol w="899159"/>
                <a:gridCol w="801370"/>
              </a:tblGrid>
              <a:tr h="464043">
                <a:tc gridSpan="5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950" spc="1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Zorg </a:t>
                      </a:r>
                      <a:r>
                        <a:rPr dirty="0" sz="950" spc="3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Welzijn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950" spc="2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BB/KB/GL </a:t>
                      </a:r>
                      <a:r>
                        <a:rPr dirty="0" sz="950" spc="2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cohort</a:t>
                      </a:r>
                      <a:r>
                        <a:rPr dirty="0" sz="950" spc="7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1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Profielmodule </a:t>
                      </a:r>
                      <a:r>
                        <a:rPr dirty="0" sz="950" spc="3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1: </a:t>
                      </a:r>
                      <a:r>
                        <a:rPr dirty="0" sz="950" spc="1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Zorg</a:t>
                      </a:r>
                      <a:r>
                        <a:rPr dirty="0" sz="950" spc="-17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(=M&amp;Z)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069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950" spc="2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8900" marR="158750" indent="-635">
                        <a:lnSpc>
                          <a:spcPct val="107500"/>
                        </a:lnSpc>
                        <a:spcBef>
                          <a:spcPts val="114"/>
                        </a:spcBef>
                      </a:pPr>
                      <a:r>
                        <a:rPr dirty="0" sz="950" spc="-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2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ts val="795"/>
                        </a:lnSpc>
                        <a:spcBef>
                          <a:spcPts val="215"/>
                        </a:spcBef>
                      </a:pPr>
                      <a:r>
                        <a:rPr dirty="0" sz="80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(maaister)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2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2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22580">
                        <a:lnSpc>
                          <a:spcPts val="1019"/>
                        </a:lnSpc>
                        <a:spcBef>
                          <a:spcPts val="275"/>
                        </a:spcBef>
                      </a:pPr>
                      <a:r>
                        <a:rPr dirty="0" sz="950" spc="2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Weain:i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360680" marR="95250" indent="-248285">
                        <a:lnSpc>
                          <a:spcPct val="105400"/>
                        </a:lnSpc>
                        <a:spcBef>
                          <a:spcPts val="190"/>
                        </a:spcBef>
                      </a:pPr>
                      <a:r>
                        <a:rPr dirty="0" sz="950" spc="-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Herkansing  </a:t>
                      </a:r>
                      <a:r>
                        <a:rPr dirty="0" sz="950" spc="1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spc="35" b="1">
                          <a:solidFill>
                            <a:srgbClr val="3133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3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ijdsduur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800" spc="-3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minuten)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115">
                        <a:lnSpc>
                          <a:spcPts val="1320"/>
                        </a:lnSpc>
                      </a:pPr>
                      <a:r>
                        <a:rPr dirty="0" sz="1200" spc="-50" b="1">
                          <a:solidFill>
                            <a:srgbClr val="161818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4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41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6838">
                <a:tc gridSpan="2" rowSpan="5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5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1+2/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3+4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89535" marR="67945" indent="-1905">
                        <a:lnSpc>
                          <a:spcPct val="105400"/>
                        </a:lnSpc>
                        <a:spcBef>
                          <a:spcPts val="165"/>
                        </a:spcBef>
                      </a:pPr>
                      <a:r>
                        <a:rPr dirty="0" sz="950" spc="3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P/ZW/4</a:t>
                      </a:r>
                      <a:r>
                        <a:rPr dirty="0" sz="950" spc="30">
                          <a:solidFill>
                            <a:srgbClr val="3133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3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1/4.2/4.3/ 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4.4/4</a:t>
                      </a:r>
                      <a:r>
                        <a:rPr dirty="0" sz="950" spc="20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spc="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8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3820" marR="1332230" indent="-1270">
                        <a:lnSpc>
                          <a:spcPct val="107500"/>
                        </a:lnSpc>
                        <a:spcBef>
                          <a:spcPts val="165"/>
                        </a:spcBef>
                      </a:pPr>
                      <a:r>
                        <a:rPr dirty="0" sz="950" spc="3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theor</a:t>
                      </a:r>
                      <a:r>
                        <a:rPr dirty="0" sz="950" spc="20">
                          <a:solidFill>
                            <a:srgbClr val="3133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etoets </a:t>
                      </a:r>
                      <a:r>
                        <a:rPr dirty="0" sz="95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950" spc="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16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in: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1020" indent="-229235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41020" algn="l"/>
                          <a:tab pos="541655" algn="l"/>
                        </a:tabLst>
                      </a:pP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kinderdagverblijf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4830" indent="-229870">
                        <a:lnSpc>
                          <a:spcPct val="100000"/>
                        </a:lnSpc>
                        <a:spcBef>
                          <a:spcPts val="65"/>
                        </a:spcBef>
                        <a:buSzPct val="94736"/>
                        <a:buFont typeface="Times New Roman"/>
                        <a:buChar char="-"/>
                        <a:tabLst>
                          <a:tab pos="544830" algn="l"/>
                          <a:tab pos="545465" algn="l"/>
                        </a:tabLst>
                      </a:pP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thuiszorg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5465" indent="-232410">
                        <a:lnSpc>
                          <a:spcPct val="100000"/>
                        </a:lnSpc>
                        <a:spcBef>
                          <a:spcPts val="85"/>
                        </a:spcBef>
                        <a:buClr>
                          <a:srgbClr val="313334"/>
                        </a:buClr>
                        <a:buSzPct val="63157"/>
                        <a:buFont typeface="Times New Roman"/>
                        <a:buChar char="-"/>
                        <a:tabLst>
                          <a:tab pos="545465" algn="l"/>
                          <a:tab pos="546100" algn="l"/>
                        </a:tabLst>
                      </a:pPr>
                      <a:r>
                        <a:rPr dirty="0" sz="95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jeugdvoorziening/woonbegeleiding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1655" indent="-229870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41655" algn="l"/>
                          <a:tab pos="542290" algn="l"/>
                        </a:tabLst>
                      </a:pP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basisschool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11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5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0732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13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0645" marR="1339850" indent="-1270">
                        <a:lnSpc>
                          <a:spcPct val="105400"/>
                        </a:lnSpc>
                        <a:spcBef>
                          <a:spcPts val="140"/>
                        </a:spcBef>
                      </a:pPr>
                      <a:r>
                        <a:rPr dirty="0" sz="950" spc="3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950" spc="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5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8  </a:t>
                      </a:r>
                      <a:r>
                        <a:rPr dirty="0" sz="95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114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50" spc="10">
                          <a:solidFill>
                            <a:srgbClr val="313334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4195" indent="-23114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63157"/>
                        <a:buFont typeface="Times New Roman"/>
                        <a:buChar char="-"/>
                        <a:tabLst>
                          <a:tab pos="544195" algn="l"/>
                          <a:tab pos="544830" algn="l"/>
                        </a:tabLst>
                      </a:pP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sportcentrum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4195" indent="-231140">
                        <a:lnSpc>
                          <a:spcPct val="100000"/>
                        </a:lnSpc>
                        <a:spcBef>
                          <a:spcPts val="65"/>
                        </a:spcBef>
                        <a:buSzPct val="63157"/>
                        <a:buFont typeface="Times New Roman"/>
                        <a:buChar char="-"/>
                        <a:tabLst>
                          <a:tab pos="544195" algn="l"/>
                          <a:tab pos="544830" algn="l"/>
                        </a:tabLst>
                      </a:pP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gezondheidscentrum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4195" indent="-232410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44195" algn="l"/>
                          <a:tab pos="544830" algn="l"/>
                        </a:tabLst>
                      </a:pP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verstandelijke</a:t>
                      </a:r>
                      <a:r>
                        <a:rPr dirty="0" sz="950" spc="-6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gehandicaptenzorg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41020" indent="-229235">
                        <a:lnSpc>
                          <a:spcPct val="100000"/>
                        </a:lnSpc>
                        <a:spcBef>
                          <a:spcPts val="65"/>
                        </a:spcBef>
                        <a:buSzPct val="94736"/>
                        <a:buFont typeface="Times New Roman"/>
                        <a:buChar char="-"/>
                        <a:tabLst>
                          <a:tab pos="541020" algn="l"/>
                          <a:tab pos="541655" algn="l"/>
                        </a:tabLst>
                      </a:pP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woonzorgcentrum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62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P/ZW/4.5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10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3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Hulpbehoefte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cl</a:t>
                      </a:r>
                      <a:r>
                        <a:rPr dirty="0" sz="950" spc="20">
                          <a:solidFill>
                            <a:srgbClr val="3133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ënt </a:t>
                      </a:r>
                      <a:r>
                        <a:rPr dirty="0" sz="95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signaleren </a:t>
                      </a:r>
                      <a:r>
                        <a:rPr dirty="0" sz="950" spc="4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9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rapporteren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544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P/ZW/4.3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7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3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EHBO-technieken</a:t>
                      </a:r>
                      <a:r>
                        <a:rPr dirty="0" sz="95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toepassen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>
                          <a:solidFill>
                            <a:srgbClr val="161818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243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P/ZW/4.1/4</a:t>
                      </a:r>
                      <a:r>
                        <a:rPr dirty="0" sz="950" spc="-14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2/4</a:t>
                      </a:r>
                      <a:r>
                        <a:rPr dirty="0" sz="950" spc="25">
                          <a:solidFill>
                            <a:srgbClr val="49494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125095" indent="-5080">
                        <a:lnSpc>
                          <a:spcPct val="101200"/>
                        </a:lnSpc>
                        <a:spcBef>
                          <a:spcPts val="95"/>
                        </a:spcBef>
                      </a:pP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Proeve van  </a:t>
                      </a:r>
                      <a:r>
                        <a:rPr dirty="0" sz="95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3185" marR="56515" indent="-3810">
                        <a:lnSpc>
                          <a:spcPct val="105400"/>
                        </a:lnSpc>
                        <a:spcBef>
                          <a:spcPts val="114"/>
                        </a:spcBef>
                      </a:pPr>
                      <a:r>
                        <a:rPr dirty="0" sz="950" spc="3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M&amp;Z: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ADL-hulpmiddelen </a:t>
                      </a:r>
                      <a:r>
                        <a:rPr dirty="0" sz="950" spc="4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ondersteunen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bij  beweeg-</a:t>
                      </a:r>
                      <a:r>
                        <a:rPr dirty="0" sz="950" spc="20">
                          <a:solidFill>
                            <a:srgbClr val="313334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til- </a:t>
                      </a:r>
                      <a:r>
                        <a:rPr dirty="0" sz="950" spc="4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verplaatsingstechnieken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aan de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hand  </a:t>
                      </a: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van een</a:t>
                      </a:r>
                      <a:r>
                        <a:rPr dirty="0" sz="95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casus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73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1">
                  <a:txBody>
                    <a:bodyPr/>
                    <a:lstStyle/>
                    <a:p>
                      <a:pPr marL="17780" marR="6133465">
                        <a:lnSpc>
                          <a:spcPct val="74200"/>
                        </a:lnSpc>
                        <a:spcBef>
                          <a:spcPts val="195"/>
                        </a:spcBef>
                      </a:pPr>
                      <a:r>
                        <a:rPr dirty="0" baseline="2923" sz="1425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baseline="2923" sz="1425" spc="6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baseline="2923" sz="1425" spc="37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350" spc="-120" i="1">
                          <a:solidFill>
                            <a:srgbClr val="161818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weging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)/ </a:t>
                      </a:r>
                      <a:r>
                        <a:rPr dirty="0" sz="1350" spc="-120" i="1">
                          <a:solidFill>
                            <a:srgbClr val="161818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-8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9 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350" spc="-120" i="1">
                          <a:solidFill>
                            <a:srgbClr val="161818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350" spc="-120" i="1">
                          <a:solidFill>
                            <a:srgbClr val="161818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350" spc="-165" i="1">
                          <a:solidFill>
                            <a:srgbClr val="16181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7780">
                        <a:lnSpc>
                          <a:spcPts val="1000"/>
                        </a:lnSpc>
                      </a:pP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Ciifer </a:t>
                      </a:r>
                      <a:r>
                        <a:rPr dirty="0" sz="950" spc="6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GL </a:t>
                      </a:r>
                      <a:r>
                        <a:rPr dirty="0" sz="950" spc="3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SE= = </a:t>
                      </a:r>
                      <a:r>
                        <a:rPr dirty="0" sz="950" spc="-4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x weqinq)/ </a:t>
                      </a:r>
                      <a:r>
                        <a:rPr dirty="0" sz="1300" spc="-14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'&gt;</a:t>
                      </a:r>
                      <a:r>
                        <a:rPr dirty="0" sz="1300" spc="-9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7096">
                <a:tc gridSpan="5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4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50" spc="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5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50" spc="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5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50" spc="2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53945" y="432262"/>
            <a:ext cx="4482465" cy="715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955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161818"/>
                </a:solidFill>
                <a:latin typeface="Arial"/>
                <a:cs typeface="Arial"/>
              </a:rPr>
              <a:t>PTA </a:t>
            </a:r>
            <a:r>
              <a:rPr dirty="0" sz="1350" spc="10" b="1">
                <a:solidFill>
                  <a:srgbClr val="161818"/>
                </a:solidFill>
                <a:latin typeface="Arial"/>
                <a:cs typeface="Arial"/>
              </a:rPr>
              <a:t>Profiel </a:t>
            </a:r>
            <a:r>
              <a:rPr dirty="0" sz="1350" spc="15" b="1">
                <a:solidFill>
                  <a:srgbClr val="161818"/>
                </a:solidFill>
                <a:latin typeface="Arial"/>
                <a:cs typeface="Arial"/>
              </a:rPr>
              <a:t>Zorg </a:t>
            </a:r>
            <a:r>
              <a:rPr dirty="0" sz="1350" spc="20" b="1">
                <a:solidFill>
                  <a:srgbClr val="161818"/>
                </a:solidFill>
                <a:latin typeface="Arial"/>
                <a:cs typeface="Arial"/>
              </a:rPr>
              <a:t>en </a:t>
            </a:r>
            <a:r>
              <a:rPr dirty="0" sz="1350" spc="15" b="1">
                <a:solidFill>
                  <a:srgbClr val="161818"/>
                </a:solidFill>
                <a:latin typeface="Arial"/>
                <a:cs typeface="Arial"/>
              </a:rPr>
              <a:t>Welzijn </a:t>
            </a:r>
            <a:r>
              <a:rPr dirty="0" sz="1350" spc="20" b="1">
                <a:solidFill>
                  <a:srgbClr val="161818"/>
                </a:solidFill>
                <a:latin typeface="Arial"/>
                <a:cs typeface="Arial"/>
              </a:rPr>
              <a:t>BB/KB </a:t>
            </a:r>
            <a:r>
              <a:rPr dirty="0" sz="1350" spc="10" b="1">
                <a:solidFill>
                  <a:srgbClr val="161818"/>
                </a:solidFill>
                <a:latin typeface="Arial"/>
                <a:cs typeface="Arial"/>
              </a:rPr>
              <a:t>cohort</a:t>
            </a:r>
            <a:r>
              <a:rPr dirty="0" sz="1350" spc="305" b="1">
                <a:solidFill>
                  <a:srgbClr val="161818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161818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65" b="1">
                <a:solidFill>
                  <a:srgbClr val="161818"/>
                </a:solidFill>
                <a:latin typeface="Arial"/>
                <a:cs typeface="Arial"/>
              </a:rPr>
              <a:t>Jaar</a:t>
            </a:r>
            <a:r>
              <a:rPr dirty="0" sz="1400" spc="75" b="1">
                <a:solidFill>
                  <a:srgbClr val="161818"/>
                </a:solidFill>
                <a:latin typeface="Arial"/>
                <a:cs typeface="Arial"/>
              </a:rPr>
              <a:t> </a:t>
            </a:r>
            <a:r>
              <a:rPr dirty="0" sz="1300" spc="50" b="1">
                <a:solidFill>
                  <a:srgbClr val="161818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8145" y="1262381"/>
          <a:ext cx="9458325" cy="4949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820"/>
                <a:gridCol w="91440"/>
                <a:gridCol w="1122680"/>
                <a:gridCol w="634365"/>
                <a:gridCol w="1266189"/>
                <a:gridCol w="2785745"/>
                <a:gridCol w="360045"/>
                <a:gridCol w="356870"/>
                <a:gridCol w="356870"/>
                <a:gridCol w="899795"/>
                <a:gridCol w="975995"/>
              </a:tblGrid>
              <a:tr h="470149"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Vak</a:t>
                      </a:r>
                      <a:r>
                        <a:rPr dirty="0" sz="1000" spc="10">
                          <a:solidFill>
                            <a:srgbClr val="46494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4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Zorg </a:t>
                      </a:r>
                      <a:r>
                        <a:rPr dirty="0" sz="1000" spc="4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00" spc="-3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Welzijn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100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BB/KB/GL </a:t>
                      </a:r>
                      <a:r>
                        <a:rPr dirty="0" sz="1000" spc="4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Cohort</a:t>
                      </a:r>
                      <a:r>
                        <a:rPr dirty="0" sz="1000" spc="13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3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Profielmodule 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3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1000" spc="4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100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Activiteit</a:t>
                      </a:r>
                      <a:r>
                        <a:rPr dirty="0" sz="1000" spc="9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000" spc="1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00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M&amp;A)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1000" spc="3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 marR="169545" indent="1905">
                        <a:lnSpc>
                          <a:spcPct val="10220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1000" spc="5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90"/>
                        </a:lnSpc>
                        <a:spcBef>
                          <a:spcPts val="204"/>
                        </a:spcBef>
                      </a:pPr>
                      <a:r>
                        <a:rPr dirty="0" sz="800" spc="3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(mag</a:t>
                      </a:r>
                      <a:r>
                        <a:rPr dirty="0" sz="800" spc="3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3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ster</a:t>
                      </a:r>
                      <a:r>
                        <a:rPr dirty="0" sz="800" spc="3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3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15595">
                        <a:lnSpc>
                          <a:spcPts val="1090"/>
                        </a:lnSpc>
                        <a:spcBef>
                          <a:spcPts val="55"/>
                        </a:spcBef>
                      </a:pPr>
                      <a:r>
                        <a:rPr dirty="0" sz="100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Wegin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359410" marR="98425" indent="-254000">
                        <a:lnSpc>
                          <a:spcPct val="102200"/>
                        </a:lnSpc>
                        <a:spcBef>
                          <a:spcPts val="5"/>
                        </a:spcBef>
                      </a:pP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Herkansing  </a:t>
                      </a:r>
                      <a:r>
                        <a:rPr dirty="0" sz="100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3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Tijdsduu</a:t>
                      </a:r>
                      <a:r>
                        <a:rPr dirty="0" sz="1000" spc="3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012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00" spc="3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spc="3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3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9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nuten)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300"/>
                        </a:lnSpc>
                      </a:pPr>
                      <a:r>
                        <a:rPr dirty="0" sz="1200" spc="-50" b="1">
                          <a:solidFill>
                            <a:srgbClr val="161818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300"/>
                        </a:lnSpc>
                      </a:pPr>
                      <a:r>
                        <a:rPr dirty="0" sz="1200" spc="-45" b="1">
                          <a:solidFill>
                            <a:srgbClr val="161818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GL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gridSpan="2" row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Leerjaar3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1+2/</a:t>
                      </a:r>
                      <a:r>
                        <a:rPr dirty="0" sz="1000" spc="-6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3+4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P/ZW/3.1/3.2/3.3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972819" indent="-1270">
                        <a:lnSpc>
                          <a:spcPct val="102200"/>
                        </a:lnSpc>
                        <a:spcBef>
                          <a:spcPts val="55"/>
                        </a:spcBef>
                      </a:pPr>
                      <a:r>
                        <a:rPr dirty="0" sz="950" spc="2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M&amp;A</a:t>
                      </a:r>
                      <a:r>
                        <a:rPr dirty="0" sz="950" spc="2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100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1000" spc="-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1000" spc="1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buClr>
                          <a:srgbClr val="313131"/>
                        </a:buClr>
                        <a:buSzPct val="90000"/>
                        <a:buFont typeface="Times New Roman"/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100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kinderdagverblijf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23240" indent="-226695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313131"/>
                        </a:buClr>
                        <a:buSzPct val="90000"/>
                        <a:buFont typeface="Times New Roman"/>
                        <a:buChar char="-"/>
                        <a:tabLst>
                          <a:tab pos="523240" algn="l"/>
                          <a:tab pos="523875" algn="l"/>
                        </a:tabLst>
                      </a:pPr>
                      <a:r>
                        <a:rPr dirty="0" sz="1000" spc="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3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thuiszorg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27050" indent="-230504">
                        <a:lnSpc>
                          <a:spcPct val="100000"/>
                        </a:lnSpc>
                        <a:buClr>
                          <a:srgbClr val="313131"/>
                        </a:buClr>
                        <a:buSzPct val="90000"/>
                        <a:buFont typeface="Times New Roman"/>
                        <a:buChar char="-"/>
                        <a:tabLst>
                          <a:tab pos="527050" algn="l"/>
                          <a:tab pos="527685" algn="l"/>
                        </a:tabLst>
                      </a:pPr>
                      <a:r>
                        <a:rPr dirty="0" sz="100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jeugdvoorzien</a:t>
                      </a:r>
                      <a:r>
                        <a:rPr dirty="0" sz="1000" spc="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ng/woonbegeleiding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23240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90000"/>
                        <a:buFont typeface="Times New Roman"/>
                        <a:buChar char="-"/>
                        <a:tabLst>
                          <a:tab pos="523240" algn="l"/>
                          <a:tab pos="523875" algn="l"/>
                        </a:tabLst>
                      </a:pPr>
                      <a:r>
                        <a:rPr dirty="0" sz="1000" spc="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3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basisschool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969644" indent="-1270">
                        <a:lnSpc>
                          <a:spcPct val="102200"/>
                        </a:lnSpc>
                        <a:spcBef>
                          <a:spcPts val="55"/>
                        </a:spcBef>
                      </a:pPr>
                      <a:r>
                        <a:rPr dirty="0" sz="950" spc="1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M&amp;A: </a:t>
                      </a: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Blok 5 </a:t>
                      </a: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100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8  </a:t>
                      </a:r>
                      <a:r>
                        <a:rPr dirty="0" sz="1000" spc="-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1000" spc="1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buSzPct val="90000"/>
                        <a:buFont typeface="Times New Roman"/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sportcentrum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313131"/>
                        </a:buClr>
                        <a:buSzPct val="90000"/>
                        <a:buFont typeface="Times New Roman"/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100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gezondheidscentrum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SzPct val="90000"/>
                        <a:buFont typeface="Times New Roman"/>
                        <a:buChar char="-"/>
                        <a:tabLst>
                          <a:tab pos="525780" algn="l"/>
                          <a:tab pos="526415" algn="l"/>
                        </a:tabLst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verstandelijke</a:t>
                      </a: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gehandicaptenzorg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90000"/>
                        <a:buFont typeface="Times New Roman"/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100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woonzorgcentrum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P/ZW/3.1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1000" spc="9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3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M&amp;A: </a:t>
                      </a: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Draaiboek </a:t>
                      </a: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14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computer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397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P/ZW/3</a:t>
                      </a:r>
                      <a:r>
                        <a:rPr dirty="0" sz="100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1000" spc="9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M&amp;A:</a:t>
                      </a:r>
                      <a:r>
                        <a:rPr dirty="0" sz="950" spc="2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Gesprekstechnieken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488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P/ZW/3</a:t>
                      </a:r>
                      <a:r>
                        <a:rPr dirty="0" sz="1000" spc="-5">
                          <a:solidFill>
                            <a:srgbClr val="4649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1/3.2/3</a:t>
                      </a:r>
                      <a:r>
                        <a:rPr dirty="0" sz="100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marR="412750" indent="-1905">
                        <a:lnSpc>
                          <a:spcPts val="1180"/>
                        </a:lnSpc>
                        <a:spcBef>
                          <a:spcPts val="110"/>
                        </a:spcBef>
                      </a:pPr>
                      <a:r>
                        <a:rPr dirty="0" sz="1000" spc="-2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6040" indent="2540">
                        <a:lnSpc>
                          <a:spcPct val="102200"/>
                        </a:lnSpc>
                        <a:spcBef>
                          <a:spcPts val="80"/>
                        </a:spcBef>
                      </a:pPr>
                      <a:r>
                        <a:rPr dirty="0" sz="950" spc="25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M&amp;A: </a:t>
                      </a:r>
                      <a:r>
                        <a:rPr dirty="0" sz="100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(re)creatieve </a:t>
                      </a: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act</a:t>
                      </a:r>
                      <a:r>
                        <a:rPr dirty="0" sz="1000" spc="-1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viteit </a:t>
                      </a:r>
                      <a:r>
                        <a:rPr dirty="0" sz="1000" spc="-3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voorberei 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den</a:t>
                      </a:r>
                      <a:r>
                        <a:rPr dirty="0" sz="100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,  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100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0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afronden</a:t>
                      </a:r>
                      <a:r>
                        <a:rPr dirty="0" sz="1000" spc="-5">
                          <a:solidFill>
                            <a:srgbClr val="4649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00" b="1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120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2390" marR="6033135" indent="2540">
                        <a:lnSpc>
                          <a:spcPct val="74200"/>
                        </a:lnSpc>
                        <a:spcBef>
                          <a:spcPts val="195"/>
                        </a:spcBef>
                      </a:pP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350" spc="-145" i="1">
                          <a:solidFill>
                            <a:srgbClr val="161818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x weging 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)/ </a:t>
                      </a:r>
                      <a:r>
                        <a:rPr dirty="0" sz="1350" spc="-120" i="1">
                          <a:solidFill>
                            <a:srgbClr val="161818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1000" spc="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9  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350" spc="-120" i="1">
                          <a:solidFill>
                            <a:srgbClr val="161818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1000" spc="-2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350" spc="-120" i="1">
                          <a:solidFill>
                            <a:srgbClr val="161818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350" spc="45" i="1">
                          <a:solidFill>
                            <a:srgbClr val="16181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ts val="950"/>
                        </a:lnSpc>
                      </a:pP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1000" spc="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GL </a:t>
                      </a: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00" spc="5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150" spc="3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15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50" spc="18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11">
                  <a:txBody>
                    <a:bodyPr/>
                    <a:lstStyle/>
                    <a:p>
                      <a:pPr marL="78740">
                        <a:lnSpc>
                          <a:spcPts val="1190"/>
                        </a:lnSpc>
                        <a:spcBef>
                          <a:spcPts val="130"/>
                        </a:spcBef>
                      </a:pPr>
                      <a:r>
                        <a:rPr dirty="0" sz="100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Opsteller</a:t>
                      </a:r>
                      <a:r>
                        <a:rPr dirty="0" sz="10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Willems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1055"/>
                        </a:lnSpc>
                      </a:pP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Vaststellinq </a:t>
                      </a:r>
                      <a:r>
                        <a:rPr dirty="0" sz="1000" spc="-1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vakqroep d.d.: </a:t>
                      </a:r>
                      <a:r>
                        <a:rPr dirty="0" sz="1000" spc="5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1000" spc="-1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iuli</a:t>
                      </a:r>
                      <a:r>
                        <a:rPr dirty="0" sz="1000" spc="-170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161818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4625" y="432007"/>
            <a:ext cx="44805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solidFill>
                  <a:srgbClr val="161818"/>
                </a:solidFill>
                <a:latin typeface="Arial"/>
                <a:cs typeface="Arial"/>
              </a:rPr>
              <a:t>PTA </a:t>
            </a:r>
            <a:r>
              <a:rPr dirty="0" sz="1400" spc="50">
                <a:solidFill>
                  <a:srgbClr val="161818"/>
                </a:solidFill>
                <a:latin typeface="Arial"/>
                <a:cs typeface="Arial"/>
              </a:rPr>
              <a:t>Profiel Zorg en </a:t>
            </a:r>
            <a:r>
              <a:rPr dirty="0" sz="1400" spc="40">
                <a:solidFill>
                  <a:srgbClr val="161818"/>
                </a:solidFill>
                <a:latin typeface="Arial"/>
                <a:cs typeface="Arial"/>
              </a:rPr>
              <a:t>Welzijn </a:t>
            </a:r>
            <a:r>
              <a:rPr dirty="0" sz="1400" spc="45">
                <a:solidFill>
                  <a:srgbClr val="161818"/>
                </a:solidFill>
                <a:latin typeface="Arial"/>
                <a:cs typeface="Arial"/>
              </a:rPr>
              <a:t>BB/KB </a:t>
            </a:r>
            <a:r>
              <a:rPr dirty="0" sz="1400" spc="75">
                <a:solidFill>
                  <a:srgbClr val="161818"/>
                </a:solidFill>
                <a:latin typeface="Arial"/>
                <a:cs typeface="Arial"/>
              </a:rPr>
              <a:t>cohort</a:t>
            </a:r>
            <a:r>
              <a:rPr dirty="0" sz="1400" spc="-5">
                <a:solidFill>
                  <a:srgbClr val="161818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61818"/>
                </a:solidFill>
                <a:latin typeface="Arial"/>
                <a:cs typeface="Arial"/>
              </a:rPr>
              <a:t>2019-2021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78126" y="998303"/>
          <a:ext cx="9465945" cy="5385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452119"/>
                <a:gridCol w="1538605"/>
                <a:gridCol w="717550"/>
                <a:gridCol w="1260475"/>
                <a:gridCol w="3143250"/>
                <a:gridCol w="293370"/>
                <a:gridCol w="271779"/>
                <a:gridCol w="601345"/>
                <a:gridCol w="537209"/>
              </a:tblGrid>
              <a:tr h="628900"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3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6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 marR="2387600">
                        <a:lnSpc>
                          <a:spcPts val="1200"/>
                        </a:lnSpc>
                        <a:spcBef>
                          <a:spcPts val="110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3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B1,B2,B3,B12 </a:t>
                      </a:r>
                      <a:r>
                        <a:rPr dirty="0" sz="800" spc="4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B20 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4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Profieldeel: 1, </a:t>
                      </a: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Bouwproces </a:t>
                      </a:r>
                      <a:r>
                        <a:rPr dirty="0" sz="750" spc="3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</a:t>
                      </a:r>
                      <a:r>
                        <a:rPr dirty="0" sz="750" spc="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voorbereiding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7910"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 marR="128270" indent="-63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3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865"/>
                        </a:lnSpc>
                        <a:spcBef>
                          <a:spcPts val="300"/>
                        </a:spcBef>
                      </a:pPr>
                      <a:r>
                        <a:rPr dirty="0" sz="750" spc="15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spc="5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750" spc="10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9220">
                        <a:lnSpc>
                          <a:spcPts val="865"/>
                        </a:lnSpc>
                        <a:spcBef>
                          <a:spcPts val="355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3810">
                        <a:lnSpc>
                          <a:spcPts val="869"/>
                        </a:lnSpc>
                        <a:spcBef>
                          <a:spcPts val="300"/>
                        </a:spcBef>
                      </a:pPr>
                      <a:r>
                        <a:rPr dirty="0" sz="80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795"/>
                        </a:lnSpc>
                        <a:spcBef>
                          <a:spcPts val="305"/>
                        </a:spcBef>
                      </a:pPr>
                      <a:r>
                        <a:rPr dirty="0" sz="750" spc="-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795"/>
                        </a:lnSpc>
                        <a:spcBef>
                          <a:spcPts val="305"/>
                        </a:spcBef>
                      </a:pPr>
                      <a:r>
                        <a:rPr dirty="0" sz="750" spc="-6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44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000" spc="-7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1000" spc="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0" b="1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5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P/BWl/1,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kleinschalig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bouwproject voorbereiden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bouwproces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organisere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10">
                          <a:solidFill>
                            <a:srgbClr val="505254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Maatvoeren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uit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zetten </a:t>
                      </a:r>
                      <a:r>
                        <a:rPr dirty="0" sz="800" spc="10">
                          <a:solidFill>
                            <a:srgbClr val="505254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Profielen en kozijnen</a:t>
                      </a:r>
                      <a:r>
                        <a:rPr dirty="0" sz="800" spc="18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stellen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5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248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8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9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BW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8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1.1</a:t>
                      </a:r>
                      <a:r>
                        <a:rPr dirty="0" sz="800" spc="5">
                          <a:solidFill>
                            <a:srgbClr val="50525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71145" indent="-635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46685" indent="-3810">
                        <a:lnSpc>
                          <a:spcPct val="126000"/>
                        </a:lnSpc>
                        <a:spcBef>
                          <a:spcPts val="30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eenvoudige calculatie </a:t>
                      </a:r>
                      <a:r>
                        <a:rPr dirty="0" sz="800" spc="2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offerte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 onderdelen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kleinschalig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bouwproject </a:t>
                      </a:r>
                      <a:r>
                        <a:rPr dirty="0" sz="800" spc="-40">
                          <a:solidFill>
                            <a:srgbClr val="505254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bouwproces 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beschrijven inclusief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wet-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regelgeving. </a:t>
                      </a: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eisen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duurzaamheid</a:t>
                      </a:r>
                      <a:r>
                        <a:rPr dirty="0" sz="800" spc="8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toepassen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20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905"/>
                        </a:lnSpc>
                      </a:pP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P/BWl/1.2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</a:pP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85"/>
                        </a:lnSpc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905"/>
                        </a:lnSpc>
                      </a:pP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ter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voorbereiding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kleinschalig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bouwproject</a:t>
                      </a:r>
                      <a:r>
                        <a:rPr dirty="0" sz="800" spc="1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maatvoeren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uitzetten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bouwvoorbereidingstekening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755" marR="163830">
                        <a:lnSpc>
                          <a:spcPct val="125200"/>
                        </a:lnSpc>
                        <a:spcBef>
                          <a:spcPts val="25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bestek.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Gangbare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meetinstrumenten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hulpmiddelen 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toepassen,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rechte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lijnen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uitzetten bouwwerk,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hoogtemetingen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uitvoeren,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meetgegevens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verwerken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maatvoering 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controleren,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afwijkingen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verklaren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corrigeren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 marR="164465" indent="-3175">
                        <a:lnSpc>
                          <a:spcPct val="125200"/>
                        </a:lnSpc>
                      </a:pP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bouwramen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plaatsen,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gevellijnen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bepalen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afschrijven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bouwplank,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verklikpunten</a:t>
                      </a:r>
                      <a:r>
                        <a:rPr dirty="0" sz="80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aangeven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930"/>
                        </a:lnSpc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905"/>
                        </a:lnSpc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ts val="894"/>
                        </a:lnSpc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325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15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P/BWl/1.3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930"/>
                        </a:lnSpc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Profielen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kozijnen waterpas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te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lood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stellen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het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850" marR="138430" indent="5080">
                        <a:lnSpc>
                          <a:spcPct val="125200"/>
                        </a:lnSpc>
                        <a:spcBef>
                          <a:spcPts val="20"/>
                        </a:spcBef>
                      </a:pP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meterpeil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aanbrengen </a:t>
                      </a:r>
                      <a:r>
                        <a:rPr dirty="0" sz="80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werktekeningen. 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Stelwerkzaamheden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voorbereiden,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koppenmaat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 lagenmaat bepalen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afschrijven.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Metselprofielen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stellen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halfsteensmuur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spouwmuur.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Buiten-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binnendeurkozijnen voor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raam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deur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stellen.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Gangbare 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gereedschappen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hulpmiddelen</a:t>
                      </a:r>
                      <a:r>
                        <a:rPr dirty="0" sz="800" spc="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toepassen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628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P/BWl/1.th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(5)CD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Eindtoets 1.1 t/m</a:t>
                      </a:r>
                      <a:r>
                        <a:rPr dirty="0" sz="800" spc="19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1.3.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0">
                  <a:txBody>
                    <a:bodyPr/>
                    <a:lstStyle/>
                    <a:p>
                      <a:pPr marL="73660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Cijfer= </a:t>
                      </a:r>
                      <a:r>
                        <a:rPr dirty="0" sz="1050" spc="-4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weging)/;</a:t>
                      </a:r>
                      <a:r>
                        <a:rPr dirty="0" sz="800" spc="-10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5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ts val="89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Vaststelling vakgroep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69"/>
                        </a:lnSpc>
                        <a:spcBef>
                          <a:spcPts val="265"/>
                        </a:spcBef>
                      </a:pPr>
                      <a:r>
                        <a:rPr dirty="0" sz="80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(5)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5ummatieve</a:t>
                      </a:r>
                      <a:r>
                        <a:rPr dirty="0" sz="800" spc="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88815" y="450324"/>
            <a:ext cx="61379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282828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282828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282828"/>
                </a:solidFill>
                <a:latin typeface="Arial"/>
                <a:cs typeface="Arial"/>
              </a:rPr>
              <a:t>Wonen </a:t>
            </a:r>
            <a:r>
              <a:rPr dirty="0" sz="1400" spc="90" b="1">
                <a:solidFill>
                  <a:srgbClr val="282828"/>
                </a:solidFill>
                <a:latin typeface="Arial"/>
                <a:cs typeface="Arial"/>
              </a:rPr>
              <a:t>&amp; </a:t>
            </a:r>
            <a:r>
              <a:rPr dirty="0" sz="1350" spc="30" b="1">
                <a:solidFill>
                  <a:srgbClr val="282828"/>
                </a:solidFill>
                <a:latin typeface="Arial"/>
                <a:cs typeface="Arial"/>
              </a:rPr>
              <a:t>Interieur </a:t>
            </a:r>
            <a:r>
              <a:rPr dirty="0" sz="1350" spc="-25" b="1">
                <a:solidFill>
                  <a:srgbClr val="282828"/>
                </a:solidFill>
                <a:latin typeface="Arial"/>
                <a:cs typeface="Arial"/>
              </a:rPr>
              <a:t>BB/KB </a:t>
            </a:r>
            <a:r>
              <a:rPr dirty="0" sz="1350" b="1">
                <a:solidFill>
                  <a:srgbClr val="282828"/>
                </a:solidFill>
                <a:latin typeface="Arial"/>
                <a:cs typeface="Arial"/>
              </a:rPr>
              <a:t>Cohort</a:t>
            </a:r>
            <a:r>
              <a:rPr dirty="0" sz="1350" spc="325" b="1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82828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748" y="6916401"/>
            <a:ext cx="6141085" cy="48069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40"/>
              </a:spcBef>
              <a:buClr>
                <a:srgbClr val="3F3F3F"/>
              </a:buClr>
              <a:buChar char="•"/>
              <a:tabLst>
                <a:tab pos="84455" algn="l"/>
              </a:tabLst>
            </a:pPr>
            <a:r>
              <a:rPr dirty="0" sz="800" spc="-20">
                <a:solidFill>
                  <a:srgbClr val="282828"/>
                </a:solidFill>
                <a:latin typeface="Arial"/>
                <a:cs typeface="Arial"/>
              </a:rPr>
              <a:t>Kern </a:t>
            </a:r>
            <a:r>
              <a:rPr dirty="0" sz="800" spc="10">
                <a:solidFill>
                  <a:srgbClr val="282828"/>
                </a:solidFill>
                <a:latin typeface="Arial"/>
                <a:cs typeface="Arial"/>
              </a:rPr>
              <a:t>deel </a:t>
            </a:r>
            <a:r>
              <a:rPr dirty="0" sz="800" spc="-25">
                <a:solidFill>
                  <a:srgbClr val="282828"/>
                </a:solidFill>
                <a:latin typeface="Arial"/>
                <a:cs typeface="Arial"/>
              </a:rPr>
              <a:t>(a) </a:t>
            </a:r>
            <a:r>
              <a:rPr dirty="0" sz="800" spc="-20">
                <a:solidFill>
                  <a:srgbClr val="282828"/>
                </a:solidFill>
                <a:latin typeface="Arial"/>
                <a:cs typeface="Arial"/>
              </a:rPr>
              <a:t>Algemene </a:t>
            </a:r>
            <a:r>
              <a:rPr dirty="0" sz="800" spc="-15">
                <a:solidFill>
                  <a:srgbClr val="282828"/>
                </a:solidFill>
                <a:latin typeface="Arial"/>
                <a:cs typeface="Arial"/>
              </a:rPr>
              <a:t>kennis 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82828"/>
                </a:solidFill>
                <a:latin typeface="Arial"/>
                <a:cs typeface="Arial"/>
              </a:rPr>
              <a:t>vaardigheden, (b) </a:t>
            </a:r>
            <a:r>
              <a:rPr dirty="0" sz="800" spc="-20">
                <a:solidFill>
                  <a:srgbClr val="282828"/>
                </a:solidFill>
                <a:latin typeface="Arial"/>
                <a:cs typeface="Arial"/>
              </a:rPr>
              <a:t>Professionele </a:t>
            </a:r>
            <a:r>
              <a:rPr dirty="0" sz="800" spc="-10">
                <a:solidFill>
                  <a:srgbClr val="282828"/>
                </a:solidFill>
                <a:latin typeface="Arial"/>
                <a:cs typeface="Arial"/>
              </a:rPr>
              <a:t>kennis </a:t>
            </a:r>
            <a:r>
              <a:rPr dirty="0" sz="800" spc="20">
                <a:solidFill>
                  <a:srgbClr val="282828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82828"/>
                </a:solidFill>
                <a:latin typeface="Arial"/>
                <a:cs typeface="Arial"/>
              </a:rPr>
              <a:t>vaardigheden, (c) 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Loopbaanoriëntatie </a:t>
            </a:r>
            <a:r>
              <a:rPr dirty="0" sz="800" spc="-20">
                <a:solidFill>
                  <a:srgbClr val="282828"/>
                </a:solidFill>
                <a:latin typeface="Arial"/>
                <a:cs typeface="Arial"/>
              </a:rPr>
              <a:t>en-</a:t>
            </a:r>
            <a:r>
              <a:rPr dirty="0" sz="800" spc="12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ontwikkeling.</a:t>
            </a:r>
            <a:endParaRPr sz="800">
              <a:latin typeface="Arial"/>
              <a:cs typeface="Arial"/>
            </a:endParaRPr>
          </a:p>
          <a:p>
            <a:pPr marL="21590" marR="5117465" indent="-6985">
              <a:lnSpc>
                <a:spcPct val="122700"/>
              </a:lnSpc>
              <a:spcBef>
                <a:spcPts val="25"/>
              </a:spcBef>
              <a:buClr>
                <a:srgbClr val="3F3F3F"/>
              </a:buClr>
              <a:buChar char="•"/>
              <a:tabLst>
                <a:tab pos="86995" algn="l"/>
              </a:tabLst>
            </a:pPr>
            <a:r>
              <a:rPr dirty="0" sz="800" spc="-110">
                <a:solidFill>
                  <a:srgbClr val="282828"/>
                </a:solidFill>
                <a:latin typeface="Arial"/>
                <a:cs typeface="Arial"/>
              </a:rPr>
              <a:t>P </a:t>
            </a:r>
            <a:r>
              <a:rPr dirty="0" sz="800" spc="-45">
                <a:solidFill>
                  <a:srgbClr val="282828"/>
                </a:solidFill>
                <a:latin typeface="Arial"/>
                <a:cs typeface="Arial"/>
              </a:rPr>
              <a:t>/ </a:t>
            </a:r>
            <a:r>
              <a:rPr dirty="0" sz="800" spc="-65">
                <a:solidFill>
                  <a:srgbClr val="3F3F3F"/>
                </a:solidFill>
                <a:latin typeface="Arial"/>
                <a:cs typeface="Arial"/>
              </a:rPr>
              <a:t>= </a:t>
            </a:r>
            <a:r>
              <a:rPr dirty="0" sz="800" spc="10">
                <a:solidFill>
                  <a:srgbClr val="282828"/>
                </a:solidFill>
                <a:latin typeface="Arial"/>
                <a:cs typeface="Arial"/>
              </a:rPr>
              <a:t>Profieldeel </a:t>
            </a:r>
            <a:r>
              <a:rPr dirty="0" sz="800" spc="-65">
                <a:solidFill>
                  <a:srgbClr val="282828"/>
                </a:solidFill>
                <a:latin typeface="Arial"/>
                <a:cs typeface="Arial"/>
              </a:rPr>
              <a:t>BWI </a:t>
            </a:r>
            <a:r>
              <a:rPr dirty="0" sz="800" spc="-65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dirty="0" sz="800" spc="-229">
                <a:solidFill>
                  <a:srgbClr val="3F3F3F"/>
                </a:solidFill>
                <a:latin typeface="Arial"/>
                <a:cs typeface="Arial"/>
              </a:rPr>
              <a:t>CD</a:t>
            </a:r>
            <a:r>
              <a:rPr dirty="0" sz="800" spc="2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dirty="0" sz="800" spc="-65">
                <a:solidFill>
                  <a:srgbClr val="282828"/>
                </a:solidFill>
                <a:latin typeface="Arial"/>
                <a:cs typeface="Arial"/>
              </a:rPr>
              <a:t>RTTI</a:t>
            </a:r>
            <a:r>
              <a:rPr dirty="0" sz="800" spc="1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82828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45259" y="1239484"/>
          <a:ext cx="9591040" cy="4817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7880"/>
                <a:gridCol w="1318259"/>
                <a:gridCol w="671194"/>
                <a:gridCol w="1174749"/>
                <a:gridCol w="3145790"/>
                <a:gridCol w="360045"/>
                <a:gridCol w="363220"/>
                <a:gridCol w="894079"/>
                <a:gridCol w="826770"/>
              </a:tblGrid>
              <a:tr h="467096">
                <a:tc gridSpan="4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950" spc="1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Zorg </a:t>
                      </a:r>
                      <a:r>
                        <a:rPr dirty="0" sz="950" spc="2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7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Welzijn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91440" marR="981710" indent="-635">
                        <a:lnSpc>
                          <a:spcPts val="1200"/>
                        </a:lnSpc>
                        <a:spcBef>
                          <a:spcPts val="75"/>
                        </a:spcBef>
                      </a:pPr>
                      <a:r>
                        <a:rPr dirty="0" sz="950" spc="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950" spc="3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bij aan </a:t>
                      </a:r>
                      <a:r>
                        <a:rPr dirty="0" sz="950" spc="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a2-a4-a5-a7-a8-a10-a13  </a:t>
                      </a:r>
                      <a:r>
                        <a:rPr dirty="0" sz="9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Leerw </a:t>
                      </a:r>
                      <a:r>
                        <a:rPr dirty="0" sz="950" spc="4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z="950" spc="40">
                          <a:solidFill>
                            <a:srgbClr val="2F3F56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7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950" spc="3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Schoolj </a:t>
                      </a:r>
                      <a:r>
                        <a:rPr dirty="0" sz="950" spc="3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aar</a:t>
                      </a:r>
                      <a:r>
                        <a:rPr dirty="0" sz="950" spc="30">
                          <a:solidFill>
                            <a:srgbClr val="2F3F56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130">
                          <a:solidFill>
                            <a:srgbClr val="2F3F5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5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Profielmodule </a:t>
                      </a:r>
                      <a:r>
                        <a:rPr dirty="0" sz="950" spc="3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3: </a:t>
                      </a:r>
                      <a:r>
                        <a:rPr dirty="0" sz="950" spc="4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3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6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Omgeving </a:t>
                      </a:r>
                      <a:r>
                        <a:rPr dirty="0" sz="950" spc="3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(M&amp;O)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22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950" spc="5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3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6360" marR="198120" indent="-1270">
                        <a:lnSpc>
                          <a:spcPct val="107500"/>
                        </a:lnSpc>
                        <a:spcBef>
                          <a:spcPts val="114"/>
                        </a:spcBef>
                      </a:pPr>
                      <a:r>
                        <a:rPr dirty="0" sz="9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6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ts val="795"/>
                        </a:lnSpc>
                        <a:spcBef>
                          <a:spcPts val="215"/>
                        </a:spcBef>
                      </a:pPr>
                      <a:r>
                        <a:rPr dirty="0" sz="80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(maa</a:t>
                      </a:r>
                      <a:r>
                        <a:rPr dirty="0" sz="800" spc="20">
                          <a:solidFill>
                            <a:srgbClr val="383A3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55">
                          <a:solidFill>
                            <a:srgbClr val="383A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ster}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6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8430">
                        <a:lnSpc>
                          <a:spcPts val="1040"/>
                        </a:lnSpc>
                        <a:spcBef>
                          <a:spcPts val="250"/>
                        </a:spcBef>
                      </a:pPr>
                      <a:r>
                        <a:rPr dirty="0" sz="950" spc="6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Weuina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4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 spc="1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5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800" spc="-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minuten)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0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460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300"/>
                        </a:lnSpc>
                      </a:pPr>
                      <a:r>
                        <a:rPr dirty="0" sz="1200" spc="-50" b="1">
                          <a:solidFill>
                            <a:srgbClr val="181A1C"/>
                          </a:solidFill>
                          <a:latin typeface="Courier New"/>
                          <a:cs typeface="Courier New"/>
                        </a:rPr>
                        <a:t>BB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ts val="1300"/>
                        </a:lnSpc>
                      </a:pPr>
                      <a:r>
                        <a:rPr dirty="0" sz="1200" spc="-55" b="1">
                          <a:solidFill>
                            <a:srgbClr val="181A1C"/>
                          </a:solidFill>
                          <a:latin typeface="Courier New"/>
                          <a:cs typeface="Courier New"/>
                        </a:rPr>
                        <a:t>KB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857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3785">
                <a:tc rowSpan="5"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8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z="950" spc="3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1+2/</a:t>
                      </a:r>
                      <a:r>
                        <a:rPr dirty="0" sz="9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2+3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6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1311275" indent="-1270">
                        <a:lnSpc>
                          <a:spcPct val="106300"/>
                        </a:lnSpc>
                        <a:spcBef>
                          <a:spcPts val="100"/>
                        </a:spcBef>
                      </a:pPr>
                      <a:r>
                        <a:rPr dirty="0" sz="950" spc="2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M&amp;O: </a:t>
                      </a: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50" spc="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1000" spc="-6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Urn </a:t>
                      </a:r>
                      <a:r>
                        <a:rPr dirty="0" sz="950" spc="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114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in: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7845" indent="-232410">
                        <a:lnSpc>
                          <a:spcPct val="100000"/>
                        </a:lnSpc>
                        <a:spcBef>
                          <a:spcPts val="65"/>
                        </a:spcBef>
                        <a:buClr>
                          <a:srgbClr val="383A3B"/>
                        </a:buClr>
                        <a:buSzPct val="94736"/>
                        <a:buFont typeface="Times New Roman"/>
                        <a:buChar char="-"/>
                        <a:tabLst>
                          <a:tab pos="537845" algn="l"/>
                          <a:tab pos="538480" algn="l"/>
                        </a:tabLst>
                      </a:pP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-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kinderdagverblijf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5940" indent="-230504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35940" algn="l"/>
                          <a:tab pos="536575" algn="l"/>
                        </a:tabLst>
                      </a:pPr>
                      <a:r>
                        <a:rPr dirty="0" sz="950" spc="4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thuiszorg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0670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539115" algn="l"/>
                        </a:tabLst>
                      </a:pPr>
                      <a:r>
                        <a:rPr dirty="0" sz="1000" spc="-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jeugdvoorziening/woonbegeleiding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535940" algn="l"/>
                        </a:tabLst>
                      </a:pPr>
                      <a:r>
                        <a:rPr dirty="0" baseline="3086" sz="1350" spc="22">
                          <a:solidFill>
                            <a:srgbClr val="181A1C"/>
                          </a:solidFill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dirty="0" sz="950" spc="4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basisschool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9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250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9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1314450" indent="-1270">
                        <a:lnSpc>
                          <a:spcPct val="107500"/>
                        </a:lnSpc>
                        <a:spcBef>
                          <a:spcPts val="114"/>
                        </a:spcBef>
                      </a:pPr>
                      <a:r>
                        <a:rPr dirty="0" sz="950" spc="2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M&amp;O: </a:t>
                      </a: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50" spc="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950" spc="3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8  </a:t>
                      </a: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114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in: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4670" indent="-232410">
                        <a:lnSpc>
                          <a:spcPct val="100000"/>
                        </a:lnSpc>
                        <a:spcBef>
                          <a:spcPts val="65"/>
                        </a:spcBef>
                        <a:buSzPct val="94736"/>
                        <a:buFont typeface="Times New Roman"/>
                        <a:buChar char="-"/>
                        <a:tabLst>
                          <a:tab pos="534670" algn="l"/>
                          <a:tab pos="535305" algn="l"/>
                        </a:tabLst>
                      </a:pP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sportcentrum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4670" indent="-232410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383A3B"/>
                        </a:buClr>
                        <a:buSzPct val="94736"/>
                        <a:buFont typeface="Times New Roman"/>
                        <a:buChar char="-"/>
                        <a:tabLst>
                          <a:tab pos="534670" algn="l"/>
                          <a:tab pos="535305" algn="l"/>
                        </a:tabLst>
                      </a:pP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gezondheidscentrum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6835" marR="701040" indent="225425">
                        <a:lnSpc>
                          <a:spcPct val="103299"/>
                        </a:lnSpc>
                        <a:spcBef>
                          <a:spcPts val="50"/>
                        </a:spcBef>
                        <a:buClr>
                          <a:srgbClr val="383A3B"/>
                        </a:buClr>
                        <a:buSzPct val="94736"/>
                        <a:buFont typeface="Times New Roman"/>
                        <a:buChar char="-"/>
                        <a:tabLst>
                          <a:tab pos="538480" algn="l"/>
                          <a:tab pos="539115" algn="l"/>
                        </a:tabLst>
                      </a:pPr>
                      <a:r>
                        <a:rPr dirty="0" sz="9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verstandelijke</a:t>
                      </a:r>
                      <a:r>
                        <a:rPr dirty="0" sz="950" spc="-8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gehandicaptenzorg  </a:t>
                      </a: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woonzorgcentrum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92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30"/>
                        </a:lnSpc>
                      </a:pPr>
                      <a:r>
                        <a:rPr dirty="0" sz="950" spc="3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P/ZW/2</a:t>
                      </a:r>
                      <a:r>
                        <a:rPr dirty="0" sz="950" spc="30">
                          <a:solidFill>
                            <a:srgbClr val="4D4F4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3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3/2.4/2.5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080"/>
                        </a:lnSpc>
                      </a:pP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6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1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M&amp;O: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Baliewerkzaamheden</a:t>
                      </a:r>
                      <a:r>
                        <a:rPr dirty="0" sz="950" spc="7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verrichten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44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P/ZW/2</a:t>
                      </a:r>
                      <a:r>
                        <a:rPr dirty="0" sz="950" spc="25">
                          <a:solidFill>
                            <a:srgbClr val="4D4F4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1.3/2.1.4/2.1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50" spc="3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.5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1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434975" indent="-1270">
                        <a:lnSpc>
                          <a:spcPct val="105400"/>
                        </a:lnSpc>
                        <a:spcBef>
                          <a:spcPts val="114"/>
                        </a:spcBef>
                      </a:pPr>
                      <a:r>
                        <a:rPr dirty="0" sz="950" spc="2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M&amp;O: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Schoonmaakwerkzaamheden </a:t>
                      </a: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kiezen </a:t>
                      </a: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en  uitvoeren volgens </a:t>
                      </a: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plan, </a:t>
                      </a: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gebruikte </a:t>
                      </a: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materialen  opruimen </a:t>
                      </a:r>
                      <a:r>
                        <a:rPr dirty="0" sz="950" spc="4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schoonmaken.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44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25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P/ZW/2.2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 marR="311150" indent="-1905">
                        <a:lnSpc>
                          <a:spcPct val="101200"/>
                        </a:lnSpc>
                        <a:spcBef>
                          <a:spcPts val="95"/>
                        </a:spcBef>
                      </a:pP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Proeve van  </a:t>
                      </a:r>
                      <a:r>
                        <a:rPr dirty="0" sz="9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5" b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M&amp;O: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Textiel</a:t>
                      </a:r>
                      <a:r>
                        <a:rPr dirty="0" sz="950" spc="4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verzorgen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-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873">
                <a:tc gridSpan="9">
                  <a:txBody>
                    <a:bodyPr/>
                    <a:lstStyle/>
                    <a:p>
                      <a:pPr marL="85090" marR="6769100">
                        <a:lnSpc>
                          <a:spcPct val="68700"/>
                        </a:lnSpc>
                        <a:spcBef>
                          <a:spcPts val="300"/>
                        </a:spcBef>
                      </a:pPr>
                      <a:r>
                        <a:rPr dirty="0" sz="9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70" i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weging </a:t>
                      </a:r>
                      <a:r>
                        <a:rPr dirty="0" sz="950" spc="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)/ </a:t>
                      </a:r>
                      <a:r>
                        <a:rPr dirty="0" sz="1250" spc="40" i="1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3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9  </a:t>
                      </a:r>
                      <a:r>
                        <a:rPr dirty="0" sz="9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Ciifer </a:t>
                      </a:r>
                      <a:r>
                        <a:rPr dirty="0" sz="950" spc="4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500" spc="-1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&gt;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3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-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weQing)/ </a:t>
                      </a:r>
                      <a:r>
                        <a:rPr dirty="0" sz="1150" spc="-14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50" spc="-10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22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8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6974">
                <a:tc gridSpan="4">
                  <a:txBody>
                    <a:bodyPr/>
                    <a:lstStyle/>
                    <a:p>
                      <a:pPr marL="88265">
                        <a:lnSpc>
                          <a:spcPts val="1055"/>
                        </a:lnSpc>
                      </a:pP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9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ts val="1040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Vaststellina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vakaroeo d.d</a:t>
                      </a:r>
                      <a:r>
                        <a:rPr dirty="0" sz="950" spc="20">
                          <a:solidFill>
                            <a:srgbClr val="383A3B"/>
                          </a:solidFill>
                          <a:latin typeface="Arial"/>
                          <a:cs typeface="Arial"/>
                        </a:rPr>
                        <a:t>.: </a:t>
                      </a:r>
                      <a:r>
                        <a:rPr dirty="0" sz="950" spc="5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1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iuli</a:t>
                      </a:r>
                      <a:r>
                        <a:rPr dirty="0" sz="950" spc="-155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C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52908" y="429209"/>
            <a:ext cx="448310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65">
                <a:solidFill>
                  <a:srgbClr val="181A1C"/>
                </a:solidFill>
                <a:latin typeface="Arial"/>
                <a:cs typeface="Arial"/>
              </a:rPr>
              <a:t>PTA Profiel </a:t>
            </a:r>
            <a:r>
              <a:rPr dirty="0" sz="1350" spc="90">
                <a:solidFill>
                  <a:srgbClr val="181A1C"/>
                </a:solidFill>
                <a:latin typeface="Arial"/>
                <a:cs typeface="Arial"/>
              </a:rPr>
              <a:t>Zorg </a:t>
            </a:r>
            <a:r>
              <a:rPr dirty="0" sz="1350" spc="65">
                <a:solidFill>
                  <a:srgbClr val="181A1C"/>
                </a:solidFill>
                <a:latin typeface="Arial"/>
                <a:cs typeface="Arial"/>
              </a:rPr>
              <a:t>en </a:t>
            </a:r>
            <a:r>
              <a:rPr dirty="0" sz="1350" spc="60">
                <a:solidFill>
                  <a:srgbClr val="181A1C"/>
                </a:solidFill>
                <a:latin typeface="Arial"/>
                <a:cs typeface="Arial"/>
              </a:rPr>
              <a:t>Welzijn </a:t>
            </a:r>
            <a:r>
              <a:rPr dirty="0" sz="1350" spc="20" b="1">
                <a:solidFill>
                  <a:srgbClr val="181A1C"/>
                </a:solidFill>
                <a:latin typeface="Arial"/>
                <a:cs typeface="Arial"/>
              </a:rPr>
              <a:t>BB/KB </a:t>
            </a:r>
            <a:r>
              <a:rPr dirty="0" sz="1350" spc="90">
                <a:solidFill>
                  <a:srgbClr val="181A1C"/>
                </a:solidFill>
                <a:latin typeface="Arial"/>
                <a:cs typeface="Arial"/>
              </a:rPr>
              <a:t>cohort</a:t>
            </a:r>
            <a:r>
              <a:rPr dirty="0" sz="1350" spc="-50">
                <a:solidFill>
                  <a:srgbClr val="181A1C"/>
                </a:solidFill>
                <a:latin typeface="Arial"/>
                <a:cs typeface="Arial"/>
              </a:rPr>
              <a:t> </a:t>
            </a:r>
            <a:r>
              <a:rPr dirty="0" sz="1350" spc="15">
                <a:solidFill>
                  <a:srgbClr val="181A1C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77299" y="1402815"/>
          <a:ext cx="9449435" cy="4811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/>
                <a:gridCol w="1095375"/>
                <a:gridCol w="897255"/>
                <a:gridCol w="1620520"/>
                <a:gridCol w="2697479"/>
                <a:gridCol w="360045"/>
                <a:gridCol w="356870"/>
                <a:gridCol w="894079"/>
                <a:gridCol w="802640"/>
              </a:tblGrid>
              <a:tr h="613636">
                <a:tc gridSpan="4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950" spc="2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Zorg </a:t>
                      </a: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7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Welzijn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6675" marR="1361440">
                        <a:lnSpc>
                          <a:spcPts val="1230"/>
                        </a:lnSpc>
                        <a:spcBef>
                          <a:spcPts val="30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950" spc="3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a2-a4-a5-a7-a8-a10-a13  Leerweg: </a:t>
                      </a: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950" spc="22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2019-2021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Profielmodule </a:t>
                      </a: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4: </a:t>
                      </a:r>
                      <a:r>
                        <a:rPr dirty="0" sz="950" spc="3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Mens </a:t>
                      </a: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gezondheid</a:t>
                      </a:r>
                      <a:r>
                        <a:rPr dirty="0" sz="950" spc="-1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(=M&amp;G)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227">
                <a:tc rowSpan="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990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Toets-code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ts val="869"/>
                        </a:lnSpc>
                        <a:spcBef>
                          <a:spcPts val="260"/>
                        </a:spcBef>
                      </a:pPr>
                      <a:r>
                        <a:rPr dirty="0" sz="800" spc="-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Wening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354965" marR="101600" indent="-248285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 spc="-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Herkansing  </a:t>
                      </a:r>
                      <a:r>
                        <a:rPr dirty="0" sz="950" spc="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16205">
                        <a:lnSpc>
                          <a:spcPts val="844"/>
                        </a:lnSpc>
                        <a:spcBef>
                          <a:spcPts val="235"/>
                        </a:spcBef>
                      </a:pPr>
                      <a:r>
                        <a:rPr dirty="0" sz="800" spc="2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800" spc="-10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minuten)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2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90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ts val="935"/>
                        </a:lnSpc>
                      </a:pPr>
                      <a:r>
                        <a:rPr dirty="0" sz="950" spc="-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35"/>
                        </a:lnSpc>
                      </a:pPr>
                      <a:r>
                        <a:rPr dirty="0" sz="950" spc="3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6838">
                <a:tc rowSpan="5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1+2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2+3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P/ZW/1</a:t>
                      </a:r>
                      <a:r>
                        <a:rPr dirty="0" sz="950" spc="20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1/1.2/1.3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9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875030" indent="-1270">
                        <a:lnSpc>
                          <a:spcPct val="107500"/>
                        </a:lnSpc>
                        <a:spcBef>
                          <a:spcPts val="95"/>
                        </a:spcBef>
                      </a:pPr>
                      <a:r>
                        <a:rPr dirty="0" sz="950" spc="1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M&amp;G: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9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4 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1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27965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313133"/>
                        </a:buClr>
                        <a:buSzPct val="63157"/>
                        <a:buFont typeface="Times New Roman"/>
                        <a:buChar char="-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kinderdagverblijf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9590" indent="-227329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4736"/>
                        <a:buFont typeface="Times New Roman"/>
                        <a:buChar char="-"/>
                        <a:tabLst>
                          <a:tab pos="529590" algn="l"/>
                          <a:tab pos="530225" algn="l"/>
                        </a:tabLst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thuiszorg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33400" indent="-231140">
                        <a:lnSpc>
                          <a:spcPct val="100000"/>
                        </a:lnSpc>
                        <a:spcBef>
                          <a:spcPts val="65"/>
                        </a:spcBef>
                        <a:buSzPct val="94736"/>
                        <a:buFont typeface="Times New Roman"/>
                        <a:buChar char="-"/>
                        <a:tabLst>
                          <a:tab pos="532765" algn="l"/>
                          <a:tab pos="534035" algn="l"/>
                        </a:tabLst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jeugdvoorziening/woonbegeleiding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9590" indent="-228600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63157"/>
                        <a:buFont typeface="Times New Roman"/>
                        <a:buChar char="-"/>
                        <a:tabLst>
                          <a:tab pos="529590" algn="l"/>
                          <a:tab pos="530225" algn="l"/>
                        </a:tabLst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basisschool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462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9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871855" indent="-4445">
                        <a:lnSpc>
                          <a:spcPct val="105400"/>
                        </a:lnSpc>
                        <a:spcBef>
                          <a:spcPts val="70"/>
                        </a:spcBef>
                      </a:pPr>
                      <a:r>
                        <a:rPr dirty="0" sz="950" spc="2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M&amp;G: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Blok </a:t>
                      </a:r>
                      <a:r>
                        <a:rPr dirty="0" sz="950" spc="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t/m </a:t>
                      </a: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8 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Werkzaamheden</a:t>
                      </a:r>
                      <a:r>
                        <a:rPr dirty="0" sz="950" spc="9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50" spc="20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26695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4736"/>
                        <a:buFont typeface="Times New Roman"/>
                        <a:buChar char="-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sportcentrum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26695">
                        <a:lnSpc>
                          <a:spcPct val="100000"/>
                        </a:lnSpc>
                        <a:spcBef>
                          <a:spcPts val="60"/>
                        </a:spcBef>
                        <a:buSzPct val="94736"/>
                        <a:buFont typeface="Times New Roman"/>
                        <a:buChar char="-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gezondheidscentrum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29235">
                        <a:lnSpc>
                          <a:spcPct val="100000"/>
                        </a:lnSpc>
                        <a:spcBef>
                          <a:spcPts val="65"/>
                        </a:spcBef>
                        <a:buSzPct val="94736"/>
                        <a:buFont typeface="Times New Roman"/>
                        <a:buChar char="-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verstandel </a:t>
                      </a:r>
                      <a:r>
                        <a:rPr dirty="0" sz="950" spc="10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jke</a:t>
                      </a: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gehandicaptenzorg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8955" indent="-227965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313133"/>
                        </a:buClr>
                        <a:buSzPct val="63157"/>
                        <a:buFont typeface="Times New Roman"/>
                        <a:buChar char="-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woonzorgcentrum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01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1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29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P/ZW/1.1/1.3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9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M&amp;G: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ondersteunen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gezonde</a:t>
                      </a:r>
                      <a:r>
                        <a:rPr dirty="0" sz="950" spc="-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leefstijl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55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P/ZW/1</a:t>
                      </a:r>
                      <a:r>
                        <a:rPr dirty="0" sz="950" spc="20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2/1.3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1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M&amp;G: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Voorbereiding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maaltijd</a:t>
                      </a:r>
                      <a:r>
                        <a:rPr dirty="0" sz="950" spc="-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samenstellen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58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9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0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P/ZW/1.2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4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37160" indent="-1270">
                        <a:lnSpc>
                          <a:spcPct val="105400"/>
                        </a:lnSpc>
                        <a:spcBef>
                          <a:spcPts val="95"/>
                        </a:spcBef>
                      </a:pPr>
                      <a:r>
                        <a:rPr dirty="0" sz="950" spc="25" b="1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M&amp;G: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Gezonde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maaltijd bereiden, serveren  en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keuken schoonmaken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1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opruimen</a:t>
                      </a:r>
                      <a:r>
                        <a:rPr dirty="0" sz="950" spc="15">
                          <a:solidFill>
                            <a:srgbClr val="4D4F4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6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55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gridSpan="9"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SE=  </a:t>
                      </a:r>
                      <a:r>
                        <a:rPr dirty="0" sz="1350" spc="-120" i="1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weging </a:t>
                      </a: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)/</a:t>
                      </a:r>
                      <a:r>
                        <a:rPr dirty="0" sz="950" spc="20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-165" i="1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Lg</a:t>
                      </a: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ts val="1035"/>
                        </a:lnSpc>
                      </a:pP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Ciifer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3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SE=  </a:t>
                      </a:r>
                      <a:r>
                        <a:rPr dirty="0" sz="950" spc="-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950" spc="30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3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ging)/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Y10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8344">
                <a:tc gridSpan="4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Opsteller</a:t>
                      </a:r>
                      <a:r>
                        <a:rPr dirty="0" sz="950" spc="15">
                          <a:solidFill>
                            <a:srgbClr val="313133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-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ts val="994"/>
                        </a:lnSpc>
                        <a:spcBef>
                          <a:spcPts val="60"/>
                        </a:spcBef>
                      </a:pPr>
                      <a:r>
                        <a:rPr dirty="0" sz="950" spc="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Vaststellina </a:t>
                      </a:r>
                      <a:r>
                        <a:rPr dirty="0" sz="950" spc="2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50" spc="1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50" spc="2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dirty="0" sz="950" spc="-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950" spc="-60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31313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3099" y="416997"/>
            <a:ext cx="4482465" cy="715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 sz="1350" spc="15" b="1">
                <a:solidFill>
                  <a:srgbClr val="131313"/>
                </a:solidFill>
                <a:latin typeface="Arial"/>
                <a:cs typeface="Arial"/>
              </a:rPr>
              <a:t>PTA </a:t>
            </a:r>
            <a:r>
              <a:rPr dirty="0" sz="1350" spc="20" b="1">
                <a:solidFill>
                  <a:srgbClr val="131313"/>
                </a:solidFill>
                <a:latin typeface="Arial"/>
                <a:cs typeface="Arial"/>
              </a:rPr>
              <a:t>Profiel </a:t>
            </a:r>
            <a:r>
              <a:rPr dirty="0" sz="1350" spc="15" b="1">
                <a:solidFill>
                  <a:srgbClr val="131313"/>
                </a:solidFill>
                <a:latin typeface="Arial"/>
                <a:cs typeface="Arial"/>
              </a:rPr>
              <a:t>Zorg </a:t>
            </a:r>
            <a:r>
              <a:rPr dirty="0" sz="1350" spc="20" b="1">
                <a:solidFill>
                  <a:srgbClr val="131313"/>
                </a:solidFill>
                <a:latin typeface="Arial"/>
                <a:cs typeface="Arial"/>
              </a:rPr>
              <a:t>en </a:t>
            </a:r>
            <a:r>
              <a:rPr dirty="0" sz="1350" spc="5" b="1">
                <a:solidFill>
                  <a:srgbClr val="131313"/>
                </a:solidFill>
                <a:latin typeface="Arial"/>
                <a:cs typeface="Arial"/>
              </a:rPr>
              <a:t>Welzijn </a:t>
            </a:r>
            <a:r>
              <a:rPr dirty="0" sz="1350" spc="20" b="1">
                <a:solidFill>
                  <a:srgbClr val="131313"/>
                </a:solidFill>
                <a:latin typeface="Arial"/>
                <a:cs typeface="Arial"/>
              </a:rPr>
              <a:t>BB/KB </a:t>
            </a:r>
            <a:r>
              <a:rPr dirty="0" sz="1350" spc="10" b="1">
                <a:solidFill>
                  <a:srgbClr val="131313"/>
                </a:solidFill>
                <a:latin typeface="Arial"/>
                <a:cs typeface="Arial"/>
              </a:rPr>
              <a:t>cohort</a:t>
            </a:r>
            <a:r>
              <a:rPr dirty="0" sz="1350" spc="25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50" spc="15" b="1">
                <a:solidFill>
                  <a:srgbClr val="131313"/>
                </a:solidFill>
                <a:latin typeface="Arial"/>
                <a:cs typeface="Arial"/>
              </a:rPr>
              <a:t>2019-2021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75" b="1">
                <a:solidFill>
                  <a:srgbClr val="131313"/>
                </a:solidFill>
                <a:latin typeface="Arial"/>
                <a:cs typeface="Arial"/>
              </a:rPr>
              <a:t>Jaar</a:t>
            </a:r>
            <a:r>
              <a:rPr dirty="0" sz="1400" spc="35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50" spc="65" b="1">
                <a:solidFill>
                  <a:srgbClr val="131313"/>
                </a:solidFill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5093" y="1598201"/>
          <a:ext cx="9467215" cy="4225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9615"/>
                <a:gridCol w="897255"/>
                <a:gridCol w="729614"/>
                <a:gridCol w="1623694"/>
                <a:gridCol w="2871470"/>
                <a:gridCol w="363220"/>
                <a:gridCol w="354329"/>
                <a:gridCol w="903604"/>
                <a:gridCol w="982979"/>
              </a:tblGrid>
              <a:tr h="296132">
                <a:tc gridSpan="4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472440" algn="l"/>
                          <a:tab pos="670560" algn="l"/>
                        </a:tabLst>
                      </a:pPr>
                      <a:r>
                        <a:rPr dirty="0" sz="1000" spc="-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3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ee	</a:t>
                      </a:r>
                      <a:r>
                        <a:rPr dirty="0" sz="1000" spc="15">
                          <a:solidFill>
                            <a:srgbClr val="465672"/>
                          </a:solidFill>
                          <a:latin typeface="Arial"/>
                          <a:cs typeface="Arial"/>
                        </a:rPr>
                        <a:t>,	</a:t>
                      </a:r>
                      <a:r>
                        <a:rPr dirty="0" sz="1000" spc="-7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BBVK'B </a:t>
                      </a:r>
                      <a:r>
                        <a:rPr dirty="0" sz="950" spc="-5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S'di </a:t>
                      </a:r>
                      <a:r>
                        <a:rPr dirty="0" sz="950" spc="-7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ae </a:t>
                      </a:r>
                      <a:r>
                        <a:rPr dirty="0" sz="950" spc="-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lj</a:t>
                      </a:r>
                      <a:r>
                        <a:rPr dirty="0" sz="950" spc="-3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iaar </a:t>
                      </a:r>
                      <a:r>
                        <a:rPr dirty="0" sz="950" spc="-3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4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71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2'81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Keuzeva</a:t>
                      </a:r>
                      <a:r>
                        <a:rPr dirty="0" sz="1200" spc="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k </a:t>
                      </a:r>
                      <a:r>
                        <a:rPr dirty="0" sz="120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1: </a:t>
                      </a:r>
                      <a:r>
                        <a:rPr dirty="0" sz="12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ken</a:t>
                      </a:r>
                      <a:r>
                        <a:rPr dirty="0" sz="120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20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ismaking </a:t>
                      </a:r>
                      <a:r>
                        <a:rPr dirty="0" sz="120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120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uiterlij </a:t>
                      </a:r>
                      <a:r>
                        <a:rPr dirty="0" sz="1200" spc="85">
                          <a:solidFill>
                            <a:srgbClr val="465672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200" spc="8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1200" spc="-114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verzorg</a:t>
                      </a:r>
                      <a:r>
                        <a:rPr dirty="0" sz="1200" spc="-114">
                          <a:solidFill>
                            <a:srgbClr val="9EB3DB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200" spc="-114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6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333375" algn="l"/>
                        </a:tabLst>
                      </a:pPr>
                      <a:r>
                        <a:rPr dirty="0" sz="900" spc="-38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Deer	</a:t>
                      </a:r>
                      <a:r>
                        <a:rPr dirty="0" sz="900" spc="-29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ta</a:t>
                      </a:r>
                      <a:r>
                        <a:rPr dirty="0" sz="900" spc="45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9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14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'k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ts val="108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Toie</a:t>
                      </a:r>
                      <a:r>
                        <a:rPr dirty="0" sz="90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t's-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3660">
                        <a:lnSpc>
                          <a:spcPts val="1210"/>
                        </a:lnSpc>
                      </a:pPr>
                      <a:r>
                        <a:rPr dirty="0" sz="1050" spc="-45" b="1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oo</a:t>
                      </a:r>
                      <a:r>
                        <a:rPr dirty="0" sz="1050" spc="-30" b="1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 :e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ts val="770"/>
                        </a:lnSpc>
                      </a:pPr>
                      <a:r>
                        <a:rPr dirty="0" sz="750" spc="-3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(m,ag</a:t>
                      </a:r>
                      <a:r>
                        <a:rPr dirty="0" sz="750" spc="-12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 b="1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50" spc="-125" b="1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-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6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e.t:sv,0:r</a:t>
                      </a:r>
                      <a:r>
                        <a:rPr dirty="0" sz="1000" spc="-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lnhoud/le</a:t>
                      </a:r>
                      <a:r>
                        <a:rPr dirty="0" sz="950" spc="-5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">
                          <a:solidFill>
                            <a:srgbClr val="9EB3D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-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8430">
                        <a:lnSpc>
                          <a:spcPts val="1090"/>
                        </a:lnSpc>
                        <a:spcBef>
                          <a:spcPts val="60"/>
                        </a:spcBef>
                      </a:pP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35"/>
                        </a:lnSpc>
                        <a:spcBef>
                          <a:spcPts val="35"/>
                        </a:spcBef>
                      </a:pPr>
                      <a:r>
                        <a:rPr dirty="0" sz="950" spc="-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r>
                        <a:rPr dirty="0" sz="950" spc="-1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iil!l</a:t>
                      </a:r>
                      <a:r>
                        <a:rPr dirty="0" sz="950" spc="-15">
                          <a:solidFill>
                            <a:srgbClr val="9EB3DB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-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000" spc="-5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JlN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0025">
                        <a:lnSpc>
                          <a:spcPts val="1155"/>
                        </a:lnSpc>
                        <a:spcBef>
                          <a:spcPts val="30"/>
                        </a:spcBef>
                      </a:pPr>
                      <a:r>
                        <a:rPr dirty="0" sz="1000" spc="-5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-14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!f</a:t>
                      </a:r>
                      <a:r>
                        <a:rPr dirty="0" sz="1000" spc="-8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ts</a:t>
                      </a:r>
                      <a:r>
                        <a:rPr dirty="0" sz="1000" spc="-13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dt11U</a:t>
                      </a:r>
                      <a:r>
                        <a:rPr dirty="0" sz="1000" spc="-200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03835">
                        <a:lnSpc>
                          <a:spcPts val="915"/>
                        </a:lnSpc>
                      </a:pPr>
                      <a:r>
                        <a:rPr dirty="0" sz="800" spc="-65">
                          <a:solidFill>
                            <a:srgbClr val="465672"/>
                          </a:solidFill>
                          <a:latin typeface="Arial"/>
                          <a:cs typeface="Arial"/>
                        </a:rPr>
                        <a:t>(iî</a:t>
                      </a:r>
                      <a:r>
                        <a:rPr dirty="0" sz="800" spc="-6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l1l </a:t>
                      </a:r>
                      <a:r>
                        <a:rPr dirty="0" sz="800" spc="-9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mi </a:t>
                      </a:r>
                      <a:r>
                        <a:rPr dirty="0" sz="800" spc="-9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1ll</a:t>
                      </a:r>
                      <a:r>
                        <a:rPr dirty="0" sz="800" spc="-9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u  </a:t>
                      </a:r>
                      <a:r>
                        <a:rPr dirty="0" sz="800" spc="-105">
                          <a:solidFill>
                            <a:srgbClr val="465672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spc="-105">
                          <a:solidFill>
                            <a:srgbClr val="2F3B4F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800" spc="-6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spc="-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4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-114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K!B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4504">
                <a:tc rowSpan="5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950" spc="7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P/ZW/1.1/1.2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/1.3/1.4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116205">
                        <a:lnSpc>
                          <a:spcPct val="103299"/>
                        </a:lnSpc>
                        <a:spcBef>
                          <a:spcPts val="70"/>
                        </a:spcBef>
                      </a:pP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Schoonheidsbehandeling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hand, haar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gezicht  Blok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950" spc="-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Urn</a:t>
                      </a:r>
                      <a:r>
                        <a:rPr dirty="0" sz="950" spc="-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294640">
                        <a:lnSpc>
                          <a:spcPts val="1195"/>
                        </a:lnSpc>
                        <a:tabLst>
                          <a:tab pos="521334" algn="l"/>
                        </a:tabLst>
                      </a:pPr>
                      <a:r>
                        <a:rPr dirty="0" sz="105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-	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Achter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balie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3240" indent="-226695">
                        <a:lnSpc>
                          <a:spcPts val="1135"/>
                        </a:lnSpc>
                        <a:buClr>
                          <a:srgbClr val="2F2F2F"/>
                        </a:buClr>
                        <a:buSzPct val="94736"/>
                        <a:buFont typeface="Times New Roman"/>
                        <a:buChar char="-"/>
                        <a:tabLst>
                          <a:tab pos="523240" algn="l"/>
                          <a:tab pos="523875" algn="l"/>
                        </a:tabLst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Werkzaamheden </a:t>
                      </a:r>
                      <a:r>
                        <a:rPr dirty="0" sz="950" spc="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kapsalon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 marR="1573530" indent="227329">
                        <a:lnSpc>
                          <a:spcPct val="101200"/>
                        </a:lnSpc>
                        <a:buClr>
                          <a:srgbClr val="2F2F2F"/>
                        </a:buClr>
                        <a:buSzPct val="94736"/>
                        <a:buFont typeface="Times New Roman"/>
                        <a:buChar char="-"/>
                        <a:tabLst>
                          <a:tab pos="521334" algn="l"/>
                          <a:tab pos="521970" algn="l"/>
                        </a:tabLst>
                      </a:pP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kapper 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schoonheidssalon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177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116205">
                        <a:lnSpc>
                          <a:spcPct val="103299"/>
                        </a:lnSpc>
                        <a:spcBef>
                          <a:spcPts val="45"/>
                        </a:spcBef>
                      </a:pP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Schoonheidsbehandeling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hand, haar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gezicht  Blok </a:t>
                      </a: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950" spc="-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Urn</a:t>
                      </a:r>
                      <a:r>
                        <a:rPr dirty="0" sz="950" spc="-8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1334" indent="-224154">
                        <a:lnSpc>
                          <a:spcPts val="1155"/>
                        </a:lnSpc>
                        <a:buClr>
                          <a:srgbClr val="2F2F2F"/>
                        </a:buClr>
                        <a:buSzPct val="110526"/>
                        <a:buChar char="-"/>
                        <a:tabLst>
                          <a:tab pos="521334" algn="l"/>
                          <a:tab pos="521970" algn="l"/>
                        </a:tabLst>
                      </a:pP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schoonheidsspecialist(e)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521334" indent="-224154">
                        <a:lnSpc>
                          <a:spcPts val="1180"/>
                        </a:lnSpc>
                        <a:buSzPct val="110526"/>
                        <a:buChar char="-"/>
                        <a:tabLst>
                          <a:tab pos="521334" algn="l"/>
                          <a:tab pos="521970" algn="l"/>
                        </a:tabLst>
                      </a:pP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pedicure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0" marR="1520825" indent="227329">
                        <a:lnSpc>
                          <a:spcPts val="1130"/>
                        </a:lnSpc>
                        <a:spcBef>
                          <a:spcPts val="105"/>
                        </a:spcBef>
                        <a:buSzPct val="110526"/>
                        <a:buChar char="-"/>
                        <a:tabLst>
                          <a:tab pos="521334" algn="l"/>
                          <a:tab pos="521970" algn="l"/>
                        </a:tabLst>
                      </a:pP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8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nagelstylist  </a:t>
                      </a: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-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visaqist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9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P/ZW/1.4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6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eenvoudige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handbehandeling</a:t>
                      </a:r>
                      <a:r>
                        <a:rPr dirty="0" sz="950" spc="-9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uitvoeren</a:t>
                      </a:r>
                      <a:r>
                        <a:rPr dirty="0" sz="950" spc="20">
                          <a:solidFill>
                            <a:srgbClr val="62626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P/ZW/1.2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7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439420" indent="635">
                        <a:lnSpc>
                          <a:spcPct val="101200"/>
                        </a:lnSpc>
                        <a:spcBef>
                          <a:spcPts val="114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Haren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wassen </a:t>
                      </a: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verzorgend </a:t>
                      </a: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product 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aanbrengen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b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24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P/ZW/1.1/1.3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-7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bekwaamheid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23189" indent="-1270">
                        <a:lnSpc>
                          <a:spcPct val="102299"/>
                        </a:lnSpc>
                        <a:spcBef>
                          <a:spcPts val="55"/>
                        </a:spcBef>
                      </a:pP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Klant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ontvangen,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gezichtsreiniging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make-up aanbrengen,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afscheid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nemen </a:t>
                      </a: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van de 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klant.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DB0A1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solidFill>
                            <a:srgbClr val="DB0A1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24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38">
                <a:tc gridSpan="9">
                  <a:txBody>
                    <a:bodyPr/>
                    <a:lstStyle/>
                    <a:p>
                      <a:pPr marL="76200">
                        <a:lnSpc>
                          <a:spcPts val="1320"/>
                        </a:lnSpc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BB </a:t>
                      </a: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70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250" spc="40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50" spc="-25" i="1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960"/>
                        </a:lnSpc>
                      </a:pP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Ciifer </a:t>
                      </a:r>
                      <a:r>
                        <a:rPr dirty="0" sz="950" spc="4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KB </a:t>
                      </a:r>
                      <a:r>
                        <a:rPr dirty="0" sz="95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950" spc="3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3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weqinq)/ Y</a:t>
                      </a: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9185">
                <a:tc gridSpan="4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Kathy</a:t>
                      </a:r>
                      <a:r>
                        <a:rPr dirty="0" sz="950" spc="4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Willems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994"/>
                        </a:lnSpc>
                        <a:spcBef>
                          <a:spcPts val="15"/>
                        </a:spcBef>
                      </a:pP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50" spc="2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950" spc="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950" spc="1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9 juli</a:t>
                      </a:r>
                      <a:r>
                        <a:rPr dirty="0" sz="950" spc="160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A1A1C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58039" y="936756"/>
            <a:ext cx="37249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1A1A1C"/>
                </a:solidFill>
                <a:latin typeface="Arial"/>
                <a:cs typeface="Arial"/>
              </a:rPr>
              <a:t>Plan voor </a:t>
            </a:r>
            <a:r>
              <a:rPr dirty="0" sz="1200" spc="-5" b="1">
                <a:solidFill>
                  <a:srgbClr val="1A1A1C"/>
                </a:solidFill>
                <a:latin typeface="Arial"/>
                <a:cs typeface="Arial"/>
              </a:rPr>
              <a:t>Toetsing </a:t>
            </a:r>
            <a:r>
              <a:rPr dirty="0" sz="1200" spc="30" b="1">
                <a:solidFill>
                  <a:srgbClr val="1A1A1C"/>
                </a:solidFill>
                <a:latin typeface="Arial"/>
                <a:cs typeface="Arial"/>
              </a:rPr>
              <a:t>en </a:t>
            </a:r>
            <a:r>
              <a:rPr dirty="0" sz="1200" b="1">
                <a:solidFill>
                  <a:srgbClr val="1A1A1C"/>
                </a:solidFill>
                <a:latin typeface="Arial"/>
                <a:cs typeface="Arial"/>
              </a:rPr>
              <a:t>Afsluiting </a:t>
            </a:r>
            <a:r>
              <a:rPr dirty="0" sz="1200" spc="-30" b="1">
                <a:solidFill>
                  <a:srgbClr val="1A1A1C"/>
                </a:solidFill>
                <a:latin typeface="Arial"/>
                <a:cs typeface="Arial"/>
              </a:rPr>
              <a:t>BB/KB</a:t>
            </a:r>
            <a:r>
              <a:rPr dirty="0" sz="1200" spc="-10" b="1">
                <a:solidFill>
                  <a:srgbClr val="1A1A1C"/>
                </a:solidFill>
                <a:latin typeface="Arial"/>
                <a:cs typeface="Arial"/>
              </a:rPr>
              <a:t> </a:t>
            </a:r>
            <a:r>
              <a:rPr dirty="0" sz="1200" spc="40" b="1">
                <a:solidFill>
                  <a:srgbClr val="1A1A1C"/>
                </a:solidFill>
                <a:latin typeface="Arial"/>
                <a:cs typeface="Arial"/>
              </a:rPr>
              <a:t>2019-2021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82312" y="917675"/>
            <a:ext cx="352425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5" b="1">
                <a:solidFill>
                  <a:srgbClr val="1A1A1C"/>
                </a:solidFill>
                <a:latin typeface="Arial"/>
                <a:cs typeface="Arial"/>
              </a:rPr>
              <a:t>Vrije </a:t>
            </a:r>
            <a:r>
              <a:rPr dirty="0" sz="1200" spc="-5" b="1">
                <a:solidFill>
                  <a:srgbClr val="1A1A1C"/>
                </a:solidFill>
                <a:latin typeface="Arial"/>
                <a:cs typeface="Arial"/>
              </a:rPr>
              <a:t>keuzevakken </a:t>
            </a:r>
            <a:r>
              <a:rPr dirty="0" sz="1350" spc="5" b="1">
                <a:solidFill>
                  <a:srgbClr val="1A1A1C"/>
                </a:solidFill>
                <a:latin typeface="Arial"/>
                <a:cs typeface="Arial"/>
              </a:rPr>
              <a:t>Compaen </a:t>
            </a:r>
            <a:r>
              <a:rPr dirty="0" sz="1350" spc="35" b="1">
                <a:solidFill>
                  <a:srgbClr val="1A1A1C"/>
                </a:solidFill>
                <a:latin typeface="Arial"/>
                <a:cs typeface="Arial"/>
              </a:rPr>
              <a:t>VMBO</a:t>
            </a:r>
            <a:r>
              <a:rPr dirty="0" sz="1350" spc="204" b="1">
                <a:solidFill>
                  <a:srgbClr val="1A1A1C"/>
                </a:solidFill>
                <a:latin typeface="Arial"/>
                <a:cs typeface="Arial"/>
              </a:rPr>
              <a:t> </a:t>
            </a:r>
            <a:r>
              <a:rPr dirty="0" sz="1350" spc="-20" b="1">
                <a:solidFill>
                  <a:srgbClr val="1A1A1C"/>
                </a:solidFill>
                <a:latin typeface="Arial"/>
                <a:cs typeface="Arial"/>
              </a:rPr>
              <a:t>Beroeps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1" y="36635"/>
            <a:ext cx="0" cy="769620"/>
          </a:xfrm>
          <a:custGeom>
            <a:avLst/>
            <a:gdLst/>
            <a:ahLst/>
            <a:cxnLst/>
            <a:rect l="l" t="t" r="r" b="b"/>
            <a:pathLst>
              <a:path w="0" h="769620">
                <a:moveTo>
                  <a:pt x="0" y="769334"/>
                </a:moveTo>
                <a:lnTo>
                  <a:pt x="0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68145" y="1598201"/>
          <a:ext cx="8900160" cy="3364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10"/>
                <a:gridCol w="1025525"/>
                <a:gridCol w="812165"/>
                <a:gridCol w="995044"/>
                <a:gridCol w="3423920"/>
                <a:gridCol w="356870"/>
                <a:gridCol w="353695"/>
                <a:gridCol w="832484"/>
                <a:gridCol w="866140"/>
              </a:tblGrid>
              <a:tr h="503731">
                <a:tc gridSpan="9">
                  <a:txBody>
                    <a:bodyPr/>
                    <a:lstStyle/>
                    <a:p>
                      <a:pPr marL="73025" marR="6739890" indent="-63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 spc="5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Profiel: </a:t>
                      </a:r>
                      <a:r>
                        <a:rPr dirty="0" sz="950" spc="6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Economie en</a:t>
                      </a:r>
                      <a:r>
                        <a:rPr dirty="0" sz="950" spc="-8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ondernemen  Keuzevak</a:t>
                      </a:r>
                      <a:r>
                        <a:rPr dirty="0" sz="950" spc="55">
                          <a:solidFill>
                            <a:srgbClr val="3F526E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40">
                          <a:solidFill>
                            <a:srgbClr val="3F526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0" b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Ondernemen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1070"/>
                        </a:lnSpc>
                      </a:pPr>
                      <a:r>
                        <a:rPr dirty="0" sz="950" spc="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Lee </a:t>
                      </a:r>
                      <a:r>
                        <a:rPr dirty="0" sz="950" spc="6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rweg</a:t>
                      </a:r>
                      <a:r>
                        <a:rPr dirty="0" sz="950" spc="65">
                          <a:solidFill>
                            <a:srgbClr val="2F3F59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000" spc="55" b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88/KB </a:t>
                      </a:r>
                      <a:r>
                        <a:rPr dirty="0" sz="950" spc="3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Schooljaar </a:t>
                      </a:r>
                      <a:r>
                        <a:rPr dirty="0" sz="950" spc="20">
                          <a:solidFill>
                            <a:srgbClr val="2F3F59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95">
                          <a:solidFill>
                            <a:srgbClr val="2F3F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2019-2020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751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 spc="5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dirty="0" sz="9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6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syllabus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 marR="229870" indent="1905">
                        <a:lnSpc>
                          <a:spcPct val="98200"/>
                        </a:lnSpc>
                        <a:spcBef>
                          <a:spcPts val="80"/>
                        </a:spcBef>
                      </a:pPr>
                      <a:r>
                        <a:rPr dirty="0" sz="950" spc="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Toets-  </a:t>
                      </a:r>
                      <a:r>
                        <a:rPr dirty="0" sz="950" spc="7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800" b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spc="-5" b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magister</a:t>
                      </a:r>
                      <a:r>
                        <a:rPr dirty="0" sz="800" b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5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-2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50" spc="-2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50" spc="-17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houd/leerstof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ts val="1090"/>
                        </a:lnSpc>
                        <a:spcBef>
                          <a:spcPts val="60"/>
                        </a:spcBef>
                      </a:pPr>
                      <a:r>
                        <a:rPr dirty="0" sz="950" spc="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5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Herkansing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5" b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5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Tijdsduur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-5" b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-5" b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K/</a:t>
                      </a:r>
                      <a:r>
                        <a:rPr dirty="0" sz="950" spc="25">
                          <a:solidFill>
                            <a:srgbClr val="31333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2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25">
                          <a:solidFill>
                            <a:srgbClr val="313333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950" spc="2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5.</a:t>
                      </a:r>
                      <a:r>
                        <a:rPr dirty="0" sz="950" spc="25">
                          <a:solidFill>
                            <a:srgbClr val="31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3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10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4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50" spc="1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Ondernemer </a:t>
                      </a:r>
                      <a:r>
                        <a:rPr dirty="0" sz="950" spc="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Jezelf</a:t>
                      </a:r>
                      <a:r>
                        <a:rPr dirty="0" sz="950" spc="8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presenteren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57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b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415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950" spc="-9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950" spc="20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91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K/EO/5.2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9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Marketingplan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14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b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35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950" spc="-7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950" spc="15">
                          <a:solidFill>
                            <a:srgbClr val="62626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K/EO/5.3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950" spc="11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Financieel</a:t>
                      </a:r>
                      <a:r>
                        <a:rPr dirty="0" sz="950" spc="7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plan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01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b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097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950" spc="-10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950" spc="30">
                          <a:solidFill>
                            <a:srgbClr val="62626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K/EO/5.4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950" spc="8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Ondernemingsplan</a:t>
                      </a:r>
                      <a:r>
                        <a:rPr dirty="0" sz="950" spc="20">
                          <a:solidFill>
                            <a:srgbClr val="313333"/>
                          </a:solidFill>
                          <a:latin typeface="Arial"/>
                          <a:cs typeface="Arial"/>
                        </a:rPr>
                        <a:t>; </a:t>
                      </a:r>
                      <a:r>
                        <a:rPr dirty="0" sz="950" spc="1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Uitvoer </a:t>
                      </a:r>
                      <a:r>
                        <a:rPr dirty="0" sz="950" spc="4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950" spc="3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Resultaat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318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b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097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4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950" spc="-13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950" spc="25">
                          <a:solidFill>
                            <a:srgbClr val="494B4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92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75260" indent="-1270">
                        <a:lnSpc>
                          <a:spcPct val="101200"/>
                        </a:lnSpc>
                        <a:spcBef>
                          <a:spcPts val="45"/>
                        </a:spcBef>
                      </a:pP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K/EO/(5.1 </a:t>
                      </a:r>
                      <a:r>
                        <a:rPr dirty="0" sz="950" spc="-5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Urn  </a:t>
                      </a: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5.4)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36525" indent="-1905">
                        <a:lnSpc>
                          <a:spcPct val="101200"/>
                        </a:lnSpc>
                        <a:spcBef>
                          <a:spcPts val="70"/>
                        </a:spcBef>
                      </a:pP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Proeve </a:t>
                      </a:r>
                      <a:r>
                        <a:rPr dirty="0" sz="950" spc="1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950" spc="-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bekwaa</a:t>
                      </a:r>
                      <a:r>
                        <a:rPr dirty="0" sz="950" spc="8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50" spc="-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heid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1090930" indent="-2540">
                        <a:lnSpc>
                          <a:spcPct val="101200"/>
                        </a:lnSpc>
                        <a:spcBef>
                          <a:spcPts val="70"/>
                        </a:spcBef>
                      </a:pPr>
                      <a:r>
                        <a:rPr dirty="0" sz="950" spc="2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Proeve van </a:t>
                      </a:r>
                      <a:r>
                        <a:rPr dirty="0" sz="950" spc="1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bekwaamheid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opstellen </a:t>
                      </a: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van  ondernemingsplan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Eindpresentatie: </a:t>
                      </a: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Plan</a:t>
                      </a:r>
                      <a:r>
                        <a:rPr dirty="0" sz="950" spc="20">
                          <a:solidFill>
                            <a:srgbClr val="313333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proces &amp;</a:t>
                      </a:r>
                      <a:r>
                        <a:rPr dirty="0" sz="950" spc="4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reflectie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44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35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950" spc="-8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uur</a:t>
                      </a:r>
                      <a:r>
                        <a:rPr dirty="0" sz="950" spc="15">
                          <a:solidFill>
                            <a:srgbClr val="62626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926">
                <a:tc gridSpan="9">
                  <a:txBody>
                    <a:bodyPr/>
                    <a:lstStyle/>
                    <a:p>
                      <a:pPr marL="69850">
                        <a:lnSpc>
                          <a:spcPts val="1310"/>
                        </a:lnSpc>
                      </a:pP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3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50" spc="70" i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x weging)/ </a:t>
                      </a:r>
                      <a:r>
                        <a:rPr dirty="0" sz="1250" spc="40" i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50" spc="-210" i="1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9185">
                <a:tc gridSpan="4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950" spc="1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Fazilet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Demir</a:t>
                      </a:r>
                      <a:r>
                        <a:rPr dirty="0" sz="950" spc="15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Arslan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ts val="1019"/>
                        </a:lnSpc>
                        <a:spcBef>
                          <a:spcPts val="15"/>
                        </a:spcBef>
                      </a:pP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950" spc="1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werkgroep </a:t>
                      </a:r>
                      <a:r>
                        <a:rPr dirty="0" sz="950" spc="2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d.d.</a:t>
                      </a:r>
                      <a:r>
                        <a:rPr dirty="0" sz="950" spc="25">
                          <a:solidFill>
                            <a:srgbClr val="313333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1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versie</a:t>
                      </a:r>
                      <a:r>
                        <a:rPr dirty="0" sz="950" spc="-95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51618"/>
                          </a:solidFill>
                          <a:latin typeface="Arial"/>
                          <a:cs typeface="Arial"/>
                        </a:rPr>
                        <a:t>01.09.2019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55622" y="927344"/>
            <a:ext cx="4552315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-25">
                <a:solidFill>
                  <a:srgbClr val="151618"/>
                </a:solidFill>
                <a:latin typeface="Arial"/>
                <a:cs typeface="Arial"/>
              </a:rPr>
              <a:t>Jaar</a:t>
            </a:r>
            <a:r>
              <a:rPr dirty="0" sz="1250" spc="55">
                <a:solidFill>
                  <a:srgbClr val="151618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151618"/>
                </a:solidFill>
                <a:latin typeface="Arial"/>
                <a:cs typeface="Arial"/>
              </a:rPr>
              <a:t>3</a:t>
            </a:r>
            <a:r>
              <a:rPr dirty="0" sz="1250" spc="-30">
                <a:solidFill>
                  <a:srgbClr val="151618"/>
                </a:solidFill>
                <a:latin typeface="Arial"/>
                <a:cs typeface="Arial"/>
              </a:rPr>
              <a:t> </a:t>
            </a:r>
            <a:r>
              <a:rPr dirty="0" sz="1250" spc="60">
                <a:solidFill>
                  <a:srgbClr val="151618"/>
                </a:solidFill>
                <a:latin typeface="Arial"/>
                <a:cs typeface="Arial"/>
              </a:rPr>
              <a:t>en</a:t>
            </a:r>
            <a:r>
              <a:rPr dirty="0" sz="1250" spc="-60">
                <a:solidFill>
                  <a:srgbClr val="151618"/>
                </a:solidFill>
                <a:latin typeface="Arial"/>
                <a:cs typeface="Arial"/>
              </a:rPr>
              <a:t> </a:t>
            </a:r>
            <a:r>
              <a:rPr dirty="0" sz="1250" spc="70">
                <a:solidFill>
                  <a:srgbClr val="151618"/>
                </a:solidFill>
                <a:latin typeface="Arial"/>
                <a:cs typeface="Arial"/>
              </a:rPr>
              <a:t>4</a:t>
            </a:r>
            <a:r>
              <a:rPr dirty="0" sz="1250" spc="-90">
                <a:solidFill>
                  <a:srgbClr val="151618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151618"/>
                </a:solidFill>
                <a:latin typeface="Arial"/>
                <a:cs typeface="Arial"/>
              </a:rPr>
              <a:t>Plan</a:t>
            </a:r>
            <a:r>
              <a:rPr dirty="0" sz="1250" spc="-30">
                <a:solidFill>
                  <a:srgbClr val="151618"/>
                </a:solidFill>
                <a:latin typeface="Arial"/>
                <a:cs typeface="Arial"/>
              </a:rPr>
              <a:t> </a:t>
            </a:r>
            <a:r>
              <a:rPr dirty="0" sz="1250" spc="40">
                <a:solidFill>
                  <a:srgbClr val="151618"/>
                </a:solidFill>
                <a:latin typeface="Arial"/>
                <a:cs typeface="Arial"/>
              </a:rPr>
              <a:t>voor</a:t>
            </a:r>
            <a:r>
              <a:rPr dirty="0" sz="1250" spc="5">
                <a:solidFill>
                  <a:srgbClr val="151618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51618"/>
                </a:solidFill>
                <a:latin typeface="Arial"/>
                <a:cs typeface="Arial"/>
              </a:rPr>
              <a:t>Toetsing</a:t>
            </a:r>
            <a:r>
              <a:rPr dirty="0" sz="1250" spc="-40">
                <a:solidFill>
                  <a:srgbClr val="151618"/>
                </a:solidFill>
                <a:latin typeface="Arial"/>
                <a:cs typeface="Arial"/>
              </a:rPr>
              <a:t> </a:t>
            </a:r>
            <a:r>
              <a:rPr dirty="0" sz="1250" spc="45">
                <a:solidFill>
                  <a:srgbClr val="151618"/>
                </a:solidFill>
                <a:latin typeface="Arial"/>
                <a:cs typeface="Arial"/>
              </a:rPr>
              <a:t>en</a:t>
            </a:r>
            <a:r>
              <a:rPr dirty="0" sz="1250" spc="-60">
                <a:solidFill>
                  <a:srgbClr val="151618"/>
                </a:solidFill>
                <a:latin typeface="Arial"/>
                <a:cs typeface="Arial"/>
              </a:rPr>
              <a:t> </a:t>
            </a:r>
            <a:r>
              <a:rPr dirty="0" sz="1250" spc="40">
                <a:solidFill>
                  <a:srgbClr val="151618"/>
                </a:solidFill>
                <a:latin typeface="Arial"/>
                <a:cs typeface="Arial"/>
              </a:rPr>
              <a:t>Afsluiting</a:t>
            </a:r>
            <a:r>
              <a:rPr dirty="0" sz="1250" spc="-5">
                <a:solidFill>
                  <a:srgbClr val="151618"/>
                </a:solidFill>
                <a:latin typeface="Arial"/>
                <a:cs typeface="Arial"/>
              </a:rPr>
              <a:t> </a:t>
            </a:r>
            <a:r>
              <a:rPr dirty="0" sz="1150" spc="10" b="1">
                <a:solidFill>
                  <a:srgbClr val="151618"/>
                </a:solidFill>
                <a:latin typeface="Arial"/>
                <a:cs typeface="Arial"/>
              </a:rPr>
              <a:t>BB/KB</a:t>
            </a:r>
            <a:r>
              <a:rPr dirty="0" sz="1150" spc="45" b="1">
                <a:solidFill>
                  <a:srgbClr val="151618"/>
                </a:solidFill>
                <a:latin typeface="Arial"/>
                <a:cs typeface="Arial"/>
              </a:rPr>
              <a:t> </a:t>
            </a:r>
            <a:r>
              <a:rPr dirty="0" sz="1250" spc="15">
                <a:solidFill>
                  <a:srgbClr val="151618"/>
                </a:solidFill>
                <a:latin typeface="Arial"/>
                <a:cs typeface="Arial"/>
              </a:rPr>
              <a:t>2019-2021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11615" y="911315"/>
            <a:ext cx="3517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25">
                <a:solidFill>
                  <a:srgbClr val="151618"/>
                </a:solidFill>
                <a:latin typeface="Arial"/>
                <a:cs typeface="Arial"/>
              </a:rPr>
              <a:t>Vrije </a:t>
            </a:r>
            <a:r>
              <a:rPr dirty="0" sz="1250" spc="20">
                <a:solidFill>
                  <a:srgbClr val="151618"/>
                </a:solidFill>
                <a:latin typeface="Arial"/>
                <a:cs typeface="Arial"/>
              </a:rPr>
              <a:t>keuzevakken </a:t>
            </a:r>
            <a:r>
              <a:rPr dirty="0" sz="1400" spc="10">
                <a:solidFill>
                  <a:srgbClr val="151618"/>
                </a:solidFill>
                <a:latin typeface="Arial"/>
                <a:cs typeface="Arial"/>
              </a:rPr>
              <a:t>Compaen </a:t>
            </a:r>
            <a:r>
              <a:rPr dirty="0" sz="1400" spc="25">
                <a:solidFill>
                  <a:srgbClr val="151618"/>
                </a:solidFill>
                <a:latin typeface="Arial"/>
                <a:cs typeface="Arial"/>
              </a:rPr>
              <a:t>VMBO</a:t>
            </a:r>
            <a:r>
              <a:rPr dirty="0" sz="1400" spc="-10">
                <a:solidFill>
                  <a:srgbClr val="151618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151618"/>
                </a:solidFill>
                <a:latin typeface="Arial"/>
                <a:cs typeface="Arial"/>
              </a:rPr>
              <a:t>Beroeps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8145" y="1763059"/>
          <a:ext cx="8826500" cy="3410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902969"/>
                <a:gridCol w="811530"/>
                <a:gridCol w="1083310"/>
                <a:gridCol w="3148965"/>
                <a:gridCol w="805179"/>
                <a:gridCol w="893445"/>
                <a:gridCol w="536575"/>
              </a:tblGrid>
              <a:tr h="506784">
                <a:tc gridSpan="8">
                  <a:txBody>
                    <a:bodyPr/>
                    <a:lstStyle/>
                    <a:p>
                      <a:pPr marL="75565">
                        <a:lnSpc>
                          <a:spcPts val="1140"/>
                        </a:lnSpc>
                        <a:spcBef>
                          <a:spcPts val="60"/>
                        </a:spcBef>
                      </a:pPr>
                      <a:r>
                        <a:rPr dirty="0" sz="95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Profi el</a:t>
                      </a:r>
                      <a:r>
                        <a:rPr dirty="0" sz="950" spc="30">
                          <a:solidFill>
                            <a:srgbClr val="3B4248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6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Zorg </a:t>
                      </a:r>
                      <a:r>
                        <a:rPr dirty="0" sz="950" spc="7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950" spc="40">
                          <a:solidFill>
                            <a:srgbClr val="2F3334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zijn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950" spc="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Keuzevak</a:t>
                      </a:r>
                      <a:r>
                        <a:rPr dirty="0" sz="950" spc="50">
                          <a:solidFill>
                            <a:srgbClr val="182338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350" spc="7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Ondersteuning </a:t>
                      </a:r>
                      <a:r>
                        <a:rPr dirty="0" sz="1350" spc="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1350" spc="9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sport </a:t>
                      </a:r>
                      <a:r>
                        <a:rPr dirty="0" sz="1350" spc="1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3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8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bewegingsactiviteiten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1065"/>
                        </a:lnSpc>
                        <a:spcBef>
                          <a:spcPts val="5"/>
                        </a:spcBef>
                      </a:pPr>
                      <a:r>
                        <a:rPr dirty="0" sz="950" spc="55">
                          <a:solidFill>
                            <a:srgbClr val="2F3334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50" spc="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eerweg</a:t>
                      </a:r>
                      <a:r>
                        <a:rPr dirty="0" sz="950" spc="55">
                          <a:solidFill>
                            <a:srgbClr val="4B6075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6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BB/KB/GL </a:t>
                      </a:r>
                      <a:r>
                        <a:rPr dirty="0" sz="95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Schooljaar </a:t>
                      </a:r>
                      <a:r>
                        <a:rPr dirty="0" sz="950" spc="20">
                          <a:solidFill>
                            <a:srgbClr val="4B6075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-120">
                          <a:solidFill>
                            <a:srgbClr val="4B607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2019-2020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613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2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 marR="313690" indent="-2540">
                        <a:lnSpc>
                          <a:spcPts val="1130"/>
                        </a:lnSpc>
                        <a:spcBef>
                          <a:spcPts val="105"/>
                        </a:spcBef>
                      </a:pPr>
                      <a:r>
                        <a:rPr dirty="0" sz="950" spc="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syllabus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 marR="231140">
                        <a:lnSpc>
                          <a:spcPct val="98200"/>
                        </a:lnSpc>
                        <a:spcBef>
                          <a:spcPts val="80"/>
                        </a:spcBef>
                      </a:pPr>
                      <a:r>
                        <a:rPr dirty="0" sz="95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Toets </a:t>
                      </a:r>
                      <a:r>
                        <a:rPr dirty="0" sz="950" spc="25">
                          <a:solidFill>
                            <a:srgbClr val="2F3334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dirty="0" sz="950" spc="6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code  </a:t>
                      </a:r>
                      <a:r>
                        <a:rPr dirty="0" sz="800" spc="-5">
                          <a:solidFill>
                            <a:srgbClr val="2F3334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mag</a:t>
                      </a:r>
                      <a:r>
                        <a:rPr dirty="0" sz="800" spc="-18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5">
                          <a:solidFill>
                            <a:srgbClr val="2F33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ster</a:t>
                      </a:r>
                      <a:r>
                        <a:rPr dirty="0" sz="800" spc="35">
                          <a:solidFill>
                            <a:srgbClr val="2F3334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6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5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9410" marR="95885" indent="-247650">
                        <a:lnSpc>
                          <a:spcPct val="101200"/>
                        </a:lnSpc>
                        <a:spcBef>
                          <a:spcPts val="45"/>
                        </a:spcBef>
                      </a:pPr>
                      <a:r>
                        <a:rPr dirty="0" sz="950" spc="-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Herkansing  </a:t>
                      </a:r>
                      <a:r>
                        <a:rPr dirty="0" sz="95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135"/>
                        </a:lnSpc>
                        <a:spcBef>
                          <a:spcPts val="60"/>
                        </a:spcBef>
                      </a:pPr>
                      <a:r>
                        <a:rPr dirty="0" sz="950" spc="25">
                          <a:solidFill>
                            <a:srgbClr val="2F333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ijds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118110">
                        <a:lnSpc>
                          <a:spcPts val="1035"/>
                        </a:lnSpc>
                      </a:pPr>
                      <a:r>
                        <a:rPr dirty="0" sz="950" spc="25">
                          <a:solidFill>
                            <a:srgbClr val="2F333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611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065"/>
                        </a:lnSpc>
                        <a:spcBef>
                          <a:spcPts val="80"/>
                        </a:spcBef>
                      </a:pPr>
                      <a:r>
                        <a:rPr dirty="0" sz="950" spc="1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BB/KB/GL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rowSpan="6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K/ZW/12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Taak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Regelende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taken </a:t>
                      </a:r>
                      <a:r>
                        <a:rPr dirty="0" sz="95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50" spc="30">
                          <a:solidFill>
                            <a:srgbClr val="2F333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5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tvoeren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dirty="0" sz="950" spc="-1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project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950" spc="-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K/ZW/12.1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Praktijkopdracht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Informatie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verzamelen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sport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50" spc="1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regio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 spc="-7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8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K/ZW/12</a:t>
                      </a:r>
                      <a:r>
                        <a:rPr dirty="0" sz="950" spc="30">
                          <a:solidFill>
                            <a:srgbClr val="3B424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3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Praktijkopdracht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groep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sportevenement</a:t>
                      </a: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regelen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solidFill>
                            <a:srgbClr val="181A1A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950" spc="-7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70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K/ZW/12.3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Praktijkopdracht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50" spc="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instructie geven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950" spc="-8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sportonderdeel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950" spc="-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91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K/ZW/12.4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Praktijkopdracht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Omgaan </a:t>
                      </a:r>
                      <a:r>
                        <a:rPr dirty="0" sz="950" spc="3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veiligheid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voorkomen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950" spc="-1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blessures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950" spc="-4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K/ZW/12.5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Praktijkopdracht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Assisteren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bewegen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50" spc="-1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gezondheidsprogramma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b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50" spc="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950" spc="-4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uur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820">
                <a:tc gridSpan="8">
                  <a:txBody>
                    <a:bodyPr/>
                    <a:lstStyle/>
                    <a:p>
                      <a:pPr marL="73025">
                        <a:lnSpc>
                          <a:spcPts val="1275"/>
                        </a:lnSpc>
                      </a:pP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950" spc="2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200" spc="40" i="1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(toetsresultaat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x weging)/</a:t>
                      </a:r>
                      <a:r>
                        <a:rPr dirty="0" sz="950" spc="-6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2238">
                <a:tc gridSpan="4">
                  <a:txBody>
                    <a:bodyPr/>
                    <a:lstStyle/>
                    <a:p>
                      <a:pPr marL="75565" marR="1240155" indent="-5715">
                        <a:lnSpc>
                          <a:spcPct val="101200"/>
                        </a:lnSpc>
                        <a:spcBef>
                          <a:spcPts val="95"/>
                        </a:spcBef>
                      </a:pP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Opsteller</a:t>
                      </a:r>
                      <a:r>
                        <a:rPr dirty="0" sz="950" spc="20">
                          <a:solidFill>
                            <a:srgbClr val="3B4248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Bruno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Martins Fernandes 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Vaststellinq </a:t>
                      </a:r>
                      <a:r>
                        <a:rPr dirty="0" sz="950" spc="2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werkqroep 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spc="15">
                          <a:solidFill>
                            <a:srgbClr val="2F333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15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d.</a:t>
                      </a:r>
                      <a:r>
                        <a:rPr dirty="0" sz="950" spc="15">
                          <a:solidFill>
                            <a:srgbClr val="3B4248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50" spc="95">
                          <a:solidFill>
                            <a:srgbClr val="3B42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>
                          <a:solidFill>
                            <a:srgbClr val="181A1A"/>
                          </a:solidFill>
                          <a:latin typeface="Arial"/>
                          <a:cs typeface="Arial"/>
                        </a:rPr>
                        <a:t>3-6-2019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55622" y="967031"/>
            <a:ext cx="4540250" cy="21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-25">
                <a:solidFill>
                  <a:srgbClr val="181A1A"/>
                </a:solidFill>
                <a:latin typeface="Arial"/>
                <a:cs typeface="Arial"/>
              </a:rPr>
              <a:t>Jaar</a:t>
            </a:r>
            <a:r>
              <a:rPr dirty="0" sz="1250" spc="55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181A1A"/>
                </a:solidFill>
                <a:latin typeface="Arial"/>
                <a:cs typeface="Arial"/>
              </a:rPr>
              <a:t>3</a:t>
            </a:r>
            <a:r>
              <a:rPr dirty="0" sz="1250" spc="-60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250" spc="30">
                <a:solidFill>
                  <a:srgbClr val="181A1A"/>
                </a:solidFill>
                <a:latin typeface="Arial"/>
                <a:cs typeface="Arial"/>
              </a:rPr>
              <a:t>en</a:t>
            </a:r>
            <a:r>
              <a:rPr dirty="0" sz="1250" spc="-25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250" spc="40">
                <a:solidFill>
                  <a:srgbClr val="181A1A"/>
                </a:solidFill>
                <a:latin typeface="Arial"/>
                <a:cs typeface="Arial"/>
              </a:rPr>
              <a:t>4</a:t>
            </a:r>
            <a:r>
              <a:rPr dirty="0" sz="1250" spc="-90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250" spc="15">
                <a:solidFill>
                  <a:srgbClr val="181A1A"/>
                </a:solidFill>
                <a:latin typeface="Arial"/>
                <a:cs typeface="Arial"/>
              </a:rPr>
              <a:t>Plan</a:t>
            </a:r>
            <a:r>
              <a:rPr dirty="0" sz="1250" spc="-15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250" spc="35">
                <a:solidFill>
                  <a:srgbClr val="181A1A"/>
                </a:solidFill>
                <a:latin typeface="Arial"/>
                <a:cs typeface="Arial"/>
              </a:rPr>
              <a:t>voor</a:t>
            </a:r>
            <a:r>
              <a:rPr dirty="0" sz="1250" spc="-20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181A1A"/>
                </a:solidFill>
                <a:latin typeface="Arial"/>
                <a:cs typeface="Arial"/>
              </a:rPr>
              <a:t>Toetsing</a:t>
            </a:r>
            <a:r>
              <a:rPr dirty="0" sz="1250" spc="-65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250" spc="45">
                <a:solidFill>
                  <a:srgbClr val="181A1A"/>
                </a:solidFill>
                <a:latin typeface="Arial"/>
                <a:cs typeface="Arial"/>
              </a:rPr>
              <a:t>en</a:t>
            </a:r>
            <a:r>
              <a:rPr dirty="0" sz="1250" spc="-35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250" spc="40">
                <a:solidFill>
                  <a:srgbClr val="181A1A"/>
                </a:solidFill>
                <a:latin typeface="Arial"/>
                <a:cs typeface="Arial"/>
              </a:rPr>
              <a:t>Afsluiting</a:t>
            </a:r>
            <a:r>
              <a:rPr dirty="0" sz="1250" spc="-35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250" spc="-60" b="1">
                <a:solidFill>
                  <a:srgbClr val="181A1A"/>
                </a:solidFill>
                <a:latin typeface="Arial"/>
                <a:cs typeface="Arial"/>
              </a:rPr>
              <a:t>BB/KB</a:t>
            </a:r>
            <a:r>
              <a:rPr dirty="0" sz="1250" spc="30" b="1">
                <a:solidFill>
                  <a:srgbClr val="181A1A"/>
                </a:solidFill>
                <a:latin typeface="Arial"/>
                <a:cs typeface="Arial"/>
              </a:rPr>
              <a:t> </a:t>
            </a:r>
            <a:r>
              <a:rPr dirty="0" sz="1250" spc="15">
                <a:solidFill>
                  <a:srgbClr val="181A1A"/>
                </a:solidFill>
                <a:latin typeface="Arial"/>
                <a:cs typeface="Arial"/>
              </a:rPr>
              <a:t>2019-2021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02461" y="938283"/>
            <a:ext cx="352044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35">
                <a:solidFill>
                  <a:srgbClr val="181A1A"/>
                </a:solidFill>
                <a:latin typeface="Arial"/>
                <a:cs typeface="Arial"/>
              </a:rPr>
              <a:t>Vrije </a:t>
            </a:r>
            <a:r>
              <a:rPr dirty="0" sz="1250" spc="10">
                <a:solidFill>
                  <a:srgbClr val="181A1A"/>
                </a:solidFill>
                <a:latin typeface="Arial"/>
                <a:cs typeface="Arial"/>
              </a:rPr>
              <a:t>keuzevakken </a:t>
            </a:r>
            <a:r>
              <a:rPr dirty="0" sz="1400" spc="10">
                <a:solidFill>
                  <a:srgbClr val="181A1A"/>
                </a:solidFill>
                <a:latin typeface="Arial"/>
                <a:cs typeface="Arial"/>
              </a:rPr>
              <a:t>Compaen </a:t>
            </a:r>
            <a:r>
              <a:rPr dirty="0" sz="1500" spc="-135" b="1">
                <a:solidFill>
                  <a:srgbClr val="181A1A"/>
                </a:solidFill>
                <a:latin typeface="Times New Roman"/>
                <a:cs typeface="Times New Roman"/>
              </a:rPr>
              <a:t>VMBO</a:t>
            </a:r>
            <a:r>
              <a:rPr dirty="0" sz="1500" spc="-65" b="1">
                <a:solidFill>
                  <a:srgbClr val="181A1A"/>
                </a:solidFill>
                <a:latin typeface="Times New Roman"/>
                <a:cs typeface="Times New Roman"/>
              </a:rPr>
              <a:t> </a:t>
            </a:r>
            <a:r>
              <a:rPr dirty="0" sz="1400" spc="10">
                <a:solidFill>
                  <a:srgbClr val="181A1A"/>
                </a:solidFill>
                <a:latin typeface="Arial"/>
                <a:cs typeface="Arial"/>
              </a:rPr>
              <a:t>Beroeps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82832" y="781546"/>
          <a:ext cx="9478010" cy="557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451484"/>
                <a:gridCol w="1534795"/>
                <a:gridCol w="726440"/>
                <a:gridCol w="1260475"/>
                <a:gridCol w="3149599"/>
                <a:gridCol w="287020"/>
                <a:gridCol w="329565"/>
                <a:gridCol w="537209"/>
                <a:gridCol w="546100"/>
              </a:tblGrid>
              <a:tr h="619742"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Vak 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4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-1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Draagt bij </a:t>
                      </a: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750" spc="4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88,813 </a:t>
                      </a:r>
                      <a:r>
                        <a:rPr dirty="0" sz="800" spc="7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822 </a:t>
                      </a: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50" spc="-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LOB: </a:t>
                      </a:r>
                      <a:r>
                        <a:rPr dirty="0" sz="800" spc="-15" b="1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Cl </a:t>
                      </a:r>
                      <a:r>
                        <a:rPr dirty="0" sz="800" spc="-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 b="1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C2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10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Profieldeel: 4, </a:t>
                      </a:r>
                      <a:r>
                        <a:rPr dirty="0" sz="750" spc="-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Design </a:t>
                      </a:r>
                      <a:r>
                        <a:rPr dirty="0" sz="750" spc="3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decoratie.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26364" indent="-635">
                        <a:lnSpc>
                          <a:spcPct val="133500"/>
                        </a:lnSpc>
                        <a:spcBef>
                          <a:spcPts val="5"/>
                        </a:spcBef>
                      </a:pP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3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965"/>
                        </a:lnSpc>
                        <a:spcBef>
                          <a:spcPts val="200"/>
                        </a:spcBef>
                      </a:pPr>
                      <a:r>
                        <a:rPr dirty="0" sz="850" spc="-50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-40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50" spc="-5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5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3350">
                        <a:lnSpc>
                          <a:spcPts val="865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9525">
                        <a:lnSpc>
                          <a:spcPts val="890"/>
                        </a:lnSpc>
                        <a:spcBef>
                          <a:spcPts val="300"/>
                        </a:spcBef>
                      </a:pPr>
                      <a:r>
                        <a:rPr dirty="0" sz="80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3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6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000" spc="-5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1000" spc="6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30" b="1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50" spc="4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 b="1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5565" marR="85090" indent="-190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P/BWl/4,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interieurelement ontwerpen. </a:t>
                      </a:r>
                      <a:r>
                        <a:rPr dirty="0" sz="80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een </a:t>
                      </a:r>
                      <a:r>
                        <a:rPr dirty="0" sz="800" spc="20">
                          <a:solidFill>
                            <a:srgbClr val="383A3A"/>
                          </a:solidFill>
                          <a:latin typeface="Arial"/>
                          <a:cs typeface="Arial"/>
                        </a:rPr>
                        <a:t>interieurelement.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afwerken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decoreren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0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8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BW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1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76225" indent="-3175">
                        <a:lnSpc>
                          <a:spcPts val="1130"/>
                        </a:lnSpc>
                        <a:spcBef>
                          <a:spcPts val="30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2890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wensen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eisen,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ICT,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interieurelement op </a:t>
                      </a:r>
                      <a:r>
                        <a:rPr dirty="0" sz="800" spc="-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plaatmateriaal. </a:t>
                      </a:r>
                      <a:r>
                        <a:rPr dirty="0" sz="800" spc="-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eenvoudig 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plaatmateriaal.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tekenen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 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2D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3D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CAD-tekenprogramma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omzetten 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werktekeningen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133985">
                        <a:lnSpc>
                          <a:spcPct val="1252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B102 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K202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9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BW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114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59079" indent="-635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88265" indent="1270">
                        <a:lnSpc>
                          <a:spcPct val="125600"/>
                        </a:lnSpc>
                        <a:spcBef>
                          <a:spcPts val="35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gebruik makend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decoratieve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technieken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ontwerp 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interieurelement op </a:t>
                      </a:r>
                      <a:r>
                        <a:rPr dirty="0" sz="800" spc="-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kennis over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kleurgebruik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vor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mgev</a:t>
                      </a:r>
                      <a:r>
                        <a:rPr dirty="0" sz="80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80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Kleurkarakteristieken 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toepassen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kleuren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combineren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tot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kleurcontrasten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decoratie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een 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interieurelement het ontwerp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presenteren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opdrachtgever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07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8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BWl/</a:t>
                      </a:r>
                      <a:r>
                        <a:rPr dirty="0" sz="800" spc="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800">
                          <a:solidFill>
                            <a:srgbClr val="60626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71145" indent="-635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0960" indent="2540">
                        <a:lnSpc>
                          <a:spcPct val="125800"/>
                        </a:lnSpc>
                        <a:spcBef>
                          <a:spcPts val="35"/>
                        </a:spcBef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werktekeningen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plaatmateriaal. 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interieurelement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voorbereiden.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interieurelement met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moderne verbindingsmaterialen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maken,  samenstellen en opsluiten.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Gangbare</a:t>
                      </a:r>
                      <a:r>
                        <a:rPr dirty="0" sz="800" spc="10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elektrische-,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 marR="89535" indent="2540">
                        <a:lnSpc>
                          <a:spcPct val="125200"/>
                        </a:lnSpc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pneumatische-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niet-aangedreven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handgereedschappen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veilig 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gebruiken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383A3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33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76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P/BWl/4.4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276225" indent="-3175">
                        <a:lnSpc>
                          <a:spcPct val="112700"/>
                        </a:lnSpc>
                        <a:spcBef>
                          <a:spcPts val="40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werkstuk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voorbehandelen,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afwerken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decoreren</a:t>
                      </a:r>
                      <a:r>
                        <a:rPr dirty="0" sz="800" spc="-16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4295" marR="66040" indent="635">
                        <a:lnSpc>
                          <a:spcPct val="125200"/>
                        </a:lnSpc>
                        <a:spcBef>
                          <a:spcPts val="25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behandelplan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opstellen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ondergronden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plaatmateriaal.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werkschema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afwerking 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Materialen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gereedschappen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voorbehandeling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afwerking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bepalen.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werkstuk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voorbehandelen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afwerken  </a:t>
                      </a:r>
                      <a:r>
                        <a:rPr dirty="0" sz="800" spc="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water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gedragen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verfp roducten </a:t>
                      </a:r>
                      <a:r>
                        <a:rPr dirty="0" sz="800" spc="-5">
                          <a:solidFill>
                            <a:srgbClr val="4D4D4D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Decoratieve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figuren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printen, 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plotten,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snijplotten,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pellen,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plakken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9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monteren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59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82712" y="447019"/>
            <a:ext cx="614108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282828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282828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282828"/>
                </a:solidFill>
                <a:latin typeface="Arial"/>
                <a:cs typeface="Arial"/>
              </a:rPr>
              <a:t>Wonen </a:t>
            </a:r>
            <a:r>
              <a:rPr dirty="0" sz="1450" spc="60" b="1">
                <a:solidFill>
                  <a:srgbClr val="282828"/>
                </a:solidFill>
                <a:latin typeface="Arial"/>
                <a:cs typeface="Arial"/>
              </a:rPr>
              <a:t>&amp; </a:t>
            </a:r>
            <a:r>
              <a:rPr dirty="0" sz="1350" spc="25" b="1">
                <a:solidFill>
                  <a:srgbClr val="282828"/>
                </a:solidFill>
                <a:latin typeface="Arial"/>
                <a:cs typeface="Arial"/>
              </a:rPr>
              <a:t>Interieur </a:t>
            </a:r>
            <a:r>
              <a:rPr dirty="0" sz="1350" spc="-30" b="1">
                <a:solidFill>
                  <a:srgbClr val="282828"/>
                </a:solidFill>
                <a:latin typeface="Arial"/>
                <a:cs typeface="Arial"/>
              </a:rPr>
              <a:t>BB/KB </a:t>
            </a:r>
            <a:r>
              <a:rPr dirty="0" sz="1350" b="1">
                <a:solidFill>
                  <a:srgbClr val="282828"/>
                </a:solidFill>
                <a:latin typeface="Arial"/>
                <a:cs typeface="Arial"/>
              </a:rPr>
              <a:t>Cohort</a:t>
            </a:r>
            <a:r>
              <a:rPr dirty="0" sz="1350" spc="45" b="1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82828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0697" y="6919455"/>
            <a:ext cx="6156960" cy="4876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40"/>
              </a:spcBef>
              <a:buClr>
                <a:srgbClr val="383A3A"/>
              </a:buClr>
              <a:buChar char="•"/>
              <a:tabLst>
                <a:tab pos="84455" algn="l"/>
              </a:tabLst>
            </a:pP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Kern </a:t>
            </a:r>
            <a:r>
              <a:rPr dirty="0" sz="800" spc="10">
                <a:solidFill>
                  <a:srgbClr val="282828"/>
                </a:solidFill>
                <a:latin typeface="Arial"/>
                <a:cs typeface="Arial"/>
              </a:rPr>
              <a:t>deel </a:t>
            </a:r>
            <a:r>
              <a:rPr dirty="0" sz="800" spc="-25">
                <a:solidFill>
                  <a:srgbClr val="282828"/>
                </a:solidFill>
                <a:latin typeface="Arial"/>
                <a:cs typeface="Arial"/>
              </a:rPr>
              <a:t>(a) Algemene </a:t>
            </a:r>
            <a:r>
              <a:rPr dirty="0" sz="800" spc="-5">
                <a:solidFill>
                  <a:srgbClr val="282828"/>
                </a:solidFill>
                <a:latin typeface="Arial"/>
                <a:cs typeface="Arial"/>
              </a:rPr>
              <a:t>kennis 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en </a:t>
            </a:r>
            <a:r>
              <a:rPr dirty="0" sz="800">
                <a:solidFill>
                  <a:srgbClr val="282828"/>
                </a:solidFill>
                <a:latin typeface="Arial"/>
                <a:cs typeface="Arial"/>
              </a:rPr>
              <a:t>vaardigheden, </a:t>
            </a:r>
            <a:r>
              <a:rPr dirty="0" sz="800" spc="-15">
                <a:solidFill>
                  <a:srgbClr val="383A3A"/>
                </a:solidFill>
                <a:latin typeface="Arial"/>
                <a:cs typeface="Arial"/>
              </a:rPr>
              <a:t>(b) </a:t>
            </a:r>
            <a:r>
              <a:rPr dirty="0" sz="800" spc="-15">
                <a:solidFill>
                  <a:srgbClr val="282828"/>
                </a:solidFill>
                <a:latin typeface="Arial"/>
                <a:cs typeface="Arial"/>
              </a:rPr>
              <a:t>Professionele </a:t>
            </a:r>
            <a:r>
              <a:rPr dirty="0" sz="800" spc="-10">
                <a:solidFill>
                  <a:srgbClr val="282828"/>
                </a:solidFill>
                <a:latin typeface="Arial"/>
                <a:cs typeface="Arial"/>
              </a:rPr>
              <a:t>kennis 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82828"/>
                </a:solidFill>
                <a:latin typeface="Arial"/>
                <a:cs typeface="Arial"/>
              </a:rPr>
              <a:t>vaardigheden, </a:t>
            </a:r>
            <a:r>
              <a:rPr dirty="0" sz="800" spc="-5">
                <a:solidFill>
                  <a:srgbClr val="383A3A"/>
                </a:solidFill>
                <a:latin typeface="Arial"/>
                <a:cs typeface="Arial"/>
              </a:rPr>
              <a:t>(c) 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Loopbaanoriëntatie </a:t>
            </a:r>
            <a:r>
              <a:rPr dirty="0" sz="800" spc="-20">
                <a:solidFill>
                  <a:srgbClr val="282828"/>
                </a:solidFill>
                <a:latin typeface="Arial"/>
                <a:cs typeface="Arial"/>
              </a:rPr>
              <a:t>en- 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ontwikkeling</a:t>
            </a:r>
            <a:r>
              <a:rPr dirty="0" sz="800" spc="3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606262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 marL="89535" indent="-74930">
              <a:lnSpc>
                <a:spcPct val="100000"/>
              </a:lnSpc>
              <a:spcBef>
                <a:spcPts val="240"/>
              </a:spcBef>
              <a:buClr>
                <a:srgbClr val="383A3A"/>
              </a:buClr>
              <a:buChar char="•"/>
              <a:tabLst>
                <a:tab pos="90170" algn="l"/>
              </a:tabLst>
            </a:pPr>
            <a:r>
              <a:rPr dirty="0" sz="800" spc="-110">
                <a:solidFill>
                  <a:srgbClr val="282828"/>
                </a:solidFill>
                <a:latin typeface="Arial"/>
                <a:cs typeface="Arial"/>
              </a:rPr>
              <a:t>P </a:t>
            </a:r>
            <a:r>
              <a:rPr dirty="0" sz="800" spc="-45">
                <a:solidFill>
                  <a:srgbClr val="282828"/>
                </a:solidFill>
                <a:latin typeface="Arial"/>
                <a:cs typeface="Arial"/>
              </a:rPr>
              <a:t>/ </a:t>
            </a:r>
            <a:r>
              <a:rPr dirty="0" sz="700" spc="25">
                <a:solidFill>
                  <a:srgbClr val="383A3A"/>
                </a:solidFill>
                <a:latin typeface="Arial"/>
                <a:cs typeface="Arial"/>
              </a:rPr>
              <a:t>= 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Profieldeel</a:t>
            </a:r>
            <a:r>
              <a:rPr dirty="0" sz="800" spc="9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00" spc="-65">
                <a:solidFill>
                  <a:srgbClr val="282828"/>
                </a:solidFill>
                <a:latin typeface="Arial"/>
                <a:cs typeface="Arial"/>
              </a:rPr>
              <a:t>BWI</a:t>
            </a:r>
            <a:endParaRPr sz="8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  <a:spcBef>
                <a:spcPts val="95"/>
              </a:spcBef>
            </a:pPr>
            <a:r>
              <a:rPr dirty="0" sz="950" spc="25">
                <a:solidFill>
                  <a:srgbClr val="383A3A"/>
                </a:solidFill>
                <a:latin typeface="Times New Roman"/>
                <a:cs typeface="Times New Roman"/>
              </a:rPr>
              <a:t>© </a:t>
            </a:r>
            <a:r>
              <a:rPr dirty="0" sz="800" spc="-50">
                <a:solidFill>
                  <a:srgbClr val="282828"/>
                </a:solidFill>
                <a:latin typeface="Arial"/>
                <a:cs typeface="Arial"/>
              </a:rPr>
              <a:t>RTTI</a:t>
            </a:r>
            <a:r>
              <a:rPr dirty="0" sz="800" spc="2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82828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91986" y="998303"/>
          <a:ext cx="9459595" cy="1297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2300"/>
                <a:gridCol w="454659"/>
                <a:gridCol w="1534794"/>
                <a:gridCol w="726439"/>
                <a:gridCol w="1263650"/>
                <a:gridCol w="3146424"/>
                <a:gridCol w="283845"/>
                <a:gridCol w="332740"/>
                <a:gridCol w="540384"/>
                <a:gridCol w="543559"/>
              </a:tblGrid>
              <a:tr h="34803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LOB: c.1 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4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50" spc="2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79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-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LOB</a:t>
                      </a:r>
                      <a:r>
                        <a:rPr dirty="0" sz="750" spc="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Stage: </a:t>
                      </a:r>
                      <a:r>
                        <a:rPr dirty="0" sz="7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weken </a:t>
                      </a:r>
                      <a:r>
                        <a:rPr dirty="0" sz="7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inclusief 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stageboek 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9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stageopdrachten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38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2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 spc="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P/BWI/ </a:t>
                      </a:r>
                      <a:r>
                        <a:rPr dirty="0" sz="75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1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50" spc="-9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5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54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S06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750" spc="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750" spc="-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(S)G)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Eindtoets 4</a:t>
                      </a:r>
                      <a:r>
                        <a:rPr dirty="0" sz="750" spc="2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 t/m</a:t>
                      </a:r>
                      <a:r>
                        <a:rPr dirty="0" sz="750" spc="6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4.4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636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0">
                  <a:txBody>
                    <a:bodyPr/>
                    <a:lstStyle/>
                    <a:p>
                      <a:pPr marL="74295">
                        <a:lnSpc>
                          <a:spcPts val="1120"/>
                        </a:lnSpc>
                        <a:spcBef>
                          <a:spcPts val="30"/>
                        </a:spcBef>
                      </a:pPr>
                      <a:r>
                        <a:rPr dirty="0" sz="75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750" spc="-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750" spc="-5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750" spc="1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; </a:t>
                      </a:r>
                      <a:r>
                        <a:rPr dirty="0" sz="750" spc="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750" spc="-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750" spc="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50" spc="-70" i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50" spc="-30" i="1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750" spc="3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1397">
                <a:tc gridSpan="5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750" spc="-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750" spc="-4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-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50" spc="-4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-8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ts val="819"/>
                        </a:lnSpc>
                        <a:spcBef>
                          <a:spcPts val="300"/>
                        </a:spcBef>
                      </a:pPr>
                      <a:r>
                        <a:rPr dirty="0" sz="750" spc="1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750" spc="3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3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750" spc="3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d.</a:t>
                      </a:r>
                      <a:r>
                        <a:rPr dirty="0" sz="750" spc="3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750" spc="3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7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2018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7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750" spc="5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40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819"/>
                        </a:lnSpc>
                        <a:spcBef>
                          <a:spcPts val="325"/>
                        </a:spcBef>
                      </a:pPr>
                      <a:r>
                        <a:rPr dirty="0" sz="750" spc="-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750" spc="2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= Summatieve</a:t>
                      </a:r>
                      <a:r>
                        <a:rPr dirty="0" sz="750" spc="6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5">
                          <a:solidFill>
                            <a:srgbClr val="232323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88815" y="443964"/>
            <a:ext cx="613219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25" b="1">
                <a:solidFill>
                  <a:srgbClr val="232323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232323"/>
                </a:solidFill>
                <a:latin typeface="Arial"/>
                <a:cs typeface="Arial"/>
              </a:rPr>
              <a:t>Bouwen, </a:t>
            </a:r>
            <a:r>
              <a:rPr dirty="0" sz="1350" spc="50" b="1">
                <a:solidFill>
                  <a:srgbClr val="232323"/>
                </a:solidFill>
                <a:latin typeface="Arial"/>
                <a:cs typeface="Arial"/>
              </a:rPr>
              <a:t>Wonen </a:t>
            </a:r>
            <a:r>
              <a:rPr dirty="0" sz="1450" spc="60" b="1">
                <a:solidFill>
                  <a:srgbClr val="232323"/>
                </a:solidFill>
                <a:latin typeface="Arial"/>
                <a:cs typeface="Arial"/>
              </a:rPr>
              <a:t>&amp; </a:t>
            </a:r>
            <a:r>
              <a:rPr dirty="0" sz="1350" spc="25" b="1">
                <a:solidFill>
                  <a:srgbClr val="232323"/>
                </a:solidFill>
                <a:latin typeface="Arial"/>
                <a:cs typeface="Arial"/>
              </a:rPr>
              <a:t>Interieur </a:t>
            </a:r>
            <a:r>
              <a:rPr dirty="0" sz="1350" spc="-25" b="1">
                <a:solidFill>
                  <a:srgbClr val="232323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232323"/>
                </a:solidFill>
                <a:latin typeface="Arial"/>
                <a:cs typeface="Arial"/>
              </a:rPr>
              <a:t>Cohort</a:t>
            </a:r>
            <a:r>
              <a:rPr dirty="0" sz="1350" b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32323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6291" y="6915129"/>
            <a:ext cx="6141720" cy="486409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80645" indent="-68580">
              <a:lnSpc>
                <a:spcPct val="100000"/>
              </a:lnSpc>
              <a:spcBef>
                <a:spcPts val="425"/>
              </a:spcBef>
              <a:buClr>
                <a:srgbClr val="3D3D3D"/>
              </a:buClr>
              <a:buChar char="•"/>
              <a:tabLst>
                <a:tab pos="81280" algn="l"/>
              </a:tabLst>
            </a:pPr>
            <a:r>
              <a:rPr dirty="0" sz="750" spc="15">
                <a:solidFill>
                  <a:srgbClr val="232323"/>
                </a:solidFill>
                <a:latin typeface="Arial"/>
                <a:cs typeface="Arial"/>
              </a:rPr>
              <a:t>Kern </a:t>
            </a:r>
            <a:r>
              <a:rPr dirty="0" sz="750" spc="25">
                <a:solidFill>
                  <a:srgbClr val="232323"/>
                </a:solidFill>
                <a:latin typeface="Arial"/>
                <a:cs typeface="Arial"/>
              </a:rPr>
              <a:t>deel </a:t>
            </a:r>
            <a:r>
              <a:rPr dirty="0" sz="750" spc="5">
                <a:solidFill>
                  <a:srgbClr val="232323"/>
                </a:solidFill>
                <a:latin typeface="Arial"/>
                <a:cs typeface="Arial"/>
              </a:rPr>
              <a:t>(a) Algemene </a:t>
            </a:r>
            <a:r>
              <a:rPr dirty="0" sz="750" spc="20">
                <a:solidFill>
                  <a:srgbClr val="232323"/>
                </a:solidFill>
                <a:latin typeface="Arial"/>
                <a:cs typeface="Arial"/>
              </a:rPr>
              <a:t>kennis </a:t>
            </a:r>
            <a:r>
              <a:rPr dirty="0" sz="750" spc="35">
                <a:solidFill>
                  <a:srgbClr val="232323"/>
                </a:solidFill>
                <a:latin typeface="Arial"/>
                <a:cs typeface="Arial"/>
              </a:rPr>
              <a:t>en </a:t>
            </a:r>
            <a:r>
              <a:rPr dirty="0" sz="750" spc="20">
                <a:solidFill>
                  <a:srgbClr val="232323"/>
                </a:solidFill>
                <a:latin typeface="Arial"/>
                <a:cs typeface="Arial"/>
              </a:rPr>
              <a:t>vaardigheden</a:t>
            </a:r>
            <a:r>
              <a:rPr dirty="0" sz="750" spc="20">
                <a:solidFill>
                  <a:srgbClr val="3D3D3D"/>
                </a:solidFill>
                <a:latin typeface="Arial"/>
                <a:cs typeface="Arial"/>
              </a:rPr>
              <a:t>, </a:t>
            </a:r>
            <a:r>
              <a:rPr dirty="0" sz="750" spc="15">
                <a:solidFill>
                  <a:srgbClr val="232323"/>
                </a:solidFill>
                <a:latin typeface="Arial"/>
                <a:cs typeface="Arial"/>
              </a:rPr>
              <a:t>(b) </a:t>
            </a:r>
            <a:r>
              <a:rPr dirty="0" sz="750" spc="5">
                <a:solidFill>
                  <a:srgbClr val="232323"/>
                </a:solidFill>
                <a:latin typeface="Arial"/>
                <a:cs typeface="Arial"/>
              </a:rPr>
              <a:t>Professionele </a:t>
            </a:r>
            <a:r>
              <a:rPr dirty="0" sz="750" spc="20">
                <a:solidFill>
                  <a:srgbClr val="232323"/>
                </a:solidFill>
                <a:latin typeface="Arial"/>
                <a:cs typeface="Arial"/>
              </a:rPr>
              <a:t>kennis en vaardigheden, </a:t>
            </a:r>
            <a:r>
              <a:rPr dirty="0" sz="750" spc="15">
                <a:solidFill>
                  <a:srgbClr val="232323"/>
                </a:solidFill>
                <a:latin typeface="Arial"/>
                <a:cs typeface="Arial"/>
              </a:rPr>
              <a:t>(c) </a:t>
            </a:r>
            <a:r>
              <a:rPr dirty="0" sz="750" spc="25">
                <a:solidFill>
                  <a:srgbClr val="232323"/>
                </a:solidFill>
                <a:latin typeface="Arial"/>
                <a:cs typeface="Arial"/>
              </a:rPr>
              <a:t>Loopbaanoriëntatie </a:t>
            </a:r>
            <a:r>
              <a:rPr dirty="0" sz="750" spc="15">
                <a:solidFill>
                  <a:srgbClr val="232323"/>
                </a:solidFill>
                <a:latin typeface="Arial"/>
                <a:cs typeface="Arial"/>
              </a:rPr>
              <a:t>en- </a:t>
            </a:r>
            <a:r>
              <a:rPr dirty="0" sz="750" spc="30">
                <a:solidFill>
                  <a:srgbClr val="232323"/>
                </a:solidFill>
                <a:latin typeface="Arial"/>
                <a:cs typeface="Arial"/>
              </a:rPr>
              <a:t>ontwikkeli</a:t>
            </a:r>
            <a:r>
              <a:rPr dirty="0" sz="750" spc="-1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32323"/>
                </a:solidFill>
                <a:latin typeface="Arial"/>
                <a:cs typeface="Arial"/>
              </a:rPr>
              <a:t>ng</a:t>
            </a:r>
            <a:r>
              <a:rPr dirty="0" sz="750" spc="15">
                <a:solidFill>
                  <a:srgbClr val="505050"/>
                </a:solidFill>
                <a:latin typeface="Arial"/>
                <a:cs typeface="Arial"/>
              </a:rPr>
              <a:t>.</a:t>
            </a:r>
            <a:endParaRPr sz="750">
              <a:latin typeface="Arial"/>
              <a:cs typeface="Arial"/>
            </a:endParaRPr>
          </a:p>
          <a:p>
            <a:pPr marL="83185" indent="-68580">
              <a:lnSpc>
                <a:spcPct val="100000"/>
              </a:lnSpc>
              <a:spcBef>
                <a:spcPts val="325"/>
              </a:spcBef>
              <a:buChar char="•"/>
              <a:tabLst>
                <a:tab pos="83820" algn="l"/>
              </a:tabLst>
            </a:pPr>
            <a:r>
              <a:rPr dirty="0" sz="750" spc="30">
                <a:solidFill>
                  <a:srgbClr val="232323"/>
                </a:solidFill>
                <a:latin typeface="Arial"/>
                <a:cs typeface="Arial"/>
              </a:rPr>
              <a:t>P/ </a:t>
            </a:r>
            <a:r>
              <a:rPr dirty="0" sz="700" spc="25">
                <a:solidFill>
                  <a:srgbClr val="232323"/>
                </a:solidFill>
                <a:latin typeface="Arial"/>
                <a:cs typeface="Arial"/>
              </a:rPr>
              <a:t>= </a:t>
            </a:r>
            <a:r>
              <a:rPr dirty="0" sz="750" spc="25">
                <a:solidFill>
                  <a:srgbClr val="232323"/>
                </a:solidFill>
                <a:latin typeface="Arial"/>
                <a:cs typeface="Arial"/>
              </a:rPr>
              <a:t>Profieldeel</a:t>
            </a:r>
            <a:r>
              <a:rPr dirty="0" sz="750" spc="-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232323"/>
                </a:solidFill>
                <a:latin typeface="Arial"/>
                <a:cs typeface="Arial"/>
              </a:rPr>
              <a:t>BWI</a:t>
            </a:r>
            <a:endParaRPr sz="75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280"/>
              </a:spcBef>
            </a:pPr>
            <a:r>
              <a:rPr dirty="0" sz="750" spc="-65">
                <a:solidFill>
                  <a:srgbClr val="3D3D3D"/>
                </a:solidFill>
                <a:latin typeface="Arial"/>
                <a:cs typeface="Arial"/>
              </a:rPr>
              <a:t>G) </a:t>
            </a:r>
            <a:r>
              <a:rPr dirty="0" sz="750" spc="-25">
                <a:solidFill>
                  <a:srgbClr val="232323"/>
                </a:solidFill>
                <a:latin typeface="Arial"/>
                <a:cs typeface="Arial"/>
              </a:rPr>
              <a:t>RTTI</a:t>
            </a:r>
            <a:r>
              <a:rPr dirty="0" sz="750" spc="-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32323"/>
                </a:solidFill>
                <a:latin typeface="Arial"/>
                <a:cs typeface="Arial"/>
              </a:rPr>
              <a:t>gecodeerd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2520" y="923507"/>
          <a:ext cx="9461500" cy="5678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451484"/>
                <a:gridCol w="1537969"/>
                <a:gridCol w="716914"/>
                <a:gridCol w="1259839"/>
                <a:gridCol w="3151504"/>
                <a:gridCol w="283209"/>
                <a:gridCol w="337820"/>
                <a:gridCol w="535940"/>
                <a:gridCol w="539115"/>
              </a:tblGrid>
              <a:tr h="616689">
                <a:tc gridSpan="5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Vak Bouwen, </a:t>
                      </a:r>
                      <a:r>
                        <a:rPr dirty="0" sz="750" spc="4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750" spc="4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750" spc="-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 marR="791845" indent="3175">
                        <a:lnSpc>
                          <a:spcPct val="133500"/>
                        </a:lnSpc>
                        <a:spcBef>
                          <a:spcPts val="25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bij </a:t>
                      </a: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Kerndeel: </a:t>
                      </a:r>
                      <a:r>
                        <a:rPr dirty="0" sz="7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B3,BS,B6,B7,B8,B9,B12,B16,B18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B20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750" spc="-3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LOB: </a:t>
                      </a:r>
                      <a:r>
                        <a:rPr dirty="0" sz="750" spc="-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Cl </a:t>
                      </a:r>
                      <a:r>
                        <a:rPr dirty="0" sz="750" spc="-3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C2 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7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Schooljaar:</a:t>
                      </a:r>
                      <a:r>
                        <a:rPr dirty="0" sz="750" spc="7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Profieldeel: 2, </a:t>
                      </a:r>
                      <a:r>
                        <a:rPr dirty="0" sz="750" spc="2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Bouwen </a:t>
                      </a:r>
                      <a:r>
                        <a:rPr dirty="0" sz="7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vanaf </a:t>
                      </a: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750" spc="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fundering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857">
                <a:tc rowSpan="2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21920" indent="-635">
                        <a:lnSpc>
                          <a:spcPct val="133500"/>
                        </a:lnSpc>
                        <a:spcBef>
                          <a:spcPts val="30"/>
                        </a:spcBef>
                      </a:pP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spc="3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ts val="865"/>
                        </a:lnSpc>
                        <a:spcBef>
                          <a:spcPts val="275"/>
                        </a:spcBef>
                      </a:pPr>
                      <a:r>
                        <a:rPr dirty="0" sz="750" spc="15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750" spc="15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3350">
                        <a:lnSpc>
                          <a:spcPts val="865"/>
                        </a:lnSpc>
                        <a:spcBef>
                          <a:spcPts val="330"/>
                        </a:spcBef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93040" marR="64135" indent="-112395">
                        <a:lnSpc>
                          <a:spcPts val="1250"/>
                        </a:lnSpc>
                        <a:spcBef>
                          <a:spcPts val="80"/>
                        </a:spcBef>
                      </a:pP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Herkans  </a:t>
                      </a:r>
                      <a:r>
                        <a:rPr dirty="0" sz="750" spc="3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7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795"/>
                        </a:lnSpc>
                        <a:spcBef>
                          <a:spcPts val="305"/>
                        </a:spcBef>
                      </a:pPr>
                      <a:r>
                        <a:rPr dirty="0" sz="750" spc="-3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ts val="819"/>
                        </a:lnSpc>
                        <a:spcBef>
                          <a:spcPts val="280"/>
                        </a:spcBef>
                      </a:pPr>
                      <a:r>
                        <a:rPr dirty="0" sz="750" spc="-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293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950" spc="-3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9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5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2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50" spc="1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4930" marR="430530" indent="-127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750" spc="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5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P/BWl/2,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bekisting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strokenfundering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ps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systeembekisting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maken, een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halfsteensmuur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metselen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isolatiematerialen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verwerken 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veilig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werken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steigers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14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ladders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33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38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9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BW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1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1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ktijktoets 1</a:t>
                      </a:r>
                      <a:r>
                        <a:rPr dirty="0" sz="800" spc="-9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50" spc="-5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73660" indent="-3175">
                        <a:lnSpc>
                          <a:spcPct val="125800"/>
                        </a:lnSpc>
                        <a:spcBef>
                          <a:spcPts val="55"/>
                        </a:spcBef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werktekeningen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bekistingen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strook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ps </a:t>
                      </a:r>
                      <a:r>
                        <a:rPr dirty="0" sz="800" spc="-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syst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eembekistin g</a:t>
                      </a:r>
                      <a:r>
                        <a:rPr dirty="0" sz="800" spc="-15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Werkzaamheden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strokenfundering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voorbereiden, werktekening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schets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fundering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opgaand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metselwerk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make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1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eenvoudige 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strokenfundering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PS-systeembekisting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uitzetten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0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stellen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inclusief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eenvoudige wapening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vlechten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aanbrengen.[;\;]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1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6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BWl/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5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66700" indent="-635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233045" indent="-317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halfsteensmuur 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metselen.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Metselwerk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voorbereiden,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werkplek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inrichten,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maatvoeren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stellen.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Basistechnieken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metselen</a:t>
                      </a:r>
                      <a:r>
                        <a:rPr dirty="0" sz="800" spc="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toepassen.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777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8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 </a:t>
                      </a: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BW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17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5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269240" indent="-635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800" spc="-2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solatie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mate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2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ale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verwerken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actuele kennis 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over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isolatie 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ventilatie</a:t>
                      </a:r>
                      <a:r>
                        <a:rPr dirty="0" sz="800" spc="1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 marR="136525" indent="2540">
                        <a:lnSpc>
                          <a:spcPct val="125200"/>
                        </a:lnSpc>
                      </a:pP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isolatiewaarde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materialen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eenvoudige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constructies  berekenen.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belang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functie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ventilatie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beschrijven</a:t>
                      </a:r>
                      <a:r>
                        <a:rPr dirty="0" sz="800" spc="5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Isolatiematerialen in het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opgaand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werk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plaatsen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verwerken.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Afval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juiste wijze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verwerken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afv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oeren</a:t>
                      </a:r>
                      <a:r>
                        <a:rPr dirty="0" sz="800" spc="-7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[;</a:t>
                      </a:r>
                      <a:r>
                        <a:rPr dirty="0" sz="800" spc="-5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dirty="0" sz="800" spc="-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;]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01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08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P/BWl/2.4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73660" indent="1270">
                        <a:lnSpc>
                          <a:spcPct val="114399"/>
                        </a:lnSpc>
                        <a:spcBef>
                          <a:spcPts val="4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steigers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ladders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veiligheidsvoorschriften 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gebruiken</a:t>
                      </a:r>
                      <a:r>
                        <a:rPr dirty="0" sz="800" spc="1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Verplichte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beschikbare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beschermingsmiddelen 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toepassen.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Juiste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steigers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ladders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kiezen.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Rolsteigers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ladders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conform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voorschriften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opbouwen</a:t>
                      </a:r>
                      <a:r>
                        <a:rPr dirty="0" sz="800" spc="15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plaatsen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afbreken.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49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LOB: 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c.1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 spc="-10">
                          <a:solidFill>
                            <a:srgbClr val="4F4F4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1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LOB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Stage: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weken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inclusief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stageboek en</a:t>
                      </a:r>
                      <a:r>
                        <a:rPr dirty="0" sz="800" spc="19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stageopdrachten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780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1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P/BWI/</a:t>
                      </a:r>
                      <a:r>
                        <a:rPr dirty="0" sz="800" spc="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00" spc="-10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14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(S)CD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Eindtoets 2.1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387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926">
                <a:tc gridSpan="10">
                  <a:txBody>
                    <a:bodyPr/>
                    <a:lstStyle/>
                    <a:p>
                      <a:pPr marL="71755" marR="83185" indent="-1270">
                        <a:lnSpc>
                          <a:spcPts val="1200"/>
                        </a:lnSpc>
                        <a:spcBef>
                          <a:spcPts val="120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8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00" spc="-70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4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000" spc="-70" i="1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9 /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Indien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opdrachten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profiel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niet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voldoende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zijn afgesloten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leerling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niet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deelnemen </a:t>
                      </a:r>
                      <a:r>
                        <a:rPr dirty="0" sz="800" spc="-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toetsing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afsluiting.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Dit heeft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gevolgen 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-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doorstroom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naar een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volgend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profiel en</a:t>
                      </a:r>
                      <a:r>
                        <a:rPr dirty="0" sz="800" spc="1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examenonderdeel.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3921">
                <a:tc gridSpan="5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ts val="869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1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d.d.: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juli </a:t>
                      </a:r>
                      <a:r>
                        <a:rPr dirty="0" sz="800" spc="-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-3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 spc="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4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869"/>
                        </a:lnSpc>
                        <a:spcBef>
                          <a:spcPts val="240"/>
                        </a:spcBef>
                      </a:pP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= Summatieve</a:t>
                      </a:r>
                      <a:r>
                        <a:rPr dirty="0" sz="800" spc="-5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82828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88815" y="447272"/>
            <a:ext cx="61321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282828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282828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82828"/>
                </a:solidFill>
                <a:latin typeface="Arial"/>
                <a:cs typeface="Arial"/>
              </a:rPr>
              <a:t>Wonen </a:t>
            </a:r>
            <a:r>
              <a:rPr dirty="0" sz="1400" spc="90" b="1">
                <a:solidFill>
                  <a:srgbClr val="282828"/>
                </a:solidFill>
                <a:latin typeface="Arial"/>
                <a:cs typeface="Arial"/>
              </a:rPr>
              <a:t>&amp; </a:t>
            </a:r>
            <a:r>
              <a:rPr dirty="0" sz="1350" spc="25" b="1">
                <a:solidFill>
                  <a:srgbClr val="282828"/>
                </a:solidFill>
                <a:latin typeface="Arial"/>
                <a:cs typeface="Arial"/>
              </a:rPr>
              <a:t>Interieur </a:t>
            </a:r>
            <a:r>
              <a:rPr dirty="0" sz="1350" spc="-30" b="1">
                <a:solidFill>
                  <a:srgbClr val="282828"/>
                </a:solidFill>
                <a:latin typeface="Arial"/>
                <a:cs typeface="Arial"/>
              </a:rPr>
              <a:t>BB/KB </a:t>
            </a:r>
            <a:r>
              <a:rPr dirty="0" sz="1350" b="1">
                <a:solidFill>
                  <a:srgbClr val="282828"/>
                </a:solidFill>
                <a:latin typeface="Arial"/>
                <a:cs typeface="Arial"/>
              </a:rPr>
              <a:t>Cohort</a:t>
            </a:r>
            <a:r>
              <a:rPr dirty="0" sz="1350" spc="15" b="1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82828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748" y="6913349"/>
            <a:ext cx="6138545" cy="486409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80645" indent="-68580">
              <a:lnSpc>
                <a:spcPct val="100000"/>
              </a:lnSpc>
              <a:spcBef>
                <a:spcPts val="340"/>
              </a:spcBef>
              <a:buClr>
                <a:srgbClr val="3A3B3D"/>
              </a:buClr>
              <a:buChar char="•"/>
              <a:tabLst>
                <a:tab pos="81280" algn="l"/>
              </a:tabLst>
            </a:pPr>
            <a:r>
              <a:rPr dirty="0" sz="800" spc="-10">
                <a:solidFill>
                  <a:srgbClr val="282828"/>
                </a:solidFill>
                <a:latin typeface="Arial"/>
                <a:cs typeface="Arial"/>
              </a:rPr>
              <a:t>Kern </a:t>
            </a:r>
            <a:r>
              <a:rPr dirty="0" sz="800" spc="15">
                <a:solidFill>
                  <a:srgbClr val="282828"/>
                </a:solidFill>
                <a:latin typeface="Arial"/>
                <a:cs typeface="Arial"/>
              </a:rPr>
              <a:t>deel </a:t>
            </a:r>
            <a:r>
              <a:rPr dirty="0" sz="800" spc="-35">
                <a:solidFill>
                  <a:srgbClr val="282828"/>
                </a:solidFill>
                <a:latin typeface="Arial"/>
                <a:cs typeface="Arial"/>
              </a:rPr>
              <a:t>(a) </a:t>
            </a:r>
            <a:r>
              <a:rPr dirty="0" sz="800" spc="-20">
                <a:solidFill>
                  <a:srgbClr val="282828"/>
                </a:solidFill>
                <a:latin typeface="Arial"/>
                <a:cs typeface="Arial"/>
              </a:rPr>
              <a:t>Algemene </a:t>
            </a:r>
            <a:r>
              <a:rPr dirty="0" sz="800" spc="-15">
                <a:solidFill>
                  <a:srgbClr val="282828"/>
                </a:solidFill>
                <a:latin typeface="Arial"/>
                <a:cs typeface="Arial"/>
              </a:rPr>
              <a:t>kennis </a:t>
            </a:r>
            <a:r>
              <a:rPr dirty="0" sz="800" spc="-10">
                <a:solidFill>
                  <a:srgbClr val="282828"/>
                </a:solidFill>
                <a:latin typeface="Arial"/>
                <a:cs typeface="Arial"/>
              </a:rPr>
              <a:t>en </a:t>
            </a:r>
            <a:r>
              <a:rPr dirty="0" sz="800">
                <a:solidFill>
                  <a:srgbClr val="282828"/>
                </a:solidFill>
                <a:latin typeface="Arial"/>
                <a:cs typeface="Arial"/>
              </a:rPr>
              <a:t>vaardigheden, </a:t>
            </a:r>
            <a:r>
              <a:rPr dirty="0" sz="800" spc="-15">
                <a:solidFill>
                  <a:srgbClr val="3A3B3D"/>
                </a:solidFill>
                <a:latin typeface="Arial"/>
                <a:cs typeface="Arial"/>
              </a:rPr>
              <a:t>(b) </a:t>
            </a:r>
            <a:r>
              <a:rPr dirty="0" sz="800" spc="-20">
                <a:solidFill>
                  <a:srgbClr val="282828"/>
                </a:solidFill>
                <a:latin typeface="Arial"/>
                <a:cs typeface="Arial"/>
              </a:rPr>
              <a:t>Professionele </a:t>
            </a:r>
            <a:r>
              <a:rPr dirty="0" sz="800" spc="-15">
                <a:solidFill>
                  <a:srgbClr val="282828"/>
                </a:solidFill>
                <a:latin typeface="Arial"/>
                <a:cs typeface="Arial"/>
              </a:rPr>
              <a:t>kennis </a:t>
            </a:r>
            <a:r>
              <a:rPr dirty="0" sz="800" spc="20">
                <a:solidFill>
                  <a:srgbClr val="282828"/>
                </a:solidFill>
                <a:latin typeface="Arial"/>
                <a:cs typeface="Arial"/>
              </a:rPr>
              <a:t>en </a:t>
            </a:r>
            <a:r>
              <a:rPr dirty="0" sz="800">
                <a:solidFill>
                  <a:srgbClr val="282828"/>
                </a:solidFill>
                <a:latin typeface="Arial"/>
                <a:cs typeface="Arial"/>
              </a:rPr>
              <a:t>vaardigheden</a:t>
            </a:r>
            <a:r>
              <a:rPr dirty="0" sz="800">
                <a:solidFill>
                  <a:srgbClr val="4F4F4F"/>
                </a:solidFill>
                <a:latin typeface="Arial"/>
                <a:cs typeface="Arial"/>
              </a:rPr>
              <a:t>, </a:t>
            </a:r>
            <a:r>
              <a:rPr dirty="0" sz="800" spc="-5">
                <a:solidFill>
                  <a:srgbClr val="282828"/>
                </a:solidFill>
                <a:latin typeface="Arial"/>
                <a:cs typeface="Arial"/>
              </a:rPr>
              <a:t>(c) </a:t>
            </a:r>
            <a:r>
              <a:rPr dirty="0" sz="800">
                <a:solidFill>
                  <a:srgbClr val="282828"/>
                </a:solidFill>
                <a:latin typeface="Arial"/>
                <a:cs typeface="Arial"/>
              </a:rPr>
              <a:t>Loopbaanoriëntatie </a:t>
            </a:r>
            <a:r>
              <a:rPr dirty="0" sz="800" spc="-15">
                <a:solidFill>
                  <a:srgbClr val="282828"/>
                </a:solidFill>
                <a:latin typeface="Arial"/>
                <a:cs typeface="Arial"/>
              </a:rPr>
              <a:t>en-</a:t>
            </a:r>
            <a:r>
              <a:rPr dirty="0" sz="800" spc="-6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ontwikkeling.</a:t>
            </a:r>
            <a:endParaRPr sz="800">
              <a:latin typeface="Arial"/>
              <a:cs typeface="Arial"/>
            </a:endParaRPr>
          </a:p>
          <a:p>
            <a:pPr marL="83185" indent="-68580">
              <a:lnSpc>
                <a:spcPct val="100000"/>
              </a:lnSpc>
              <a:spcBef>
                <a:spcPts val="240"/>
              </a:spcBef>
              <a:buChar char="•"/>
              <a:tabLst>
                <a:tab pos="83820" algn="l"/>
              </a:tabLst>
            </a:pPr>
            <a:r>
              <a:rPr dirty="0" sz="800" spc="-110">
                <a:solidFill>
                  <a:srgbClr val="282828"/>
                </a:solidFill>
                <a:latin typeface="Arial"/>
                <a:cs typeface="Arial"/>
              </a:rPr>
              <a:t>P </a:t>
            </a:r>
            <a:r>
              <a:rPr dirty="0" sz="800" spc="-45">
                <a:solidFill>
                  <a:srgbClr val="282828"/>
                </a:solidFill>
                <a:latin typeface="Arial"/>
                <a:cs typeface="Arial"/>
              </a:rPr>
              <a:t>/ </a:t>
            </a:r>
            <a:r>
              <a:rPr dirty="0" sz="700">
                <a:solidFill>
                  <a:srgbClr val="282828"/>
                </a:solidFill>
                <a:latin typeface="Arial"/>
                <a:cs typeface="Arial"/>
              </a:rPr>
              <a:t>= 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Profieldeel</a:t>
            </a:r>
            <a:r>
              <a:rPr dirty="0" sz="800" spc="-1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00" spc="-55">
                <a:solidFill>
                  <a:srgbClr val="282828"/>
                </a:solidFill>
                <a:latin typeface="Arial"/>
                <a:cs typeface="Arial"/>
              </a:rPr>
              <a:t>BWI</a:t>
            </a:r>
            <a:endParaRPr sz="8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145"/>
              </a:spcBef>
            </a:pPr>
            <a:r>
              <a:rPr dirty="0" sz="900" spc="-240">
                <a:solidFill>
                  <a:srgbClr val="3A3B3D"/>
                </a:solidFill>
                <a:latin typeface="Arial"/>
                <a:cs typeface="Arial"/>
              </a:rPr>
              <a:t>&lt;D </a:t>
            </a:r>
            <a:r>
              <a:rPr dirty="0" sz="800" spc="-50">
                <a:solidFill>
                  <a:srgbClr val="282828"/>
                </a:solidFill>
                <a:latin typeface="Arial"/>
                <a:cs typeface="Arial"/>
              </a:rPr>
              <a:t>RTTI</a:t>
            </a:r>
            <a:r>
              <a:rPr dirty="0" sz="800" spc="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82828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57593" y="1186058"/>
          <a:ext cx="9464675" cy="4048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540"/>
                <a:gridCol w="448309"/>
                <a:gridCol w="1540510"/>
                <a:gridCol w="719454"/>
                <a:gridCol w="1262380"/>
                <a:gridCol w="3141979"/>
                <a:gridCol w="285750"/>
                <a:gridCol w="331470"/>
                <a:gridCol w="535940"/>
                <a:gridCol w="539115"/>
              </a:tblGrid>
              <a:tr h="619742">
                <a:tc gridSpan="5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75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Vak </a:t>
                      </a:r>
                      <a:r>
                        <a:rPr dirty="0" sz="750" spc="2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750" spc="4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Interieur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7470" marR="1450975">
                        <a:lnSpc>
                          <a:spcPts val="1200"/>
                        </a:lnSpc>
                        <a:spcBef>
                          <a:spcPts val="105"/>
                        </a:spcBef>
                      </a:pPr>
                      <a:r>
                        <a:rPr dirty="0" sz="7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Draagt </a:t>
                      </a:r>
                      <a:r>
                        <a:rPr dirty="0" sz="750" spc="2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bij aan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Kerndeel: </a:t>
                      </a:r>
                      <a:r>
                        <a:rPr dirty="0" sz="7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B7,B10,B12,B13,B14,B15,Bl6,B17 </a:t>
                      </a:r>
                      <a:r>
                        <a:rPr dirty="0" sz="80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750" spc="2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818 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750" spc="-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BB/KB</a:t>
                      </a:r>
                      <a:r>
                        <a:rPr dirty="0" sz="750" spc="18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Schooljaar </a:t>
                      </a:r>
                      <a:r>
                        <a:rPr dirty="0" sz="750" spc="-10" b="1">
                          <a:solidFill>
                            <a:srgbClr val="38485B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20" b="1">
                          <a:solidFill>
                            <a:srgbClr val="3848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2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sz="750" spc="-13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fieldeel</a:t>
                      </a:r>
                      <a:r>
                        <a:rPr dirty="0" sz="750" spc="-10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38485B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750" spc="-10" b="1">
                          <a:solidFill>
                            <a:srgbClr val="3848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dirty="0" sz="750" spc="-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3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Hout</a:t>
                      </a:r>
                      <a:r>
                        <a:rPr dirty="0" sz="750" spc="-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750" spc="-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meubelverbindingen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804"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7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7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 marR="121920" indent="2540">
                        <a:lnSpc>
                          <a:spcPts val="1230"/>
                        </a:lnSpc>
                        <a:spcBef>
                          <a:spcPts val="50"/>
                        </a:spcBef>
                      </a:pPr>
                      <a:r>
                        <a:rPr dirty="0" sz="750" spc="-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Toets-code  </a:t>
                      </a: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30" b="1">
                          <a:solidFill>
                            <a:srgbClr val="3B3D3D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890"/>
                        </a:lnSpc>
                        <a:spcBef>
                          <a:spcPts val="305"/>
                        </a:spcBef>
                      </a:pPr>
                      <a:r>
                        <a:rPr dirty="0" sz="750" spc="5" b="1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750" b="1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750" spc="15" b="1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25" b="1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3350">
                        <a:lnSpc>
                          <a:spcPts val="865"/>
                        </a:lnSpc>
                        <a:spcBef>
                          <a:spcPts val="305"/>
                        </a:spcBef>
                      </a:pPr>
                      <a:r>
                        <a:rPr dirty="0" sz="750" spc="2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spc="-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15875">
                        <a:lnSpc>
                          <a:spcPts val="890"/>
                        </a:lnSpc>
                        <a:spcBef>
                          <a:spcPts val="300"/>
                        </a:spcBef>
                      </a:pPr>
                      <a:r>
                        <a:rPr dirty="0" sz="800" spc="-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50" b="1">
                          <a:solidFill>
                            <a:srgbClr val="3B3D3D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6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01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5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819"/>
                        </a:lnSpc>
                        <a:spcBef>
                          <a:spcPts val="305"/>
                        </a:spcBef>
                      </a:pPr>
                      <a:r>
                        <a:rPr dirty="0" sz="750" spc="-6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5829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1000" spc="-6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dirty="0" sz="100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5" b="1">
                          <a:solidFill>
                            <a:srgbClr val="232426"/>
                          </a:solidFill>
                          <a:latin typeface="Times New Roman"/>
                          <a:cs typeface="Times New Roman"/>
                        </a:rPr>
                        <a:t>4.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750" spc="3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750" spc="1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2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2390" marR="969010" indent="-5080">
                        <a:lnSpc>
                          <a:spcPct val="125200"/>
                        </a:lnSpc>
                        <a:spcBef>
                          <a:spcPts val="40"/>
                        </a:spcBef>
                      </a:pPr>
                      <a:r>
                        <a:rPr dirty="0" sz="750" spc="1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Taak: </a:t>
                      </a:r>
                      <a:r>
                        <a:rPr dirty="0" sz="750" spc="55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P/BWl/3,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werkstuk 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enkelvoudige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verbindingen </a:t>
                      </a: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maken. 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-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zagen 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verspanen </a:t>
                      </a:r>
                      <a:r>
                        <a:rPr dirty="0" sz="80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gangbare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elektrische-,  </a:t>
                      </a:r>
                      <a:r>
                        <a:rPr dirty="0" sz="800" spc="-9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pneumati</a:t>
                      </a:r>
                      <a:r>
                        <a:rPr dirty="0" sz="800" spc="-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sche</a:t>
                      </a:r>
                      <a:r>
                        <a:rPr dirty="0" sz="800" spc="-5">
                          <a:solidFill>
                            <a:srgbClr val="525454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niet-aangedreven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handgereedschappen en </a:t>
                      </a: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houtbewerkingsmachines </a:t>
                      </a:r>
                      <a:r>
                        <a:rPr dirty="0" sz="800" spc="-30">
                          <a:solidFill>
                            <a:srgbClr val="646464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93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P/BWl/3.1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76860" indent="-635">
                        <a:lnSpc>
                          <a:spcPct val="115199"/>
                        </a:lnSpc>
                        <a:spcBef>
                          <a:spcPts val="15"/>
                        </a:spcBef>
                      </a:pP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(F)</a:t>
                      </a:r>
                      <a:r>
                        <a:rPr dirty="0" sz="800" spc="-1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44145" indent="1270">
                        <a:lnSpc>
                          <a:spcPct val="125800"/>
                        </a:lnSpc>
                        <a:spcBef>
                          <a:spcPts val="35"/>
                        </a:spcBef>
                      </a:pPr>
                      <a:r>
                        <a:rPr dirty="0" sz="80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alle </a:t>
                      </a: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werkzaamheden  </a:t>
                      </a: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verrichten </a:t>
                      </a:r>
                      <a:r>
                        <a:rPr dirty="0" sz="8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voor het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een werkstuk </a:t>
                      </a:r>
                      <a:r>
                        <a:rPr dirty="0" sz="80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enkelvoudige 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verbindingen. </a:t>
                      </a: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Werkzaamheden 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maken </a:t>
                      </a: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 een  werkstuk </a:t>
                      </a: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voorbereiden. Houtverbindingen </a:t>
                      </a: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schetsen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-6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CAD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programma</a:t>
                      </a:r>
                      <a:r>
                        <a:rPr dirty="0" sz="80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tekenen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8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331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P/BWl/3.2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76860" indent="-635">
                        <a:lnSpc>
                          <a:spcPct val="115199"/>
                        </a:lnSpc>
                        <a:spcBef>
                          <a:spcPts val="40"/>
                        </a:spcBef>
                      </a:pP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 spc="-4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(F) </a:t>
                      </a:r>
                      <a:r>
                        <a:rPr dirty="0" sz="800" spc="-5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r>
                        <a:rPr dirty="0" sz="8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102235" indent="2540">
                        <a:lnSpc>
                          <a:spcPct val="125800"/>
                        </a:lnSpc>
                        <a:spcBef>
                          <a:spcPts val="55"/>
                        </a:spcBef>
                      </a:pP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hout </a:t>
                      </a:r>
                      <a:r>
                        <a:rPr dirty="0" sz="800" spc="-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zagen </a:t>
                      </a:r>
                      <a:r>
                        <a:rPr dirty="0" sz="80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verspanen 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behulp </a:t>
                      </a: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gangbare </a:t>
                      </a: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elektrische-,  pneumatische-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 niet-aangedreven </a:t>
                      </a: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handgereedschappen </a:t>
                      </a:r>
                      <a:r>
                        <a:rPr dirty="0" sz="80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houtbewerkingsmachines. </a:t>
                      </a:r>
                      <a:r>
                        <a:rPr dirty="0" sz="800" spc="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deze </a:t>
                      </a: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machines </a:t>
                      </a: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  handgereedschappen </a:t>
                      </a:r>
                      <a:r>
                        <a:rPr dirty="0" sz="800" spc="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houtbewerkingsmachines 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basisbewerkingen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uitvoeren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veilig</a:t>
                      </a:r>
                      <a:r>
                        <a:rPr dirty="0" sz="800" spc="-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werken.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9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66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P/BWI/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3.th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-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6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(S)Q)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Eindtoets 3.1 t/m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19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1">
                <a:tc gridSpan="10">
                  <a:txBody>
                    <a:bodyPr/>
                    <a:lstStyle/>
                    <a:p>
                      <a:pPr marL="73660">
                        <a:lnSpc>
                          <a:spcPts val="1150"/>
                        </a:lnSpc>
                      </a:pP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8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00" spc="-4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2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1350" spc="-270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dirty="0" sz="1350" spc="-265" i="1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4450">
                <a:tc gridSpan="5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89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vakgroep d.d.: </a:t>
                      </a: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16 juli</a:t>
                      </a:r>
                      <a:r>
                        <a:rPr dirty="0" sz="800" spc="6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3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(F)= </a:t>
                      </a:r>
                      <a:r>
                        <a:rPr dirty="0" sz="800" spc="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Formatieve</a:t>
                      </a:r>
                      <a:r>
                        <a:rPr dirty="0" sz="800" spc="4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69"/>
                        </a:lnSpc>
                        <a:spcBef>
                          <a:spcPts val="240"/>
                        </a:spcBef>
                      </a:pPr>
                      <a:r>
                        <a:rPr dirty="0" sz="800" spc="-6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= Summatieve</a:t>
                      </a:r>
                      <a:r>
                        <a:rPr dirty="0" sz="800" spc="-3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32426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85764" y="434806"/>
            <a:ext cx="613473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30" b="1">
                <a:solidFill>
                  <a:srgbClr val="232426"/>
                </a:solidFill>
                <a:latin typeface="Arial"/>
                <a:cs typeface="Arial"/>
              </a:rPr>
              <a:t>Profielprogramma </a:t>
            </a:r>
            <a:r>
              <a:rPr dirty="0" sz="1350" spc="20" b="1">
                <a:solidFill>
                  <a:srgbClr val="232426"/>
                </a:solidFill>
                <a:latin typeface="Arial"/>
                <a:cs typeface="Arial"/>
              </a:rPr>
              <a:t>Bouwen, </a:t>
            </a:r>
            <a:r>
              <a:rPr dirty="0" sz="1350" spc="40" b="1">
                <a:solidFill>
                  <a:srgbClr val="232426"/>
                </a:solidFill>
                <a:latin typeface="Arial"/>
                <a:cs typeface="Arial"/>
              </a:rPr>
              <a:t>Wonen </a:t>
            </a:r>
            <a:r>
              <a:rPr dirty="0" sz="1450" spc="60" b="1">
                <a:solidFill>
                  <a:srgbClr val="232426"/>
                </a:solidFill>
                <a:latin typeface="Arial"/>
                <a:cs typeface="Arial"/>
              </a:rPr>
              <a:t>&amp; </a:t>
            </a:r>
            <a:r>
              <a:rPr dirty="0" sz="1350" spc="30" b="1">
                <a:solidFill>
                  <a:srgbClr val="232426"/>
                </a:solidFill>
                <a:latin typeface="Arial"/>
                <a:cs typeface="Arial"/>
              </a:rPr>
              <a:t>Interieur </a:t>
            </a:r>
            <a:r>
              <a:rPr dirty="0" sz="1350" spc="-25" b="1">
                <a:solidFill>
                  <a:srgbClr val="232426"/>
                </a:solidFill>
                <a:latin typeface="Arial"/>
                <a:cs typeface="Arial"/>
              </a:rPr>
              <a:t>BB/KB </a:t>
            </a:r>
            <a:r>
              <a:rPr dirty="0" sz="1350" spc="-5" b="1">
                <a:solidFill>
                  <a:srgbClr val="232426"/>
                </a:solidFill>
                <a:latin typeface="Arial"/>
                <a:cs typeface="Arial"/>
              </a:rPr>
              <a:t>Cohort</a:t>
            </a:r>
            <a:r>
              <a:rPr dirty="0" sz="1350" spc="340" b="1">
                <a:solidFill>
                  <a:srgbClr val="232426"/>
                </a:solidFill>
                <a:latin typeface="Arial"/>
                <a:cs typeface="Arial"/>
              </a:rPr>
              <a:t> </a:t>
            </a:r>
            <a:r>
              <a:rPr dirty="0" sz="1350" spc="30" b="1">
                <a:solidFill>
                  <a:srgbClr val="232426"/>
                </a:solidFill>
                <a:latin typeface="Arial"/>
                <a:cs typeface="Arial"/>
              </a:rPr>
              <a:t>2018-2020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7645" y="6913349"/>
            <a:ext cx="6148070" cy="47434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315"/>
              </a:spcBef>
              <a:buClr>
                <a:srgbClr val="3B3D3D"/>
              </a:buClr>
              <a:buChar char="•"/>
              <a:tabLst>
                <a:tab pos="84455" algn="l"/>
              </a:tabLst>
            </a:pPr>
            <a:r>
              <a:rPr dirty="0" sz="800" spc="-10">
                <a:solidFill>
                  <a:srgbClr val="232426"/>
                </a:solidFill>
                <a:latin typeface="Arial"/>
                <a:cs typeface="Arial"/>
              </a:rPr>
              <a:t>Kern </a:t>
            </a:r>
            <a:r>
              <a:rPr dirty="0" sz="800" spc="15">
                <a:solidFill>
                  <a:srgbClr val="232426"/>
                </a:solidFill>
                <a:latin typeface="Arial"/>
                <a:cs typeface="Arial"/>
              </a:rPr>
              <a:t>deel </a:t>
            </a:r>
            <a:r>
              <a:rPr dirty="0" sz="800" spc="-25">
                <a:solidFill>
                  <a:srgbClr val="232426"/>
                </a:solidFill>
                <a:latin typeface="Arial"/>
                <a:cs typeface="Arial"/>
              </a:rPr>
              <a:t>(a) Algemene </a:t>
            </a:r>
            <a:r>
              <a:rPr dirty="0" sz="800" spc="-5">
                <a:solidFill>
                  <a:srgbClr val="232426"/>
                </a:solidFill>
                <a:latin typeface="Arial"/>
                <a:cs typeface="Arial"/>
              </a:rPr>
              <a:t>kennis </a:t>
            </a:r>
            <a:r>
              <a:rPr dirty="0" sz="800" spc="5">
                <a:solidFill>
                  <a:srgbClr val="232426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32426"/>
                </a:solidFill>
                <a:latin typeface="Arial"/>
                <a:cs typeface="Arial"/>
              </a:rPr>
              <a:t>vaardigheden, </a:t>
            </a:r>
            <a:r>
              <a:rPr dirty="0" sz="800" spc="-15">
                <a:solidFill>
                  <a:srgbClr val="232426"/>
                </a:solidFill>
                <a:latin typeface="Arial"/>
                <a:cs typeface="Arial"/>
              </a:rPr>
              <a:t>(b) </a:t>
            </a:r>
            <a:r>
              <a:rPr dirty="0" sz="800" spc="-20">
                <a:solidFill>
                  <a:srgbClr val="232426"/>
                </a:solidFill>
                <a:latin typeface="Arial"/>
                <a:cs typeface="Arial"/>
              </a:rPr>
              <a:t>Professionele </a:t>
            </a:r>
            <a:r>
              <a:rPr dirty="0" sz="800" spc="-5">
                <a:solidFill>
                  <a:srgbClr val="232426"/>
                </a:solidFill>
                <a:latin typeface="Arial"/>
                <a:cs typeface="Arial"/>
              </a:rPr>
              <a:t>kennis </a:t>
            </a:r>
            <a:r>
              <a:rPr dirty="0" sz="800" spc="20">
                <a:solidFill>
                  <a:srgbClr val="232426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232426"/>
                </a:solidFill>
                <a:latin typeface="Arial"/>
                <a:cs typeface="Arial"/>
              </a:rPr>
              <a:t>vaardigheden, (c) </a:t>
            </a:r>
            <a:r>
              <a:rPr dirty="0" sz="800" spc="5">
                <a:solidFill>
                  <a:srgbClr val="232426"/>
                </a:solidFill>
                <a:latin typeface="Arial"/>
                <a:cs typeface="Arial"/>
              </a:rPr>
              <a:t>Loopbaanoriëntatie </a:t>
            </a:r>
            <a:r>
              <a:rPr dirty="0" sz="800" spc="-5">
                <a:solidFill>
                  <a:srgbClr val="232426"/>
                </a:solidFill>
                <a:latin typeface="Arial"/>
                <a:cs typeface="Arial"/>
              </a:rPr>
              <a:t>en-</a:t>
            </a:r>
            <a:r>
              <a:rPr dirty="0" sz="800" spc="15">
                <a:solidFill>
                  <a:srgbClr val="232426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232426"/>
                </a:solidFill>
                <a:latin typeface="Arial"/>
                <a:cs typeface="Arial"/>
              </a:rPr>
              <a:t>ontwikkeling</a:t>
            </a:r>
            <a:r>
              <a:rPr dirty="0" sz="800" spc="5">
                <a:solidFill>
                  <a:srgbClr val="525454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 marL="86360" indent="-71755">
              <a:lnSpc>
                <a:spcPct val="100000"/>
              </a:lnSpc>
              <a:spcBef>
                <a:spcPts val="220"/>
              </a:spcBef>
              <a:buClr>
                <a:srgbClr val="3B3D3D"/>
              </a:buClr>
              <a:buChar char="•"/>
              <a:tabLst>
                <a:tab pos="86995" algn="l"/>
              </a:tabLst>
            </a:pPr>
            <a:r>
              <a:rPr dirty="0" sz="800" spc="15">
                <a:solidFill>
                  <a:srgbClr val="232426"/>
                </a:solidFill>
                <a:latin typeface="Arial"/>
                <a:cs typeface="Arial"/>
              </a:rPr>
              <a:t>P/ </a:t>
            </a:r>
            <a:r>
              <a:rPr dirty="0" sz="700" spc="25">
                <a:solidFill>
                  <a:srgbClr val="232426"/>
                </a:solidFill>
                <a:latin typeface="Arial"/>
                <a:cs typeface="Arial"/>
              </a:rPr>
              <a:t>= </a:t>
            </a:r>
            <a:r>
              <a:rPr dirty="0" sz="800" spc="15">
                <a:solidFill>
                  <a:srgbClr val="232426"/>
                </a:solidFill>
                <a:latin typeface="Arial"/>
                <a:cs typeface="Arial"/>
              </a:rPr>
              <a:t>Profieldeel</a:t>
            </a:r>
            <a:r>
              <a:rPr dirty="0" sz="800" spc="85">
                <a:solidFill>
                  <a:srgbClr val="232426"/>
                </a:solidFill>
                <a:latin typeface="Arial"/>
                <a:cs typeface="Arial"/>
              </a:rPr>
              <a:t> </a:t>
            </a:r>
            <a:r>
              <a:rPr dirty="0" sz="800" spc="-55">
                <a:solidFill>
                  <a:srgbClr val="232426"/>
                </a:solidFill>
                <a:latin typeface="Arial"/>
                <a:cs typeface="Arial"/>
              </a:rPr>
              <a:t>BWI</a:t>
            </a:r>
            <a:endParaRPr sz="8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  <a:spcBef>
                <a:spcPts val="215"/>
              </a:spcBef>
            </a:pPr>
            <a:r>
              <a:rPr dirty="0" sz="800" spc="-85">
                <a:solidFill>
                  <a:srgbClr val="3B3D3D"/>
                </a:solidFill>
                <a:latin typeface="Arial"/>
                <a:cs typeface="Arial"/>
              </a:rPr>
              <a:t>Q) </a:t>
            </a:r>
            <a:r>
              <a:rPr dirty="0" sz="800" spc="-55">
                <a:solidFill>
                  <a:srgbClr val="232426"/>
                </a:solidFill>
                <a:latin typeface="Arial"/>
                <a:cs typeface="Arial"/>
              </a:rPr>
              <a:t>RTTI</a:t>
            </a:r>
            <a:r>
              <a:rPr dirty="0" sz="800" spc="-20">
                <a:solidFill>
                  <a:srgbClr val="23242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2426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58990" y="1155529"/>
          <a:ext cx="9470390" cy="5095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/>
                <a:gridCol w="268605"/>
                <a:gridCol w="1720850"/>
                <a:gridCol w="723265"/>
                <a:gridCol w="1263650"/>
                <a:gridCol w="3146425"/>
                <a:gridCol w="266065"/>
                <a:gridCol w="269240"/>
                <a:gridCol w="537845"/>
                <a:gridCol w="629284"/>
              </a:tblGrid>
              <a:tr h="494572">
                <a:tc gridSpan="5">
                  <a:txBody>
                    <a:bodyPr/>
                    <a:lstStyle/>
                    <a:p>
                      <a:pPr marL="89535" marR="2461895" indent="3810">
                        <a:lnSpc>
                          <a:spcPct val="125200"/>
                        </a:lnSpc>
                        <a:spcBef>
                          <a:spcPts val="85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Vak: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Interieur 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Onderdeel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Bouwen,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wonen </a:t>
                      </a:r>
                      <a:r>
                        <a:rPr dirty="0" sz="800" spc="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interieur 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Leerweg: </a:t>
                      </a:r>
                      <a:r>
                        <a:rPr dirty="0" sz="800" spc="-3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BB/KB </a:t>
                      </a:r>
                      <a:r>
                        <a:rPr dirty="0" sz="800" spc="-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Schooljaar </a:t>
                      </a:r>
                      <a:r>
                        <a:rPr dirty="0" sz="800" spc="-20">
                          <a:solidFill>
                            <a:srgbClr val="1A2D42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2018-2020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Keuzevak: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BWI</a:t>
                      </a:r>
                      <a:r>
                        <a:rPr dirty="0" sz="800" spc="-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36383A"/>
                          </a:solidFill>
                          <a:latin typeface="Arial"/>
                          <a:cs typeface="Arial"/>
                        </a:rPr>
                        <a:t>1223K </a:t>
                      </a:r>
                      <a:r>
                        <a:rPr dirty="0" sz="800" spc="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Interieurontwerp</a:t>
                      </a:r>
                      <a:r>
                        <a:rPr dirty="0" sz="800" spc="-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7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36383A"/>
                          </a:solidFill>
                          <a:latin typeface="Arial"/>
                          <a:cs typeface="Arial"/>
                        </a:rPr>
                        <a:t>-design</a:t>
                      </a:r>
                      <a:r>
                        <a:rPr dirty="0" sz="800" spc="-10">
                          <a:solidFill>
                            <a:srgbClr val="36383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(Magister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36383A"/>
                          </a:solidFill>
                          <a:latin typeface="Arial"/>
                          <a:cs typeface="Arial"/>
                        </a:rPr>
                        <a:t>INTD)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9592">
                <a:tc row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2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Deeltaak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-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</a:t>
                      </a:r>
                      <a:r>
                        <a:rPr dirty="0" sz="750" spc="-5" b="1">
                          <a:solidFill>
                            <a:srgbClr val="1A2D42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50" spc="-130" b="1">
                          <a:solidFill>
                            <a:srgbClr val="1A2D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3185">
                        <a:lnSpc>
                          <a:spcPts val="795"/>
                        </a:lnSpc>
                        <a:spcBef>
                          <a:spcPts val="305"/>
                        </a:spcBef>
                      </a:pPr>
                      <a:r>
                        <a:rPr dirty="0" sz="7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(magister)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50" spc="1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Toetsvorm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2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Inhoud/leerstof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80645">
                        <a:lnSpc>
                          <a:spcPts val="869"/>
                        </a:lnSpc>
                        <a:spcBef>
                          <a:spcPts val="204"/>
                        </a:spcBef>
                      </a:pPr>
                      <a:r>
                        <a:rPr dirty="0" sz="850" spc="-65" b="1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50" spc="-50" b="1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leerling</a:t>
                      </a:r>
                      <a:r>
                        <a:rPr dirty="0" sz="850" spc="50" b="1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40" b="1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kan;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ts val="865"/>
                        </a:lnSpc>
                        <a:spcBef>
                          <a:spcPts val="210"/>
                        </a:spcBef>
                      </a:pPr>
                      <a:r>
                        <a:rPr dirty="0" sz="750" spc="1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Weging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Herkans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ctr" marL="24765">
                        <a:lnSpc>
                          <a:spcPts val="750"/>
                        </a:lnSpc>
                        <a:spcBef>
                          <a:spcPts val="300"/>
                        </a:spcBef>
                      </a:pPr>
                      <a:r>
                        <a:rPr dirty="0" sz="800" spc="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J/N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5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Tijd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38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77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750"/>
                        </a:lnSpc>
                        <a:spcBef>
                          <a:spcPts val="229"/>
                        </a:spcBef>
                      </a:pPr>
                      <a:r>
                        <a:rPr dirty="0" sz="800" spc="-7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750"/>
                        </a:lnSpc>
                        <a:spcBef>
                          <a:spcPts val="229"/>
                        </a:spcBef>
                      </a:pPr>
                      <a:r>
                        <a:rPr dirty="0" sz="800" spc="-8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4192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leerjaar</a:t>
                      </a:r>
                      <a:r>
                        <a:rPr dirty="0" sz="800" spc="-7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dirty="0" sz="800" spc="-1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-8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BWl/19</a:t>
                      </a:r>
                      <a:r>
                        <a:rPr dirty="0" sz="800" spc="1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4949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Theorietoets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87960">
                        <a:lnSpc>
                          <a:spcPct val="125200"/>
                        </a:lnSpc>
                        <a:spcBef>
                          <a:spcPts val="185"/>
                        </a:spcBef>
                      </a:pP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eigenschappen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van materialen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gereedschappen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het 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maken van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interieur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beschrijven</a:t>
                      </a:r>
                      <a:r>
                        <a:rPr dirty="0" sz="800" spc="5">
                          <a:solidFill>
                            <a:srgbClr val="5D606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schetsen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isometrische pro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jectie</a:t>
                      </a:r>
                      <a:r>
                        <a:rPr dirty="0" sz="800" spc="5">
                          <a:solidFill>
                            <a:srgbClr val="5D606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Het </a:t>
                      </a:r>
                      <a:r>
                        <a:rPr dirty="0" sz="800" spc="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ontwerp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2D-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3D 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tekenprogramma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uitwerken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volgens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-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Amerikaanse 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projectiemethode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850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K/BWl/19.1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551815" indent="-635">
                        <a:lnSpc>
                          <a:spcPct val="125200"/>
                        </a:lnSpc>
                        <a:spcBef>
                          <a:spcPts val="110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interieur ontwerpen.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het ontwerp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presenteren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motiveren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van schetsen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mood-boards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7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279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6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BW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l/</a:t>
                      </a:r>
                      <a:r>
                        <a:rPr dirty="0" sz="800" spc="-7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800" spc="15">
                          <a:solidFill>
                            <a:srgbClr val="5D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06680">
                        <a:lnSpc>
                          <a:spcPct val="125200"/>
                        </a:lnSpc>
                        <a:spcBef>
                          <a:spcPts val="110"/>
                        </a:spcBef>
                      </a:pP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Interieurelementen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samenhang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interieur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ontwerpen 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maken. </a:t>
                      </a: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Aan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hand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werktekening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interieurelement</a:t>
                      </a:r>
                      <a:r>
                        <a:rPr dirty="0" sz="800" spc="-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maken</a:t>
                      </a: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hout,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plaatmateriaal</a:t>
                      </a:r>
                      <a:r>
                        <a:rPr dirty="0" sz="800" spc="-7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ts val="844"/>
                        </a:lnSpc>
                        <a:spcBef>
                          <a:spcPts val="240"/>
                        </a:spcBef>
                      </a:pPr>
                      <a:r>
                        <a:rPr dirty="0" sz="800" spc="-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kunststoff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>
                          <a:solidFill>
                            <a:srgbClr val="5D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7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8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BWl/19</a:t>
                      </a:r>
                      <a:r>
                        <a:rPr dirty="0" sz="800" spc="1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5">
                          <a:solidFill>
                            <a:srgbClr val="49494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 spc="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109220" indent="-3175">
                        <a:lnSpc>
                          <a:spcPct val="125200"/>
                        </a:lnSpc>
                        <a:spcBef>
                          <a:spcPts val="85"/>
                        </a:spcBef>
                      </a:pP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Interieurelementen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interieur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decoreren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prese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nteren</a:t>
                      </a:r>
                      <a:r>
                        <a:rPr dirty="0" sz="800" spc="20">
                          <a:solidFill>
                            <a:srgbClr val="5D6060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calculatie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voor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interieur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decoraties maken. </a:t>
                      </a:r>
                      <a:r>
                        <a:rPr dirty="0" sz="800" spc="-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interieur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bijbehorende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interieurelementen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decoreren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K/BWl/19.4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1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Praktijktoets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120650">
                        <a:lnSpc>
                          <a:spcPct val="125200"/>
                        </a:lnSpc>
                        <a:spcBef>
                          <a:spcPts val="60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tekst en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logo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opmaken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softwareprogramma,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plotten 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-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monteren</a:t>
                      </a:r>
                      <a:r>
                        <a:rPr dirty="0" sz="800" spc="25">
                          <a:solidFill>
                            <a:srgbClr val="5D606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75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K/BWl/19.5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Praktijktoets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een digitaal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bestand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opmaken,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printen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800" spc="3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monteren.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750" b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2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spc="-8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K/ </a:t>
                      </a:r>
                      <a:r>
                        <a:rPr dirty="0" sz="800" spc="-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BWl/</a:t>
                      </a:r>
                      <a:r>
                        <a:rPr dirty="0" sz="800" spc="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800" spc="-5">
                          <a:solidFill>
                            <a:srgbClr val="5D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Theorietoets </a:t>
                      </a:r>
                      <a:r>
                        <a:rPr dirty="0" sz="800" spc="-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(S)</a:t>
                      </a:r>
                      <a:r>
                        <a:rPr dirty="0" sz="800" spc="9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20">
                          <a:solidFill>
                            <a:srgbClr val="36383A"/>
                          </a:solidFill>
                          <a:latin typeface="Arial"/>
                          <a:cs typeface="Arial"/>
                        </a:rPr>
                        <a:t>CD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Eindtoets deeltaak </a:t>
                      </a:r>
                      <a:r>
                        <a:rPr dirty="0" sz="800" spc="6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19.1tm</a:t>
                      </a:r>
                      <a:r>
                        <a:rPr dirty="0" sz="800" spc="-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800" spc="5">
                          <a:solidFill>
                            <a:srgbClr val="5D606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850">
                          <a:solidFill>
                            <a:srgbClr val="212324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800" spc="-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2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5386">
                <a:tc gridSpan="10"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Cijfer </a:t>
                      </a:r>
                      <a:r>
                        <a:rPr dirty="0" sz="800" spc="-1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SE= </a:t>
                      </a:r>
                      <a:r>
                        <a:rPr dirty="0" sz="1050" spc="-70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(toets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resultaat </a:t>
                      </a:r>
                      <a:r>
                        <a:rPr dirty="0" sz="800" spc="-4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weging)/ </a:t>
                      </a:r>
                      <a:r>
                        <a:rPr dirty="0" sz="900" spc="-35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900" spc="-85" i="1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6132">
                <a:tc gridSpan="5">
                  <a:txBody>
                    <a:bodyPr/>
                    <a:lstStyle/>
                    <a:p>
                      <a:pPr marL="86360">
                        <a:lnSpc>
                          <a:spcPts val="930"/>
                        </a:lnSpc>
                      </a:pP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Opsteller: </a:t>
                      </a:r>
                      <a:r>
                        <a:rPr dirty="0" sz="800" spc="-4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J.P. </a:t>
                      </a:r>
                      <a:r>
                        <a:rPr dirty="0" sz="800" spc="-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Jong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Vaststelling </a:t>
                      </a:r>
                      <a:r>
                        <a:rPr dirty="0" sz="800" spc="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vakgroep </a:t>
                      </a:r>
                      <a:r>
                        <a:rPr dirty="0" sz="800" spc="1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d.d.</a:t>
                      </a:r>
                      <a:r>
                        <a:rPr dirty="0" sz="800" spc="10">
                          <a:solidFill>
                            <a:srgbClr val="49494B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800" spc="1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800" spc="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juli</a:t>
                      </a:r>
                      <a:r>
                        <a:rPr dirty="0" sz="800" spc="-2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03505">
                        <a:lnSpc>
                          <a:spcPts val="955"/>
                        </a:lnSpc>
                      </a:pPr>
                      <a:r>
                        <a:rPr dirty="0" sz="800" spc="-5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(S) </a:t>
                      </a:r>
                      <a:r>
                        <a:rPr dirty="0" sz="800">
                          <a:solidFill>
                            <a:srgbClr val="36383A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800" spc="-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Summatieve</a:t>
                      </a:r>
                      <a:r>
                        <a:rPr dirty="0" sz="800" spc="-85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30">
                          <a:solidFill>
                            <a:srgbClr val="212324"/>
                          </a:solidFill>
                          <a:latin typeface="Arial"/>
                          <a:cs typeface="Arial"/>
                        </a:rPr>
                        <a:t>toets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68852" y="441420"/>
            <a:ext cx="544068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10" b="1">
                <a:solidFill>
                  <a:srgbClr val="212324"/>
                </a:solidFill>
                <a:latin typeface="Arial"/>
                <a:cs typeface="Arial"/>
              </a:rPr>
              <a:t>Plan </a:t>
            </a:r>
            <a:r>
              <a:rPr dirty="0" sz="1350" spc="5" b="1">
                <a:solidFill>
                  <a:srgbClr val="212324"/>
                </a:solidFill>
                <a:latin typeface="Arial"/>
                <a:cs typeface="Arial"/>
              </a:rPr>
              <a:t>van </a:t>
            </a:r>
            <a:r>
              <a:rPr dirty="0" sz="1350" b="1">
                <a:solidFill>
                  <a:srgbClr val="212324"/>
                </a:solidFill>
                <a:latin typeface="Arial"/>
                <a:cs typeface="Arial"/>
              </a:rPr>
              <a:t>Toetsing </a:t>
            </a:r>
            <a:r>
              <a:rPr dirty="0" sz="1350" spc="35" b="1">
                <a:solidFill>
                  <a:srgbClr val="212324"/>
                </a:solidFill>
                <a:latin typeface="Arial"/>
                <a:cs typeface="Arial"/>
              </a:rPr>
              <a:t>en </a:t>
            </a:r>
            <a:r>
              <a:rPr dirty="0" sz="1350" spc="-5" b="1">
                <a:solidFill>
                  <a:srgbClr val="212324"/>
                </a:solidFill>
                <a:latin typeface="Arial"/>
                <a:cs typeface="Arial"/>
              </a:rPr>
              <a:t>Afsluiting </a:t>
            </a:r>
            <a:r>
              <a:rPr dirty="0" sz="1350" spc="30" b="1">
                <a:solidFill>
                  <a:srgbClr val="212324"/>
                </a:solidFill>
                <a:latin typeface="Arial"/>
                <a:cs typeface="Arial"/>
              </a:rPr>
              <a:t>2018-2020 </a:t>
            </a:r>
            <a:r>
              <a:rPr dirty="0" sz="1350" b="1">
                <a:solidFill>
                  <a:srgbClr val="212324"/>
                </a:solidFill>
                <a:latin typeface="Arial"/>
                <a:cs typeface="Arial"/>
              </a:rPr>
              <a:t>Keuzevakken</a:t>
            </a:r>
            <a:r>
              <a:rPr dirty="0" sz="1350" spc="175" b="1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212324"/>
                </a:solidFill>
                <a:latin typeface="Arial"/>
                <a:cs typeface="Arial"/>
              </a:rPr>
              <a:t>(BB/KB)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4962" y="434806"/>
            <a:ext cx="318135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212324"/>
                </a:solidFill>
                <a:latin typeface="Arial"/>
                <a:cs typeface="Arial"/>
              </a:rPr>
              <a:t>Afdeling: </a:t>
            </a:r>
            <a:r>
              <a:rPr dirty="0" sz="1350" spc="20" b="1">
                <a:solidFill>
                  <a:srgbClr val="212324"/>
                </a:solidFill>
                <a:latin typeface="Arial"/>
                <a:cs typeface="Arial"/>
              </a:rPr>
              <a:t>Bouwen, </a:t>
            </a:r>
            <a:r>
              <a:rPr dirty="0" sz="1350" spc="30" b="1">
                <a:solidFill>
                  <a:srgbClr val="212324"/>
                </a:solidFill>
                <a:latin typeface="Arial"/>
                <a:cs typeface="Arial"/>
              </a:rPr>
              <a:t>Wonen </a:t>
            </a:r>
            <a:r>
              <a:rPr dirty="0" sz="1450" spc="85" b="1">
                <a:solidFill>
                  <a:srgbClr val="212324"/>
                </a:solidFill>
                <a:latin typeface="Arial"/>
                <a:cs typeface="Arial"/>
              </a:rPr>
              <a:t>&amp;</a:t>
            </a:r>
            <a:r>
              <a:rPr dirty="0" sz="1450" spc="20" b="1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1350" spc="25" b="1">
                <a:solidFill>
                  <a:srgbClr val="212324"/>
                </a:solidFill>
                <a:latin typeface="Arial"/>
                <a:cs typeface="Arial"/>
              </a:rPr>
              <a:t>Interieur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1738" y="6748491"/>
            <a:ext cx="870585" cy="32512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750" spc="20" b="1">
                <a:solidFill>
                  <a:srgbClr val="212324"/>
                </a:solidFill>
                <a:latin typeface="Arial"/>
                <a:cs typeface="Arial"/>
              </a:rPr>
              <a:t>*K/ </a:t>
            </a:r>
            <a:r>
              <a:rPr dirty="0" sz="700">
                <a:solidFill>
                  <a:srgbClr val="212324"/>
                </a:solidFill>
                <a:latin typeface="Arial"/>
                <a:cs typeface="Arial"/>
              </a:rPr>
              <a:t>=</a:t>
            </a:r>
            <a:r>
              <a:rPr dirty="0" sz="700" spc="-85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800" spc="-40">
                <a:solidFill>
                  <a:srgbClr val="212324"/>
                </a:solidFill>
                <a:latin typeface="Arial"/>
                <a:cs typeface="Arial"/>
              </a:rPr>
              <a:t>Keuzevak</a:t>
            </a:r>
            <a:endParaRPr sz="8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220"/>
              </a:spcBef>
            </a:pPr>
            <a:r>
              <a:rPr dirty="0" sz="800" spc="-204">
                <a:solidFill>
                  <a:srgbClr val="36383A"/>
                </a:solidFill>
                <a:latin typeface="Arial"/>
                <a:cs typeface="Arial"/>
              </a:rPr>
              <a:t>CD </a:t>
            </a:r>
            <a:r>
              <a:rPr dirty="0" sz="800" spc="-50">
                <a:solidFill>
                  <a:srgbClr val="212324"/>
                </a:solidFill>
                <a:latin typeface="Arial"/>
                <a:cs typeface="Arial"/>
              </a:rPr>
              <a:t>RTTI</a:t>
            </a:r>
            <a:r>
              <a:rPr dirty="0" sz="800" spc="-20">
                <a:solidFill>
                  <a:srgbClr val="212324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12324"/>
                </a:solidFill>
                <a:latin typeface="Arial"/>
                <a:cs typeface="Arial"/>
              </a:rPr>
              <a:t>gecodeerd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30309" y="6742386"/>
            <a:ext cx="20383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0">
                <a:solidFill>
                  <a:srgbClr val="5D6060"/>
                </a:solidFill>
                <a:latin typeface="Arial"/>
                <a:cs typeface="Arial"/>
              </a:rPr>
              <a:t>- </a:t>
            </a:r>
            <a:r>
              <a:rPr dirty="0" sz="800">
                <a:solidFill>
                  <a:srgbClr val="36383A"/>
                </a:solidFill>
                <a:latin typeface="Arial"/>
                <a:cs typeface="Arial"/>
              </a:rPr>
              <a:t>1</a:t>
            </a:r>
            <a:r>
              <a:rPr dirty="0" sz="800" spc="-14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z="800" spc="-70">
                <a:solidFill>
                  <a:srgbClr val="212324"/>
                </a:solidFill>
                <a:latin typeface="Arial"/>
                <a:cs typeface="Arial"/>
              </a:rPr>
              <a:t>-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2019-10-30T12:37:11Z</dcterms:created>
  <dcterms:modified xsi:type="dcterms:W3CDTF">2019-10-30T12:37:11Z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2019-09-25T00:00:00Z</vt:filetime>
  </property>
  <property fmtid="{D5CDD505-2E9C-101B-9397-08002B2CF9AE}" pid="3" name="Creator">
    <vt:lpwstr>Canon iR-ADV C5535  PDF</vt:lpwstr>
  </property>
  <property fmtid="{D5CDD505-2E9C-101B-9397-08002B2CF9AE}" pid="4" name="LastSaved">
    <vt:filetime>2019-09-25T00:00:00Z</vt:filetime>
  </property>
</Properties>
</file>