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</p:sldIdLst>
  <p:sldSz cx="10680700" cy="7562850"/>
  <p:notesSz cx="106807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528" y="2344483"/>
            <a:ext cx="9083993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057" y="4235196"/>
            <a:ext cx="748093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DF15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DF15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352" y="1739455"/>
            <a:ext cx="464886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3830" y="1739455"/>
            <a:ext cx="464886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DF15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54312" y="725596"/>
            <a:ext cx="4178424" cy="398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DF15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352" y="1739455"/>
            <a:ext cx="961834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3597" y="7033450"/>
            <a:ext cx="341985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352" y="7033450"/>
            <a:ext cx="245802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4676" y="7033450"/>
            <a:ext cx="245802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73270"/>
            <a:ext cx="0" cy="1392555"/>
          </a:xfrm>
          <a:custGeom>
            <a:avLst/>
            <a:gdLst/>
            <a:ahLst/>
            <a:cxnLst/>
            <a:rect l="l" t="t" r="r" b="b"/>
            <a:pathLst>
              <a:path w="0" h="1392555">
                <a:moveTo>
                  <a:pt x="0" y="1392129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90391" y="673951"/>
            <a:ext cx="8887460" cy="3945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6161405" indent="-3175">
              <a:lnSpc>
                <a:spcPct val="115999"/>
              </a:lnSpc>
              <a:spcBef>
                <a:spcPts val="100"/>
              </a:spcBef>
            </a:pPr>
            <a:r>
              <a:rPr dirty="0" sz="950" spc="15" b="1">
                <a:solidFill>
                  <a:srgbClr val="161616"/>
                </a:solidFill>
                <a:latin typeface="Arial"/>
                <a:cs typeface="Arial"/>
              </a:rPr>
              <a:t>Programma </a:t>
            </a:r>
            <a:r>
              <a:rPr dirty="0" sz="950" spc="20" b="1">
                <a:solidFill>
                  <a:srgbClr val="161616"/>
                </a:solidFill>
                <a:latin typeface="Arial"/>
                <a:cs typeface="Arial"/>
              </a:rPr>
              <a:t>van Toetsing </a:t>
            </a:r>
            <a:r>
              <a:rPr dirty="0" sz="950" spc="5" b="1">
                <a:solidFill>
                  <a:srgbClr val="161616"/>
                </a:solidFill>
                <a:latin typeface="Arial"/>
                <a:cs typeface="Arial"/>
              </a:rPr>
              <a:t>en </a:t>
            </a:r>
            <a:r>
              <a:rPr dirty="0" sz="950" spc="10" b="1">
                <a:solidFill>
                  <a:srgbClr val="161616"/>
                </a:solidFill>
                <a:latin typeface="Arial"/>
                <a:cs typeface="Arial"/>
              </a:rPr>
              <a:t>Afsluiting </a:t>
            </a:r>
            <a:r>
              <a:rPr dirty="0" sz="950" spc="20" b="1">
                <a:solidFill>
                  <a:srgbClr val="161616"/>
                </a:solidFill>
                <a:latin typeface="Arial"/>
                <a:cs typeface="Arial"/>
              </a:rPr>
              <a:t>(PTA)  </a:t>
            </a:r>
            <a:r>
              <a:rPr dirty="0" sz="950" b="1">
                <a:solidFill>
                  <a:srgbClr val="161616"/>
                </a:solidFill>
                <a:latin typeface="Arial"/>
                <a:cs typeface="Arial"/>
              </a:rPr>
              <a:t>Vak: </a:t>
            </a:r>
            <a:r>
              <a:rPr dirty="0" sz="950" spc="15" b="1">
                <a:solidFill>
                  <a:srgbClr val="161616"/>
                </a:solidFill>
                <a:latin typeface="Arial"/>
                <a:cs typeface="Arial"/>
              </a:rPr>
              <a:t>Kunstvakken</a:t>
            </a:r>
            <a:r>
              <a:rPr dirty="0" sz="950" spc="120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20" b="1">
                <a:solidFill>
                  <a:srgbClr val="161616"/>
                </a:solidFill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950" spc="10" b="1">
                <a:solidFill>
                  <a:srgbClr val="161616"/>
                </a:solidFill>
                <a:latin typeface="Arial"/>
                <a:cs typeface="Arial"/>
              </a:rPr>
              <a:t>Leerjaar</a:t>
            </a:r>
            <a:r>
              <a:rPr dirty="0" sz="950" spc="80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20" b="1">
                <a:solidFill>
                  <a:srgbClr val="161616"/>
                </a:solidFill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dirty="0" sz="950" spc="10" b="1">
                <a:solidFill>
                  <a:srgbClr val="161616"/>
                </a:solidFill>
                <a:latin typeface="Arial"/>
                <a:cs typeface="Arial"/>
              </a:rPr>
              <a:t>Inleiding:</a:t>
            </a:r>
            <a:endParaRPr sz="9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04"/>
              </a:spcBef>
            </a:pPr>
            <a:r>
              <a:rPr dirty="0" sz="95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vak KV1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(CKV)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betreft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een</a:t>
            </a:r>
            <a:r>
              <a:rPr dirty="0" sz="950" spc="16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handelingsopdracht.</a:t>
            </a:r>
            <a:endParaRPr sz="9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04"/>
              </a:spcBef>
            </a:pP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In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kunstdossier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zijn </a:t>
            </a:r>
            <a:r>
              <a:rPr dirty="0" sz="950" spc="4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volgende onderdelen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opgenomen</a:t>
            </a:r>
            <a:r>
              <a:rPr dirty="0" sz="950" spc="25">
                <a:solidFill>
                  <a:srgbClr val="313131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461009" indent="-220345">
              <a:lnSpc>
                <a:spcPct val="100000"/>
              </a:lnSpc>
              <a:spcBef>
                <a:spcPts val="254"/>
              </a:spcBef>
              <a:buChar char="•"/>
              <a:tabLst>
                <a:tab pos="461009" algn="l"/>
                <a:tab pos="461645" algn="l"/>
              </a:tabLst>
            </a:pP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Cultureel</a:t>
            </a:r>
            <a:r>
              <a:rPr dirty="0" sz="950" spc="7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Zelfportret</a:t>
            </a:r>
            <a:endParaRPr sz="950">
              <a:latin typeface="Arial"/>
              <a:cs typeface="Arial"/>
            </a:endParaRPr>
          </a:p>
          <a:p>
            <a:pPr marL="461009" indent="-223520">
              <a:lnSpc>
                <a:spcPct val="100000"/>
              </a:lnSpc>
              <a:spcBef>
                <a:spcPts val="254"/>
              </a:spcBef>
              <a:buChar char="•"/>
              <a:tabLst>
                <a:tab pos="460375" algn="l"/>
                <a:tab pos="461645" algn="l"/>
              </a:tabLst>
            </a:pP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Rondje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Cultuur</a:t>
            </a:r>
            <a:endParaRPr sz="950">
              <a:latin typeface="Arial"/>
              <a:cs typeface="Arial"/>
            </a:endParaRPr>
          </a:p>
          <a:p>
            <a:pPr marL="466725" indent="-229235">
              <a:lnSpc>
                <a:spcPct val="100000"/>
              </a:lnSpc>
              <a:spcBef>
                <a:spcPts val="254"/>
              </a:spcBef>
              <a:buChar char="•"/>
              <a:tabLst>
                <a:tab pos="466725" algn="l"/>
                <a:tab pos="467359" algn="l"/>
              </a:tabLst>
            </a:pP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Verslag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bezoek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en/of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deelname aan </a:t>
            </a:r>
            <a:r>
              <a:rPr dirty="0" sz="950" spc="50">
                <a:solidFill>
                  <a:srgbClr val="161616"/>
                </a:solidFill>
                <a:latin typeface="Arial"/>
                <a:cs typeface="Arial"/>
              </a:rPr>
              <a:t>4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culturele/kunstzinnige</a:t>
            </a:r>
            <a:r>
              <a:rPr dirty="0" sz="950" spc="5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activiteiten</a:t>
            </a:r>
            <a:endParaRPr sz="950">
              <a:latin typeface="Arial"/>
              <a:cs typeface="Arial"/>
            </a:endParaRPr>
          </a:p>
          <a:p>
            <a:pPr marL="461009" indent="-220345">
              <a:lnSpc>
                <a:spcPct val="100000"/>
              </a:lnSpc>
              <a:spcBef>
                <a:spcPts val="254"/>
              </a:spcBef>
              <a:buChar char="•"/>
              <a:tabLst>
                <a:tab pos="461009" algn="l"/>
                <a:tab pos="461645" algn="l"/>
              </a:tabLst>
            </a:pP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Presentatie 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culturele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activiteit</a:t>
            </a:r>
            <a:endParaRPr sz="9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04"/>
              </a:spcBef>
            </a:pP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*De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voorbereiding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bezoek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alsmede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het bewijs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bezoek en/of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deelname dienen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te worden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overlegd</a:t>
            </a:r>
            <a:r>
              <a:rPr dirty="0" sz="950" spc="15">
                <a:solidFill>
                  <a:srgbClr val="313131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80"/>
              </a:spcBef>
            </a:pPr>
            <a:r>
              <a:rPr dirty="0" sz="950">
                <a:solidFill>
                  <a:srgbClr val="161616"/>
                </a:solidFill>
                <a:latin typeface="Arial"/>
                <a:cs typeface="Arial"/>
              </a:rPr>
              <a:t>*De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contacturen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dienen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bezocht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te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worden.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Bij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onvoldoende contacturen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krijgt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leerling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onvoldoende</a:t>
            </a:r>
            <a:r>
              <a:rPr dirty="0" sz="950" spc="-15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beoordeling.</a:t>
            </a:r>
            <a:endParaRPr sz="9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04"/>
              </a:spcBef>
            </a:pP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*Ter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ondersteuning 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het lesprogramma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wordt </a:t>
            </a:r>
            <a:r>
              <a:rPr dirty="0" sz="950" spc="4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methode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'Contrast'</a:t>
            </a:r>
            <a:r>
              <a:rPr dirty="0" sz="950" spc="24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gebruikt.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10" b="1">
                <a:solidFill>
                  <a:srgbClr val="161616"/>
                </a:solidFill>
                <a:latin typeface="Arial"/>
                <a:cs typeface="Arial"/>
              </a:rPr>
              <a:t>Herkansingen:</a:t>
            </a:r>
            <a:endParaRPr sz="950">
              <a:latin typeface="Arial"/>
              <a:cs typeface="Arial"/>
            </a:endParaRPr>
          </a:p>
          <a:p>
            <a:pPr algn="just" marL="13970" marR="32384" indent="-635">
              <a:lnSpc>
                <a:spcPct val="117000"/>
              </a:lnSpc>
              <a:spcBef>
                <a:spcPts val="10"/>
              </a:spcBef>
            </a:pP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Indien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verslag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voor het kunstdossier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onvoldoende </a:t>
            </a:r>
            <a:r>
              <a:rPr dirty="0" sz="950" spc="-5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beoordeeld,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moet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worden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herkanst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binnen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3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weken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na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inleverdatum. </a:t>
            </a:r>
            <a:r>
              <a:rPr dirty="0" sz="95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gehele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proces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inclusief  voorbereiding dient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wederom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te worden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doorlopen in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overleg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met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docent.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laatste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verslag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dat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12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juni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2020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dient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te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worden ingeleverd</a:t>
            </a:r>
            <a:r>
              <a:rPr dirty="0" sz="950" spc="15">
                <a:solidFill>
                  <a:srgbClr val="313131"/>
                </a:solidFill>
                <a:latin typeface="Arial"/>
                <a:cs typeface="Arial"/>
              </a:rPr>
              <a:t>, </a:t>
            </a:r>
            <a:r>
              <a:rPr dirty="0" sz="950" spc="45">
                <a:solidFill>
                  <a:srgbClr val="161616"/>
                </a:solidFill>
                <a:latin typeface="Arial"/>
                <a:cs typeface="Arial"/>
              </a:rPr>
              <a:t>kan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slechts  binnen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2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weken herkanst</a:t>
            </a:r>
            <a:r>
              <a:rPr dirty="0" sz="950" spc="12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worden.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dirty="0" sz="950" spc="5" b="1">
                <a:solidFill>
                  <a:srgbClr val="161616"/>
                </a:solidFill>
                <a:latin typeface="Arial"/>
                <a:cs typeface="Arial"/>
              </a:rPr>
              <a:t>Inleveren:</a:t>
            </a:r>
            <a:endParaRPr sz="950">
              <a:latin typeface="Arial"/>
              <a:cs typeface="Arial"/>
            </a:endParaRPr>
          </a:p>
          <a:p>
            <a:pPr marL="13970" marR="5080" indent="635">
              <a:lnSpc>
                <a:spcPts val="1350"/>
              </a:lnSpc>
              <a:spcBef>
                <a:spcPts val="55"/>
              </a:spcBef>
            </a:pPr>
            <a:r>
              <a:rPr dirty="0" sz="95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inleveren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werk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geschiedt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op het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laatste lesmoment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inleverdatum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of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eerder</a:t>
            </a:r>
            <a:r>
              <a:rPr dirty="0" sz="950" spc="20">
                <a:solidFill>
                  <a:srgbClr val="313131"/>
                </a:solidFill>
                <a:latin typeface="Arial"/>
                <a:cs typeface="Arial"/>
              </a:rPr>
              <a:t>.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Gezien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het wisselende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aanbod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culturele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activiteiten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>
                <a:solidFill>
                  <a:srgbClr val="161616"/>
                </a:solidFill>
                <a:latin typeface="Arial"/>
                <a:cs typeface="Arial"/>
              </a:rPr>
              <a:t>ook 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mogelijk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dat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leerling 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activiteit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inclusief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verslag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ruim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4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geplande datum</a:t>
            </a:r>
            <a:r>
              <a:rPr dirty="0" sz="950" spc="12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afrondt.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1478" y="4784703"/>
            <a:ext cx="118046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080"/>
              </a:lnSpc>
              <a:spcBef>
                <a:spcPts val="100"/>
              </a:spcBef>
            </a:pPr>
            <a:r>
              <a:rPr dirty="0" sz="950" spc="5" b="1">
                <a:solidFill>
                  <a:srgbClr val="161616"/>
                </a:solidFill>
                <a:latin typeface="Arial"/>
                <a:cs typeface="Arial"/>
              </a:rPr>
              <a:t>Inleverdata:</a:t>
            </a:r>
            <a:endParaRPr sz="950">
              <a:latin typeface="Arial"/>
              <a:cs typeface="Arial"/>
            </a:endParaRPr>
          </a:p>
          <a:p>
            <a:pPr marL="13970">
              <a:lnSpc>
                <a:spcPts val="1500"/>
              </a:lnSpc>
            </a:pPr>
            <a:r>
              <a:rPr dirty="0" sz="950" spc="-50">
                <a:solidFill>
                  <a:srgbClr val="161616"/>
                </a:solidFill>
                <a:latin typeface="Arial"/>
                <a:cs typeface="Arial"/>
              </a:rPr>
              <a:t>1</a:t>
            </a:r>
            <a:r>
              <a:rPr dirty="0" sz="1300" spc="-50">
                <a:solidFill>
                  <a:srgbClr val="161616"/>
                </a:solidFill>
                <a:latin typeface="Arial"/>
                <a:cs typeface="Arial"/>
              </a:rPr>
              <a:t>°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culturele</a:t>
            </a:r>
            <a:r>
              <a:rPr dirty="0" sz="950" spc="-12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activiteit:</a:t>
            </a:r>
            <a:endParaRPr sz="9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90"/>
              </a:spcBef>
            </a:pPr>
            <a:r>
              <a:rPr dirty="0" sz="950">
                <a:solidFill>
                  <a:srgbClr val="161616"/>
                </a:solidFill>
                <a:latin typeface="Arial"/>
                <a:cs typeface="Arial"/>
              </a:rPr>
              <a:t>2</a:t>
            </a:r>
            <a:r>
              <a:rPr dirty="0" sz="950">
                <a:solidFill>
                  <a:srgbClr val="313131"/>
                </a:solidFill>
                <a:latin typeface="Arial"/>
                <a:cs typeface="Arial"/>
              </a:rPr>
              <a:t>°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culturele</a:t>
            </a:r>
            <a:r>
              <a:rPr dirty="0" sz="95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activiteit:</a:t>
            </a:r>
            <a:endParaRPr sz="950">
              <a:latin typeface="Arial"/>
              <a:cs typeface="Arial"/>
            </a:endParaRPr>
          </a:p>
          <a:p>
            <a:pPr marL="15875" marR="5080" indent="-635">
              <a:lnSpc>
                <a:spcPct val="115999"/>
              </a:lnSpc>
              <a:spcBef>
                <a:spcPts val="20"/>
              </a:spcBef>
            </a:pP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3° culturele</a:t>
            </a:r>
            <a:r>
              <a:rPr dirty="0" sz="950" spc="-11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activiteit:  </a:t>
            </a:r>
            <a:r>
              <a:rPr dirty="0" sz="950" spc="-90">
                <a:solidFill>
                  <a:srgbClr val="161616"/>
                </a:solidFill>
                <a:latin typeface="Arial"/>
                <a:cs typeface="Arial"/>
              </a:rPr>
              <a:t>4e 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culturele</a:t>
            </a:r>
            <a:r>
              <a:rPr dirty="0" sz="950" spc="-7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activiteit: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2510" y="4932769"/>
            <a:ext cx="1300480" cy="700405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280"/>
              </a:spcBef>
            </a:pP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8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november</a:t>
            </a:r>
            <a:r>
              <a:rPr dirty="0" sz="950" spc="11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2019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40">
                <a:solidFill>
                  <a:srgbClr val="161616"/>
                </a:solidFill>
                <a:latin typeface="Arial"/>
                <a:cs typeface="Arial"/>
              </a:rPr>
              <a:t>24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januari</a:t>
            </a:r>
            <a:r>
              <a:rPr dirty="0" sz="950" spc="5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  <a:p>
            <a:pPr marL="12700" marR="296545" indent="2540">
              <a:lnSpc>
                <a:spcPts val="1350"/>
              </a:lnSpc>
              <a:spcBef>
                <a:spcPts val="55"/>
              </a:spcBef>
            </a:pP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3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april 2020  </a:t>
            </a:r>
            <a:r>
              <a:rPr dirty="0" sz="950" spc="85">
                <a:solidFill>
                  <a:srgbClr val="161616"/>
                </a:solidFill>
                <a:latin typeface="Arial"/>
                <a:cs typeface="Arial"/>
              </a:rPr>
              <a:t>voor12juni2020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2171" y="5775374"/>
            <a:ext cx="8663305" cy="871219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280"/>
              </a:spcBef>
            </a:pPr>
            <a:r>
              <a:rPr dirty="0" sz="950" spc="10" b="1">
                <a:solidFill>
                  <a:srgbClr val="161616"/>
                </a:solidFill>
                <a:latin typeface="Arial"/>
                <a:cs typeface="Arial"/>
              </a:rPr>
              <a:t>Samenwerken:</a:t>
            </a:r>
            <a:endParaRPr sz="950">
              <a:latin typeface="Arial"/>
              <a:cs typeface="Arial"/>
            </a:endParaRPr>
          </a:p>
          <a:p>
            <a:pPr marL="12700" marR="5080" indent="635">
              <a:lnSpc>
                <a:spcPts val="1350"/>
              </a:lnSpc>
              <a:spcBef>
                <a:spcPts val="50"/>
              </a:spcBef>
            </a:pP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Een groepje dat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samenwerkt</a:t>
            </a:r>
            <a:r>
              <a:rPr dirty="0" sz="950" spc="25">
                <a:solidFill>
                  <a:srgbClr val="575757"/>
                </a:solidFill>
                <a:latin typeface="Arial"/>
                <a:cs typeface="Arial"/>
              </a:rPr>
              <a:t>, 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kan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nooit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opgehouden worden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door afwezigheid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één of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meer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leden</a:t>
            </a:r>
            <a:r>
              <a:rPr dirty="0" sz="950" spc="2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taken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moeten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zo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goed verdeeld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zijn,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dat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er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voor  elkaar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ingesprongen 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kan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worden.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Afwezigheid leidt tot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onvoldoende beoordeling</a:t>
            </a:r>
            <a:r>
              <a:rPr dirty="0" sz="950" spc="15">
                <a:solidFill>
                  <a:srgbClr val="313131"/>
                </a:solidFill>
                <a:latin typeface="Arial"/>
                <a:cs typeface="Arial"/>
              </a:rPr>
              <a:t>,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zodat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leerling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individueel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dient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te</a:t>
            </a:r>
            <a:r>
              <a:rPr dirty="0" sz="950" spc="-17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herkansen</a:t>
            </a:r>
            <a:r>
              <a:rPr dirty="0" sz="950" spc="15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vak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KV1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dient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voldoende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te worden</a:t>
            </a:r>
            <a:r>
              <a:rPr dirty="0" sz="950" spc="27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afgesloten.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3448" y="468897"/>
            <a:ext cx="544703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0" b="1">
                <a:solidFill>
                  <a:srgbClr val="262828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62828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62828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62828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62828"/>
                </a:solidFill>
                <a:latin typeface="Arial"/>
                <a:cs typeface="Arial"/>
              </a:rPr>
              <a:t>Afsluiting </a:t>
            </a:r>
            <a:r>
              <a:rPr dirty="0" sz="1350" spc="30" b="1">
                <a:solidFill>
                  <a:srgbClr val="262828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262828"/>
                </a:solidFill>
                <a:latin typeface="Arial"/>
                <a:cs typeface="Arial"/>
              </a:rPr>
              <a:t>Keuzevakken</a:t>
            </a:r>
            <a:r>
              <a:rPr dirty="0" sz="1350" spc="165" b="1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62828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22609" y="453123"/>
            <a:ext cx="317436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62828"/>
                </a:solidFill>
                <a:latin typeface="Arial"/>
                <a:cs typeface="Arial"/>
              </a:rPr>
              <a:t>Afdeling: </a:t>
            </a:r>
            <a:r>
              <a:rPr dirty="0" sz="1350" spc="10" b="1">
                <a:solidFill>
                  <a:srgbClr val="262828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62828"/>
                </a:solidFill>
                <a:latin typeface="Arial"/>
                <a:cs typeface="Arial"/>
              </a:rPr>
              <a:t>Wonen </a:t>
            </a:r>
            <a:r>
              <a:rPr dirty="0" sz="1450" spc="60" b="1">
                <a:solidFill>
                  <a:srgbClr val="262828"/>
                </a:solidFill>
                <a:latin typeface="Arial"/>
                <a:cs typeface="Arial"/>
              </a:rPr>
              <a:t>&amp;</a:t>
            </a:r>
            <a:r>
              <a:rPr dirty="0" sz="1450" spc="150" b="1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62828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30216" y="1567209"/>
            <a:ext cx="0" cy="139065"/>
          </a:xfrm>
          <a:custGeom>
            <a:avLst/>
            <a:gdLst/>
            <a:ahLst/>
            <a:cxnLst/>
            <a:rect l="l" t="t" r="r" b="b"/>
            <a:pathLst>
              <a:path w="0" h="139064">
                <a:moveTo>
                  <a:pt x="0" y="0"/>
                </a:moveTo>
                <a:lnTo>
                  <a:pt x="0" y="138832"/>
                </a:lnTo>
              </a:path>
            </a:pathLst>
          </a:custGeom>
          <a:ln w="3175">
            <a:solidFill>
              <a:srgbClr val="BFCFE6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65792" y="1381444"/>
          <a:ext cx="9464675" cy="4561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71780"/>
                <a:gridCol w="919480"/>
                <a:gridCol w="798830"/>
                <a:gridCol w="720090"/>
                <a:gridCol w="1260475"/>
                <a:gridCol w="3146425"/>
                <a:gridCol w="268604"/>
                <a:gridCol w="268604"/>
                <a:gridCol w="537209"/>
                <a:gridCol w="625475"/>
              </a:tblGrid>
              <a:tr h="333831">
                <a:tc gridSpan="6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25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Va</a:t>
                      </a:r>
                      <a:r>
                        <a:rPr dirty="0" sz="900" spc="-25">
                          <a:solidFill>
                            <a:srgbClr val="343B44"/>
                          </a:solidFill>
                          <a:latin typeface="Times New Roman"/>
                          <a:cs typeface="Times New Roman"/>
                        </a:rPr>
                        <a:t>k </a:t>
                      </a:r>
                      <a:r>
                        <a:rPr dirty="0" sz="800" spc="-1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ouv </a:t>
                      </a:r>
                      <a:r>
                        <a:rPr dirty="0" sz="800" spc="-1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w 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2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6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IA/Qn </a:t>
                      </a:r>
                      <a:r>
                        <a:rPr dirty="0" sz="800" spc="-3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-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50" spc="-50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800" spc="-15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-10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rnti:</a:t>
                      </a:r>
                      <a:r>
                        <a:rPr dirty="0" sz="800" spc="-6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rieur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-17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O11d </a:t>
                      </a:r>
                      <a:r>
                        <a:rPr dirty="0" sz="800" spc="-7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75">
                          <a:solidFill>
                            <a:srgbClr val="60626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75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75">
                          <a:solidFill>
                            <a:srgbClr val="606264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75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800" spc="-20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Ji:1&lt;</a:t>
                      </a:r>
                      <a:r>
                        <a:rPr dirty="0" sz="800" spc="-200">
                          <a:solidFill>
                            <a:srgbClr val="606264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00" spc="-20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vnn </a:t>
                      </a:r>
                      <a:r>
                        <a:rPr dirty="0" sz="800" spc="-95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9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800" spc="-95">
                          <a:solidFill>
                            <a:srgbClr val="798799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17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elu </a:t>
                      </a:r>
                      <a:r>
                        <a:rPr dirty="0" sz="800" spc="-55">
                          <a:solidFill>
                            <a:srgbClr val="79879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55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-5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"' </a:t>
                      </a:r>
                      <a:r>
                        <a:rPr dirty="0" sz="800" spc="-75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r.</a:t>
                      </a:r>
                      <a:r>
                        <a:rPr dirty="0" sz="800" spc="-7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7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r:i, </a:t>
                      </a:r>
                      <a:r>
                        <a:rPr dirty="0" sz="800" spc="-70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-55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5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st.a</a:t>
                      </a:r>
                      <a:r>
                        <a:rPr dirty="0" sz="800" spc="-55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-55">
                          <a:solidFill>
                            <a:srgbClr val="AFBFD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-5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800" spc="-11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am </a:t>
                      </a:r>
                      <a:r>
                        <a:rPr dirty="0" sz="800" spc="-7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&amp;. </a:t>
                      </a:r>
                      <a:r>
                        <a:rPr dirty="0" sz="800" spc="-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5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ne</a:t>
                      </a:r>
                      <a:r>
                        <a:rPr dirty="0" sz="800" spc="-16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1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-3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eu </a:t>
                      </a:r>
                      <a:r>
                        <a:rPr dirty="0" sz="800" spc="-1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13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Gv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15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k: </a:t>
                      </a:r>
                      <a:r>
                        <a:rPr dirty="0" sz="800" spc="15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BWI </a:t>
                      </a: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1304P </a:t>
                      </a:r>
                      <a:r>
                        <a:rPr dirty="0" sz="800" spc="-10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ln </a:t>
                      </a:r>
                      <a:r>
                        <a:rPr dirty="0" sz="800" spc="-8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st </a:t>
                      </a: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all•2</a:t>
                      </a:r>
                      <a:r>
                        <a:rPr dirty="0" sz="800" spc="-5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ne</a:t>
                      </a:r>
                      <a:r>
                        <a:rPr dirty="0" sz="800" spc="-50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114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er:1 </a:t>
                      </a:r>
                      <a:r>
                        <a:rPr dirty="0" sz="800" spc="-45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dirty="0" sz="800" spc="-45">
                          <a:solidFill>
                            <a:srgbClr val="798799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-4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800" spc="-9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90">
                          <a:solidFill>
                            <a:srgbClr val="606264"/>
                          </a:solidFill>
                          <a:latin typeface="Arial"/>
                          <a:cs typeface="Arial"/>
                        </a:rPr>
                        <a:t>r,</a:t>
                      </a:r>
                      <a:r>
                        <a:rPr dirty="0" sz="800" spc="-9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rrn </a:t>
                      </a:r>
                      <a:r>
                        <a:rPr dirty="0" sz="800" spc="-295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 spc="-29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@</a:t>
                      </a:r>
                      <a:r>
                        <a:rPr dirty="0" sz="800" spc="-29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9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5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3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:igfater </a:t>
                      </a:r>
                      <a:r>
                        <a:rPr dirty="0" sz="800" spc="5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-1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JS </a:t>
                      </a:r>
                      <a:r>
                        <a:rPr dirty="0" sz="800" spc="-114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!!v</a:t>
                      </a:r>
                      <a:r>
                        <a:rPr dirty="0" sz="800" spc="-114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-9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11">
                <a:tc gridSpan="3">
                  <a:txBody>
                    <a:bodyPr/>
                    <a:lstStyle/>
                    <a:p>
                      <a:pPr marL="74930">
                        <a:lnSpc>
                          <a:spcPts val="890"/>
                        </a:lnSpc>
                        <a:spcBef>
                          <a:spcPts val="30"/>
                        </a:spcBef>
                      </a:pPr>
                      <a:r>
                        <a:rPr dirty="0" sz="80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Le</a:t>
                      </a:r>
                      <a:r>
                        <a:rPr dirty="0" sz="80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rw </a:t>
                      </a:r>
                      <a:r>
                        <a:rPr dirty="0" sz="800" spc="-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sz="800" spc="-5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BB</a:t>
                      </a:r>
                      <a:r>
                        <a:rPr dirty="0" sz="800" spc="-3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800" spc="-4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dirty="0" sz="800" spc="-114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Sd </a:t>
                      </a:r>
                      <a:r>
                        <a:rPr dirty="0" sz="800" spc="-35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10olj </a:t>
                      </a:r>
                      <a:r>
                        <a:rPr dirty="0" sz="800" spc="1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dirty="0" sz="800" spc="1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8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2013-20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BFCFE6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890"/>
                        </a:lnSpc>
                        <a:spcBef>
                          <a:spcPts val="30"/>
                        </a:spcBef>
                      </a:pPr>
                      <a:r>
                        <a:rPr dirty="0" sz="800" spc="-60">
                          <a:solidFill>
                            <a:srgbClr val="AFBFD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BFCFE6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5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i;;t</a:t>
                      </a:r>
                      <a:r>
                        <a:rPr dirty="0" sz="800" spc="-135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0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el</a:t>
                      </a:r>
                      <a:r>
                        <a:rPr dirty="0" sz="800" spc="-19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t:a</a:t>
                      </a:r>
                      <a:r>
                        <a:rPr dirty="0" sz="800" spc="-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al </a:t>
                      </a:r>
                      <a:r>
                        <a:rPr dirty="0" sz="800" spc="-2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650" spc="-10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Î </a:t>
                      </a:r>
                      <a:r>
                        <a:rPr dirty="0" sz="650" spc="-6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"1ll=</a:t>
                      </a:r>
                      <a:r>
                        <a:rPr dirty="0" sz="650" spc="-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650" spc="-15">
                          <a:solidFill>
                            <a:srgbClr val="97A5BC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65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650" spc="-9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3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650" spc="-3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650" spc="-3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rn</a:t>
                      </a:r>
                      <a:r>
                        <a:rPr dirty="0" sz="650" spc="-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650" spc="-3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ie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ts val="890"/>
                        </a:lnSpc>
                        <a:spcBef>
                          <a:spcPts val="300"/>
                        </a:spcBef>
                      </a:pP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3495">
                        <a:lnSpc>
                          <a:spcPts val="1245"/>
                        </a:lnSpc>
                      </a:pPr>
                      <a:r>
                        <a:rPr dirty="0" sz="1050" spc="-150">
                          <a:solidFill>
                            <a:srgbClr val="606264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050" spc="-30">
                          <a:solidFill>
                            <a:srgbClr val="343B44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050" spc="-30">
                          <a:solidFill>
                            <a:srgbClr val="606264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050" spc="30">
                          <a:solidFill>
                            <a:srgbClr val="414F64"/>
                          </a:solidFill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dirty="0" sz="1050" spc="-170">
                          <a:solidFill>
                            <a:srgbClr val="414F64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050" spc="-145">
                          <a:solidFill>
                            <a:srgbClr val="414F6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35">
                          <a:solidFill>
                            <a:srgbClr val="606264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050" spc="-35">
                          <a:solidFill>
                            <a:srgbClr val="343B44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800" spc="-14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-145" i="1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JJ   </a:t>
                      </a:r>
                      <a:r>
                        <a:rPr dirty="0" sz="800" spc="15" i="1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00" spc="-5" i="1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14" i="1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-114" i="1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;q,r,J</a:t>
                      </a:r>
                      <a:r>
                        <a:rPr dirty="0" sz="800" spc="-114" i="1">
                          <a:solidFill>
                            <a:srgbClr val="8597A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114" i="1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345">
                        <a:lnSpc>
                          <a:spcPts val="89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Wegin</a:t>
                      </a:r>
                      <a:r>
                        <a:rPr dirty="0" sz="800" spc="-1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50" spc="1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10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1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50" spc="10">
                          <a:solidFill>
                            <a:srgbClr val="414F64"/>
                          </a:solidFill>
                          <a:latin typeface="Arial"/>
                          <a:cs typeface="Arial"/>
                        </a:rPr>
                        <a:t>NJS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R="8255">
                        <a:lnSpc>
                          <a:spcPts val="915"/>
                        </a:lnSpc>
                        <a:spcBef>
                          <a:spcPts val="275"/>
                        </a:spcBef>
                      </a:pPr>
                      <a:r>
                        <a:rPr dirty="0" sz="800" spc="-50">
                          <a:solidFill>
                            <a:srgbClr val="131C2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-5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6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T-ij'd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040"/>
                        </a:lnSpc>
                        <a:spcBef>
                          <a:spcPts val="105"/>
                        </a:spcBef>
                      </a:pPr>
                      <a:r>
                        <a:rPr dirty="0" sz="950" spc="-105" b="1">
                          <a:solidFill>
                            <a:srgbClr val="262828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990"/>
                        </a:lnSpc>
                        <a:spcBef>
                          <a:spcPts val="155"/>
                        </a:spcBef>
                      </a:pPr>
                      <a:r>
                        <a:rPr dirty="0" sz="900" spc="-125">
                          <a:solidFill>
                            <a:srgbClr val="343B44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900" spc="-125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138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P/PIE/04.00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429895" indent="-63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tekening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maken,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2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m.v.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Cadprogramma van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bedradingsschema,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tekening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werktekening</a:t>
                      </a:r>
                      <a:r>
                        <a:rPr dirty="0" sz="800" spc="1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P/PIE/04.01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380365" indent="127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sanitaire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geldende </a:t>
                      </a:r>
                      <a:r>
                        <a:rPr dirty="0" sz="800" spc="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800" spc="4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voorschriften. 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buis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inclusief</a:t>
                      </a:r>
                      <a:r>
                        <a:rPr dirty="0" sz="800" spc="-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appendages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66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P/PIE/04.01.2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80365" indent="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sanitaire 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installat </a:t>
                      </a:r>
                      <a:r>
                        <a:rPr dirty="0" sz="800" spc="1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geldende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normen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voorschriften.  </a:t>
                      </a:r>
                      <a:r>
                        <a:rPr dirty="0" sz="800" spc="-9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San </a:t>
                      </a:r>
                      <a:r>
                        <a:rPr dirty="0" sz="80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8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aire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toestellen</a:t>
                      </a:r>
                      <a:r>
                        <a:rPr dirty="0" sz="800" spc="-1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aansluiten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4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P/PIE/04.02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8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2390" marR="201295" indent="-635">
                        <a:lnSpc>
                          <a:spcPct val="126000"/>
                        </a:lnSpc>
                        <a:spcBef>
                          <a:spcPts val="30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huisinstallatie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installatietekening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volgens geldende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normen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voorschriften 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leidingnet van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huisinstallatie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aanleggen,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bedraden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aflassen</a:t>
                      </a:r>
                      <a:r>
                        <a:rPr dirty="0" sz="800" spc="-1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1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800" spc="-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aansluiten</a:t>
                      </a: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verlichtingsarmaturen</a:t>
                      </a:r>
                      <a:r>
                        <a:rPr dirty="0" sz="800" spc="-1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5">
                          <a:solidFill>
                            <a:srgbClr val="60626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P/PIE/04.02.1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-1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201295" indent="-63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elektrische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huisinstallatie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een 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installatietekening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volgens geldende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normen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voorschriften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PIE/</a:t>
                      </a: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04</a:t>
                      </a:r>
                      <a:r>
                        <a:rPr dirty="0" sz="8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Eindtoets deeltaak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04</a:t>
                      </a:r>
                      <a:r>
                        <a:rPr dirty="0" sz="800" spc="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00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 spc="-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04</a:t>
                      </a:r>
                      <a:r>
                        <a:rPr dirty="0" sz="800" spc="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60min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1">
                  <a:txBody>
                    <a:bodyPr/>
                    <a:lstStyle/>
                    <a:p>
                      <a:pPr marL="73660">
                        <a:lnSpc>
                          <a:spcPts val="994"/>
                        </a:lnSpc>
                        <a:spcBef>
                          <a:spcPts val="15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7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95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950" spc="-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200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00" spc="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6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1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J.P </a:t>
                      </a:r>
                      <a:r>
                        <a:rPr dirty="0" sz="800" spc="-35">
                          <a:solidFill>
                            <a:srgbClr val="343B44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869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vakgroep d</a:t>
                      </a:r>
                      <a:r>
                        <a:rPr dirty="0" sz="800" spc="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8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50" spc="-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61433" y="6769861"/>
            <a:ext cx="876300" cy="33083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53340" indent="-41275">
              <a:lnSpc>
                <a:spcPct val="100000"/>
              </a:lnSpc>
              <a:spcBef>
                <a:spcPts val="340"/>
              </a:spcBef>
              <a:buClr>
                <a:srgbClr val="343B44"/>
              </a:buClr>
              <a:buSzPct val="87500"/>
              <a:buChar char="•"/>
              <a:tabLst>
                <a:tab pos="53975" algn="l"/>
              </a:tabLst>
            </a:pPr>
            <a:r>
              <a:rPr dirty="0" sz="800" spc="-45">
                <a:solidFill>
                  <a:srgbClr val="262828"/>
                </a:solidFill>
                <a:latin typeface="Arial"/>
                <a:cs typeface="Arial"/>
              </a:rPr>
              <a:t>Kt </a:t>
            </a:r>
            <a:r>
              <a:rPr dirty="0" sz="800" spc="-35">
                <a:solidFill>
                  <a:srgbClr val="262828"/>
                </a:solidFill>
                <a:latin typeface="Arial"/>
                <a:cs typeface="Arial"/>
              </a:rPr>
              <a:t>=</a:t>
            </a:r>
            <a:r>
              <a:rPr dirty="0" sz="800" spc="-85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62828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40"/>
              </a:spcBef>
            </a:pPr>
            <a:r>
              <a:rPr dirty="0" sz="800" spc="-220">
                <a:solidFill>
                  <a:srgbClr val="262828"/>
                </a:solidFill>
                <a:latin typeface="Arial"/>
                <a:cs typeface="Arial"/>
              </a:rPr>
              <a:t>CD </a:t>
            </a:r>
            <a:r>
              <a:rPr dirty="0" sz="800" spc="-50">
                <a:solidFill>
                  <a:srgbClr val="262828"/>
                </a:solidFill>
                <a:latin typeface="Arial"/>
                <a:cs typeface="Arial"/>
              </a:rPr>
              <a:t>RTTI</a:t>
            </a:r>
            <a:r>
              <a:rPr dirty="0" sz="800" spc="-5">
                <a:solidFill>
                  <a:srgbClr val="262828"/>
                </a:solidFill>
                <a:latin typeface="Arial"/>
                <a:cs typeface="Arial"/>
              </a:rPr>
              <a:t> 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26678" y="6754342"/>
            <a:ext cx="20891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40">
                <a:solidFill>
                  <a:srgbClr val="4B4B4B"/>
                </a:solidFill>
                <a:latin typeface="Times New Roman"/>
                <a:cs typeface="Times New Roman"/>
              </a:rPr>
              <a:t>- </a:t>
            </a:r>
            <a:r>
              <a:rPr dirty="0" sz="850">
                <a:solidFill>
                  <a:srgbClr val="262828"/>
                </a:solidFill>
                <a:latin typeface="Times New Roman"/>
                <a:cs typeface="Times New Roman"/>
              </a:rPr>
              <a:t>2</a:t>
            </a:r>
            <a:r>
              <a:rPr dirty="0" sz="850" spc="-90">
                <a:solidFill>
                  <a:srgbClr val="262828"/>
                </a:solidFill>
                <a:latin typeface="Times New Roman"/>
                <a:cs typeface="Times New Roman"/>
              </a:rPr>
              <a:t> </a:t>
            </a:r>
            <a:r>
              <a:rPr dirty="0" sz="850" spc="-70">
                <a:solidFill>
                  <a:srgbClr val="262828"/>
                </a:solidFill>
                <a:latin typeface="Times New Roman"/>
                <a:cs typeface="Times New Roman"/>
              </a:rPr>
              <a:t>-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1710055"/>
          </a:xfrm>
          <a:custGeom>
            <a:avLst/>
            <a:gdLst/>
            <a:ahLst/>
            <a:cxnLst/>
            <a:rect l="l" t="t" r="r" b="b"/>
            <a:pathLst>
              <a:path w="0" h="1710055">
                <a:moveTo>
                  <a:pt x="0" y="1709633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74947" y="1308174"/>
          <a:ext cx="9461500" cy="3688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71780"/>
                <a:gridCol w="1708785"/>
                <a:gridCol w="726440"/>
                <a:gridCol w="1260475"/>
                <a:gridCol w="3143250"/>
                <a:gridCol w="274954"/>
                <a:gridCol w="266065"/>
                <a:gridCol w="531495"/>
                <a:gridCol w="632459"/>
              </a:tblGrid>
              <a:tr h="467096">
                <a:tc gridSpan="5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800" spc="20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 marR="2219325" indent="-635">
                        <a:lnSpc>
                          <a:spcPct val="125200"/>
                        </a:lnSpc>
                        <a:spcBef>
                          <a:spcPts val="25"/>
                        </a:spcBef>
                      </a:pPr>
                      <a:r>
                        <a:rPr dirty="0" sz="800" spc="20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800" spc="15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Produceren, </a:t>
                      </a:r>
                      <a:r>
                        <a:rPr dirty="0" sz="800" spc="25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lnstaleren </a:t>
                      </a:r>
                      <a:r>
                        <a:rPr dirty="0" sz="800" spc="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Energie  </a:t>
                      </a:r>
                      <a:r>
                        <a:rPr dirty="0" sz="8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Leerw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sz="800" spc="-5">
                          <a:solidFill>
                            <a:srgbClr val="46566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3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-7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Schoolj </a:t>
                      </a: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aar </a:t>
                      </a:r>
                      <a:r>
                        <a:rPr dirty="0" sz="800" spc="-5">
                          <a:solidFill>
                            <a:srgbClr val="33425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90">
                          <a:solidFill>
                            <a:srgbClr val="33425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5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Keuzevak </a:t>
                      </a:r>
                      <a:r>
                        <a:rPr dirty="0" sz="800" spc="5">
                          <a:solidFill>
                            <a:srgbClr val="33425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BWI 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1318K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Woon</a:t>
                      </a:r>
                      <a:r>
                        <a:rPr dirty="0" sz="800" spc="30">
                          <a:solidFill>
                            <a:srgbClr val="334254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kantoortechnologie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(Magister</a:t>
                      </a:r>
                      <a:r>
                        <a:rPr dirty="0" sz="800" spc="-1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WKT)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5698"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 marR="125095" indent="2540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10" b="1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0010">
                        <a:lnSpc>
                          <a:spcPts val="990"/>
                        </a:lnSpc>
                        <a:spcBef>
                          <a:spcPts val="204"/>
                        </a:spcBef>
                      </a:pPr>
                      <a:r>
                        <a:rPr dirty="0" sz="850" spc="-30" b="1" i="1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5" b="1" i="1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leerling</a:t>
                      </a:r>
                      <a:r>
                        <a:rPr dirty="0" sz="850" spc="90" b="1" i="1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b="1" i="1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kan;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40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350">
                        <a:lnSpc>
                          <a:spcPts val="940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915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88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915"/>
                        </a:lnSpc>
                        <a:spcBef>
                          <a:spcPts val="254"/>
                        </a:spcBef>
                      </a:pPr>
                      <a:r>
                        <a:rPr dirty="0" sz="800" spc="-8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08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K/PIE/13.1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ontwerpen,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tekenen en</a:t>
                      </a:r>
                      <a:r>
                        <a:rPr dirty="0" sz="800" spc="8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calculeren.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K/PIE/13.2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36525" indent="-1270">
                        <a:lnSpc>
                          <a:spcPct val="1276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tekeningen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schema's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lezen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interpreteren.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spanningsloze</a:t>
                      </a:r>
                      <a:r>
                        <a:rPr dirty="0" sz="800" spc="6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situatie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800" spc="-1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800" spc="30">
                          <a:solidFill>
                            <a:srgbClr val="44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800" spc="-1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zoeken</a:t>
                      </a:r>
                      <a:r>
                        <a:rPr dirty="0" sz="800" spc="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verhelpen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K/PIE/13.3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-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88595" indent="-3810">
                        <a:lnSpc>
                          <a:spcPct val="1276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elektrische installatie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monteren.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serie-, 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wissel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kruisschakelaars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41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K/PIE/13.4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288925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schakelen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domotica. 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Oa</a:t>
                      </a:r>
                      <a:r>
                        <a:rPr dirty="0" sz="800" spc="-20">
                          <a:solidFill>
                            <a:srgbClr val="545656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Met 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Wifi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tablet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inregelen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monitoren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K/PIE/13.Th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10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9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deeltaak </a:t>
                      </a:r>
                      <a:r>
                        <a:rPr dirty="0" sz="800" spc="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13.1tm</a:t>
                      </a:r>
                      <a:r>
                        <a:rPr dirty="0" sz="800" spc="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13.4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280">
                <a:tc gridSpan="10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8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7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9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10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9185"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16 juli</a:t>
                      </a:r>
                      <a:r>
                        <a:rPr dirty="0" sz="800" spc="-1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-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9551" y="465843"/>
            <a:ext cx="544449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62828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62828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62828"/>
                </a:solidFill>
                <a:latin typeface="Arial"/>
                <a:cs typeface="Arial"/>
              </a:rPr>
              <a:t>Toetsing </a:t>
            </a:r>
            <a:r>
              <a:rPr dirty="0" sz="1350" spc="45" b="1">
                <a:solidFill>
                  <a:srgbClr val="262828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62828"/>
                </a:solidFill>
                <a:latin typeface="Arial"/>
                <a:cs typeface="Arial"/>
              </a:rPr>
              <a:t>Afsluiting </a:t>
            </a:r>
            <a:r>
              <a:rPr dirty="0" sz="1350" spc="35" b="1">
                <a:solidFill>
                  <a:srgbClr val="262828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262828"/>
                </a:solidFill>
                <a:latin typeface="Arial"/>
                <a:cs typeface="Arial"/>
              </a:rPr>
              <a:t>Keuzevakken</a:t>
            </a:r>
            <a:r>
              <a:rPr dirty="0" sz="1350" spc="140" b="1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62828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22609" y="450070"/>
            <a:ext cx="317754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62828"/>
                </a:solidFill>
                <a:latin typeface="Arial"/>
                <a:cs typeface="Arial"/>
              </a:rPr>
              <a:t>Afdeling: </a:t>
            </a:r>
            <a:r>
              <a:rPr dirty="0" sz="1350" spc="10" b="1">
                <a:solidFill>
                  <a:srgbClr val="262828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62828"/>
                </a:solidFill>
                <a:latin typeface="Arial"/>
                <a:cs typeface="Arial"/>
              </a:rPr>
              <a:t>Wonen </a:t>
            </a:r>
            <a:r>
              <a:rPr dirty="0" sz="1450" spc="30" b="1">
                <a:solidFill>
                  <a:srgbClr val="262828"/>
                </a:solidFill>
                <a:latin typeface="Arial"/>
                <a:cs typeface="Arial"/>
              </a:rPr>
              <a:t>&amp;</a:t>
            </a:r>
            <a:r>
              <a:rPr dirty="0" sz="1450" spc="145" b="1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62828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0587" y="6769861"/>
            <a:ext cx="876300" cy="33083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30">
                <a:solidFill>
                  <a:srgbClr val="262828"/>
                </a:solidFill>
                <a:latin typeface="Arial"/>
                <a:cs typeface="Arial"/>
              </a:rPr>
              <a:t>•Kt </a:t>
            </a:r>
            <a:r>
              <a:rPr dirty="0" sz="700" spc="25">
                <a:solidFill>
                  <a:srgbClr val="262828"/>
                </a:solidFill>
                <a:latin typeface="Arial"/>
                <a:cs typeface="Arial"/>
              </a:rPr>
              <a:t>=</a:t>
            </a:r>
            <a:r>
              <a:rPr dirty="0" sz="700" spc="75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62828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40"/>
              </a:spcBef>
            </a:pPr>
            <a:r>
              <a:rPr dirty="0" sz="800" spc="-229">
                <a:solidFill>
                  <a:srgbClr val="262828"/>
                </a:solidFill>
                <a:latin typeface="Arial"/>
                <a:cs typeface="Arial"/>
              </a:rPr>
              <a:t>CD</a:t>
            </a:r>
            <a:r>
              <a:rPr dirty="0" sz="800" spc="35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800" spc="-50">
                <a:solidFill>
                  <a:srgbClr val="262828"/>
                </a:solidFill>
                <a:latin typeface="Arial"/>
                <a:cs typeface="Arial"/>
              </a:rPr>
              <a:t>RTTI</a:t>
            </a:r>
            <a:r>
              <a:rPr dirty="0" sz="800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62828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32590" y="6732972"/>
            <a:ext cx="20637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676766"/>
                </a:solidFill>
                <a:latin typeface="Times New Roman"/>
                <a:cs typeface="Times New Roman"/>
              </a:rPr>
              <a:t>. </a:t>
            </a:r>
            <a:r>
              <a:rPr dirty="0" sz="850" spc="10">
                <a:solidFill>
                  <a:srgbClr val="262828"/>
                </a:solidFill>
                <a:latin typeface="Times New Roman"/>
                <a:cs typeface="Times New Roman"/>
              </a:rPr>
              <a:t>3</a:t>
            </a:r>
            <a:r>
              <a:rPr dirty="0" sz="850" spc="40">
                <a:solidFill>
                  <a:srgbClr val="262828"/>
                </a:solidFill>
                <a:latin typeface="Times New Roman"/>
                <a:cs typeface="Times New Roman"/>
              </a:rPr>
              <a:t> </a:t>
            </a:r>
            <a:r>
              <a:rPr dirty="0" sz="850" spc="5">
                <a:solidFill>
                  <a:srgbClr val="444646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73270"/>
            <a:ext cx="0" cy="1270635"/>
          </a:xfrm>
          <a:custGeom>
            <a:avLst/>
            <a:gdLst/>
            <a:ahLst/>
            <a:cxnLst/>
            <a:rect l="l" t="t" r="r" b="b"/>
            <a:pathLst>
              <a:path w="0" h="1270635">
                <a:moveTo>
                  <a:pt x="0" y="1270013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74947" y="987618"/>
          <a:ext cx="9461500" cy="39262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68605"/>
                <a:gridCol w="1711960"/>
                <a:gridCol w="729615"/>
                <a:gridCol w="1260475"/>
                <a:gridCol w="3146425"/>
                <a:gridCol w="262890"/>
                <a:gridCol w="271779"/>
                <a:gridCol w="540384"/>
                <a:gridCol w="622934"/>
              </a:tblGrid>
              <a:tr h="467096"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800" spc="1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ak</a:t>
                      </a:r>
                      <a:r>
                        <a:rPr dirty="0" sz="800" spc="10">
                          <a:solidFill>
                            <a:srgbClr val="495B7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8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Ke </a:t>
                      </a:r>
                      <a:r>
                        <a:rPr dirty="0" sz="800" spc="-6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u </a:t>
                      </a:r>
                      <a:r>
                        <a:rPr dirty="0" sz="800" spc="-7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7.</a:t>
                      </a:r>
                      <a:r>
                        <a:rPr dirty="0" sz="800" spc="-7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7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800" spc="-7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;:i</a:t>
                      </a:r>
                      <a:r>
                        <a:rPr dirty="0" sz="800" spc="-7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i,: </a:t>
                      </a:r>
                      <a:r>
                        <a:rPr dirty="0" sz="800" spc="-19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B@u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w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Won</a:t>
                      </a:r>
                      <a:r>
                        <a:rPr dirty="0" sz="800" spc="2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50" spc="-20">
                          <a:solidFill>
                            <a:srgbClr val="243142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800" spc="-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Int</a:t>
                      </a:r>
                      <a:r>
                        <a:rPr dirty="0" sz="800" spc="-1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 spc="1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 marR="2212975" indent="-33655">
                        <a:lnSpc>
                          <a:spcPts val="1230"/>
                        </a:lnSpc>
                        <a:spcBef>
                          <a:spcPts val="45"/>
                        </a:spcBef>
                      </a:pPr>
                      <a:r>
                        <a:rPr dirty="0" sz="850" spc="35">
                          <a:solidFill>
                            <a:srgbClr val="243142"/>
                          </a:solidFill>
                          <a:latin typeface="Times New Roman"/>
                          <a:cs typeface="Times New Roman"/>
                        </a:rPr>
                        <a:t>û </a:t>
                      </a:r>
                      <a:r>
                        <a:rPr dirty="0" sz="850" spc="-70">
                          <a:solidFill>
                            <a:srgbClr val="495B70"/>
                          </a:solidFill>
                          <a:latin typeface="Times New Roman"/>
                          <a:cs typeface="Times New Roman"/>
                        </a:rPr>
                        <a:t>fèl</a:t>
                      </a:r>
                      <a:r>
                        <a:rPr dirty="0" sz="850" spc="-70">
                          <a:solidFill>
                            <a:srgbClr val="42484F"/>
                          </a:solidFill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dirty="0" sz="850" spc="-70">
                          <a:solidFill>
                            <a:srgbClr val="262628"/>
                          </a:solidFill>
                          <a:latin typeface="Times New Roman"/>
                          <a:cs typeface="Times New Roman"/>
                        </a:rPr>
                        <a:t>ei </a:t>
                      </a:r>
                      <a:r>
                        <a:rPr dirty="0" sz="850">
                          <a:solidFill>
                            <a:srgbClr val="243142"/>
                          </a:solidFill>
                          <a:latin typeface="Times New Roman"/>
                          <a:cs typeface="Times New Roman"/>
                        </a:rPr>
                        <a:t>d,m</a:t>
                      </a:r>
                      <a:r>
                        <a:rPr dirty="0" sz="850">
                          <a:solidFill>
                            <a:srgbClr val="262628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650" spc="-40">
                          <a:solidFill>
                            <a:srgbClr val="243142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650" spc="-40">
                          <a:solidFill>
                            <a:srgbClr val="42484F"/>
                          </a:solidFill>
                          <a:latin typeface="Times New Roman"/>
                          <a:cs typeface="Times New Roman"/>
                        </a:rPr>
                        <a:t>'il </a:t>
                      </a:r>
                      <a:r>
                        <a:rPr dirty="0" sz="650" spc="-40">
                          <a:solidFill>
                            <a:srgbClr val="262628"/>
                          </a:solidFill>
                          <a:latin typeface="Times New Roman"/>
                          <a:cs typeface="Times New Roman"/>
                        </a:rPr>
                        <a:t>l1 </a:t>
                      </a:r>
                      <a:r>
                        <a:rPr dirty="0" sz="850" spc="-7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50" spc="-7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re.duc </a:t>
                      </a:r>
                      <a:r>
                        <a:rPr dirty="0" sz="850" spc="-9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ene</a:t>
                      </a:r>
                      <a:r>
                        <a:rPr dirty="0" sz="850" spc="-9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50" spc="-9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6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-6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6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6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6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aJ8'</a:t>
                      </a:r>
                      <a:r>
                        <a:rPr dirty="0" sz="800" spc="-6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rr </a:t>
                      </a:r>
                      <a:r>
                        <a:rPr dirty="0" sz="800" spc="-1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50" spc="-50">
                          <a:solidFill>
                            <a:srgbClr val="243142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800" spc="-9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9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6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ar-g</a:t>
                      </a:r>
                      <a:r>
                        <a:rPr dirty="0" sz="800" spc="-6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60">
                          <a:solidFill>
                            <a:srgbClr val="919CC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6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80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-2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2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00" spc="-12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10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800" spc="-13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wel]:</a:t>
                      </a:r>
                      <a:r>
                        <a:rPr dirty="0" sz="800" spc="8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8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GB</a:t>
                      </a:r>
                      <a:r>
                        <a:rPr dirty="0" sz="750" spc="-13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 spc="-4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KB</a:t>
                      </a:r>
                      <a:r>
                        <a:rPr dirty="0" sz="75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7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dirty="0" sz="800" spc="-7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00" spc="-9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ool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2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aar</a:t>
                      </a:r>
                      <a:r>
                        <a:rPr dirty="0" sz="800" spc="-14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z="800" spc="3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800" spc="-1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800" spc="-1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800" spc="-13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 spc="-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11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KP-</a:t>
                      </a:r>
                      <a:r>
                        <a:rPr dirty="0" sz="800" spc="-1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ll </a:t>
                      </a:r>
                      <a:r>
                        <a:rPr dirty="0" sz="800" spc="-125">
                          <a:solidFill>
                            <a:srgbClr val="495B70"/>
                          </a:solidFill>
                          <a:latin typeface="Arial"/>
                          <a:cs typeface="Arial"/>
                        </a:rPr>
                        <a:t>ö'.</a:t>
                      </a:r>
                      <a:r>
                        <a:rPr dirty="0" sz="800" spc="-12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f.!</a:t>
                      </a:r>
                      <a:r>
                        <a:rPr dirty="0" sz="800" spc="-12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:V(l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1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00" spc="-125">
                          <a:solidFill>
                            <a:srgbClr val="9CB3C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2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!</a:t>
                      </a:r>
                      <a:r>
                        <a:rPr dirty="0" sz="800" spc="-1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3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00" spc="-6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13 </a:t>
                      </a:r>
                      <a:r>
                        <a:rPr dirty="0" sz="800" spc="-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 spc="-2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00" spc="-5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 </a:t>
                      </a:r>
                      <a:r>
                        <a:rPr dirty="0" sz="800" spc="-1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Best </a:t>
                      </a:r>
                      <a:r>
                        <a:rPr dirty="0" sz="800" spc="20">
                          <a:solidFill>
                            <a:srgbClr val="070F2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2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1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9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&lt;l</a:t>
                      </a:r>
                      <a:r>
                        <a:rPr dirty="0" sz="800" spc="-9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!Jt </a:t>
                      </a:r>
                      <a:r>
                        <a:rPr dirty="0" sz="800" spc="-7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,:, </a:t>
                      </a:r>
                      <a:r>
                        <a:rPr dirty="0" sz="800" spc="-8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.ati </a:t>
                      </a:r>
                      <a:r>
                        <a:rPr dirty="0" sz="800" spc="-110">
                          <a:solidFill>
                            <a:srgbClr val="495B7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-110">
                          <a:solidFill>
                            <a:srgbClr val="9CB3CF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00" spc="-11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E:</a:t>
                      </a:r>
                      <a:r>
                        <a:rPr dirty="0" sz="800" spc="-11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r.€ilil </a:t>
                      </a:r>
                      <a:r>
                        <a:rPr dirty="0" sz="800" spc="-2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-2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ma </a:t>
                      </a:r>
                      <a:r>
                        <a:rPr dirty="0" sz="800" spc="-5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-5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55">
                          <a:solidFill>
                            <a:srgbClr val="495B70"/>
                          </a:solidFill>
                          <a:latin typeface="Arial"/>
                          <a:cs typeface="Arial"/>
                        </a:rPr>
                        <a:t>;s</a:t>
                      </a:r>
                      <a:r>
                        <a:rPr dirty="0" sz="800" spc="-5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80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1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00" spc="-2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UT</a:t>
                      </a:r>
                      <a:r>
                        <a:rPr dirty="0" sz="800" spc="-2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7852">
                <a:tc row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-1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800" spc="-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dirty="0" sz="800" spc="-1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-4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li&gt;oe</a:t>
                      </a:r>
                      <a:r>
                        <a:rPr dirty="0" sz="750" spc="-14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>
                          <a:solidFill>
                            <a:srgbClr val="070F2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 spc="-135">
                          <a:solidFill>
                            <a:srgbClr val="070F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dirty="0" sz="750" spc="-9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 spc="-2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-15" b="1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Toet</a:t>
                      </a:r>
                      <a:r>
                        <a:rPr dirty="0" sz="800" spc="-175" b="1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0" b="1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100" b="1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25" b="1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cod</a:t>
                      </a:r>
                      <a:r>
                        <a:rPr dirty="0" sz="800" spc="-25" b="1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940"/>
                        </a:lnSpc>
                        <a:spcBef>
                          <a:spcPts val="265"/>
                        </a:spcBef>
                      </a:pPr>
                      <a:r>
                        <a:rPr dirty="0" sz="800" spc="-10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(n</a:t>
                      </a:r>
                      <a:r>
                        <a:rPr dirty="0" sz="800" spc="-105">
                          <a:solidFill>
                            <a:srgbClr val="495B70"/>
                          </a:solidFill>
                          <a:latin typeface="Arial"/>
                          <a:cs typeface="Arial"/>
                        </a:rPr>
                        <a:t>Gr:/§,ii!i</a:t>
                      </a:r>
                      <a:r>
                        <a:rPr dirty="0" sz="800" spc="-10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1!e </a:t>
                      </a:r>
                      <a:r>
                        <a:rPr dirty="0" sz="800" spc="-10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13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60">
                          <a:solidFill>
                            <a:srgbClr val="495B70"/>
                          </a:solidFill>
                          <a:latin typeface="Times New Roman"/>
                          <a:cs typeface="Times New Roman"/>
                        </a:rPr>
                        <a:t>'lt</a:t>
                      </a:r>
                      <a:r>
                        <a:rPr dirty="0" sz="750" spc="-60">
                          <a:solidFill>
                            <a:srgbClr val="42484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750" spc="-60">
                          <a:solidFill>
                            <a:srgbClr val="495B7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750" spc="-60">
                          <a:solidFill>
                            <a:srgbClr val="42484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60">
                          <a:solidFill>
                            <a:srgbClr val="495B70"/>
                          </a:solidFill>
                          <a:latin typeface="Times New Roman"/>
                          <a:cs typeface="Times New Roman"/>
                        </a:rPr>
                        <a:t>el</a:t>
                      </a:r>
                      <a:r>
                        <a:rPr dirty="0" sz="750" spc="35">
                          <a:solidFill>
                            <a:srgbClr val="495B7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80">
                          <a:solidFill>
                            <a:srgbClr val="42484F"/>
                          </a:solidFill>
                          <a:latin typeface="Times New Roman"/>
                          <a:cs typeface="Times New Roman"/>
                        </a:rPr>
                        <a:t>©J'm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-18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-t</a:t>
                      </a:r>
                      <a:r>
                        <a:rPr dirty="0" sz="850" spc="-18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50" spc="-180">
                          <a:solidFill>
                            <a:srgbClr val="495B70"/>
                          </a:solidFill>
                          <a:latin typeface="Arial"/>
                          <a:cs typeface="Arial"/>
                        </a:rPr>
                        <a:t>ll11</a:t>
                      </a:r>
                      <a:r>
                        <a:rPr dirty="0" sz="850" spc="-18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180">
                          <a:solidFill>
                            <a:srgbClr val="495B7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50" spc="-18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50" spc="-13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495B70"/>
                          </a:solidFill>
                          <a:latin typeface="Arial"/>
                          <a:cs typeface="Arial"/>
                        </a:rPr>
                        <a:t>Mle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990"/>
                        </a:lnSpc>
                        <a:spcBef>
                          <a:spcPts val="160"/>
                        </a:spcBef>
                      </a:pPr>
                      <a:r>
                        <a:rPr dirty="0" sz="800" spc="5" i="1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95" i="1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850" spc="-95" i="1">
                          <a:solidFill>
                            <a:srgbClr val="495B70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850" spc="-110" i="1">
                          <a:solidFill>
                            <a:srgbClr val="495B70"/>
                          </a:solidFill>
                          <a:latin typeface="Arial"/>
                          <a:cs typeface="Arial"/>
                        </a:rPr>
                        <a:t>e.r,</a:t>
                      </a:r>
                      <a:r>
                        <a:rPr dirty="0" sz="850" spc="-110" i="1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850" spc="-110" i="1">
                          <a:solidFill>
                            <a:srgbClr val="495B7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850" spc="-110" i="1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50" spc="10" i="1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dirty="0" sz="800" spc="-5" b="1" i="1">
                          <a:solidFill>
                            <a:srgbClr val="262628"/>
                          </a:solidFill>
                          <a:latin typeface="Times New Roman"/>
                          <a:cs typeface="Times New Roman"/>
                        </a:rPr>
                        <a:t>kan</a:t>
                      </a:r>
                      <a:r>
                        <a:rPr dirty="0" sz="800" spc="-90" b="1" i="1">
                          <a:solidFill>
                            <a:srgbClr val="2626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25" b="1" i="1">
                          <a:solidFill>
                            <a:srgbClr val="243142"/>
                          </a:solidFill>
                          <a:latin typeface="Times New Roman"/>
                          <a:cs typeface="Times New Roman"/>
                        </a:rPr>
                        <a:t>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915"/>
                        </a:lnSpc>
                        <a:spcBef>
                          <a:spcPts val="229"/>
                        </a:spcBef>
                      </a:pPr>
                      <a:r>
                        <a:rPr dirty="0" sz="800" spc="-40" b="1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800" spc="-40" b="1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40" b="1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gi</a:t>
                      </a:r>
                      <a:r>
                        <a:rPr dirty="0" sz="800" spc="-40" b="1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40" b="1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40" b="1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6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'Hle</a:t>
                      </a:r>
                      <a:r>
                        <a:rPr dirty="0" sz="800" spc="-6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14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k,:im</a:t>
                      </a:r>
                      <a:r>
                        <a:rPr dirty="0" sz="800" spc="-6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514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-15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50" spc="-1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ij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919"/>
                        </a:lnSpc>
                        <a:spcBef>
                          <a:spcPts val="204"/>
                        </a:spcBef>
                      </a:pPr>
                      <a:r>
                        <a:rPr dirty="0" sz="850" spc="-15" b="1">
                          <a:solidFill>
                            <a:srgbClr val="243142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850" b="1">
                          <a:solidFill>
                            <a:srgbClr val="262628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894"/>
                        </a:lnSpc>
                        <a:spcBef>
                          <a:spcPts val="229"/>
                        </a:spcBef>
                      </a:pPr>
                      <a:r>
                        <a:rPr dirty="0" sz="850" spc="-80">
                          <a:solidFill>
                            <a:srgbClr val="243142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387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4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6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P/PIE/03.00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SOl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3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821055" indent="-63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elektro-pneumatische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schakeling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opbouwen  </a:t>
                      </a:r>
                      <a:r>
                        <a:rPr dirty="0" sz="800" spc="-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sensoren 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actuatoren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kiezen 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4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aansluiten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regelsysteem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opbouwen,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aansluiten 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testen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domotica-installatie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opbouwen,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aansluiten 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testen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195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4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P/ PIE/</a:t>
                      </a:r>
                      <a:r>
                        <a:rPr dirty="0" sz="800" spc="-9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03</a:t>
                      </a:r>
                      <a:r>
                        <a:rPr dirty="0" sz="800" spc="1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-4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4160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3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practicum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schema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opstellingstekening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besturingsinstallatie,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regelsysteem  </a:t>
                      </a:r>
                      <a:r>
                        <a:rPr dirty="0" sz="800" spc="3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800" spc="-5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domotica-installatie</a:t>
                      </a:r>
                      <a:r>
                        <a:rPr dirty="0" sz="800" spc="-6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opbouwen.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25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P/PIE/03.02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-4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800" spc="-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elektrotechnisch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practicum</a:t>
                      </a:r>
                      <a:r>
                        <a:rPr dirty="0" sz="800" spc="4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metingen</a:t>
                      </a:r>
                      <a:r>
                        <a:rPr dirty="0" sz="800" spc="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uitvoeren</a:t>
                      </a:r>
                      <a:r>
                        <a:rPr dirty="0" sz="800" spc="-15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P/PIE/03.03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3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492125" indent="-635">
                        <a:lnSpc>
                          <a:spcPct val="122700"/>
                        </a:lnSpc>
                        <a:spcBef>
                          <a:spcPts val="85"/>
                        </a:spcBef>
                      </a:pP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automatische 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besturing </a:t>
                      </a: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proces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opbouwen, 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aansluiten,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800" spc="-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t en</a:t>
                      </a:r>
                      <a:r>
                        <a:rPr dirty="0" sz="800" spc="-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demonstreren </a:t>
                      </a:r>
                      <a:r>
                        <a:rPr dirty="0" sz="800" spc="-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presenteren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626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K/PIE/03.Th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13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7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Eindtoets deeltaak 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03.00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 spc="1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03.03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5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gridSpan="10">
                  <a:txBody>
                    <a:bodyPr/>
                    <a:lstStyle/>
                    <a:p>
                      <a:pPr marL="76835">
                        <a:lnSpc>
                          <a:spcPts val="1165"/>
                        </a:lnSpc>
                        <a:spcBef>
                          <a:spcPts val="5"/>
                        </a:spcBef>
                      </a:pP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Ci</a:t>
                      </a:r>
                      <a:r>
                        <a:rPr dirty="0" sz="800" spc="1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fer </a:t>
                      </a:r>
                      <a:r>
                        <a:rPr dirty="0" sz="800" spc="-8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95" i="1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(toe </a:t>
                      </a:r>
                      <a:r>
                        <a:rPr dirty="0" sz="80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800" spc="1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ng)/ </a:t>
                      </a:r>
                      <a:r>
                        <a:rPr dirty="0" sz="1050" spc="-70" i="1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150" i="1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7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ts val="915"/>
                        </a:lnSpc>
                        <a:spcBef>
                          <a:spcPts val="220"/>
                        </a:spcBef>
                      </a:pPr>
                      <a:r>
                        <a:rPr dirty="0" sz="800" spc="-4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Vastst </a:t>
                      </a:r>
                      <a:r>
                        <a:rPr dirty="0" sz="800" spc="2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elli</a:t>
                      </a:r>
                      <a:r>
                        <a:rPr dirty="0" sz="800" spc="2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ng </a:t>
                      </a:r>
                      <a:r>
                        <a:rPr dirty="0" sz="800" spc="-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800" spc="-1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kgroep 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5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d.: </a:t>
                      </a:r>
                      <a:r>
                        <a:rPr dirty="0" sz="800" spc="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10">
                          <a:solidFill>
                            <a:srgbClr val="42484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1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uli</a:t>
                      </a:r>
                      <a:r>
                        <a:rPr dirty="0" sz="800" spc="-14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7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890"/>
                        </a:lnSpc>
                        <a:spcBef>
                          <a:spcPts val="244"/>
                        </a:spcBef>
                      </a:pPr>
                      <a:r>
                        <a:rPr dirty="0" sz="800" spc="-4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-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40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626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9551" y="444473"/>
            <a:ext cx="544068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0" b="1">
                <a:solidFill>
                  <a:srgbClr val="262628"/>
                </a:solidFill>
                <a:latin typeface="Arial"/>
                <a:cs typeface="Arial"/>
              </a:rPr>
              <a:t>Plan </a:t>
            </a:r>
            <a:r>
              <a:rPr dirty="0" sz="1350" spc="-5" b="1">
                <a:solidFill>
                  <a:srgbClr val="262628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62628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62628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62628"/>
                </a:solidFill>
                <a:latin typeface="Arial"/>
                <a:cs typeface="Arial"/>
              </a:rPr>
              <a:t>Afsluiting </a:t>
            </a:r>
            <a:r>
              <a:rPr dirty="0" sz="1350" spc="35" b="1">
                <a:solidFill>
                  <a:srgbClr val="262628"/>
                </a:solidFill>
                <a:latin typeface="Arial"/>
                <a:cs typeface="Arial"/>
              </a:rPr>
              <a:t>2018-2020 </a:t>
            </a:r>
            <a:r>
              <a:rPr dirty="0" sz="1350" b="1">
                <a:solidFill>
                  <a:srgbClr val="262628"/>
                </a:solidFill>
                <a:latin typeface="Arial"/>
                <a:cs typeface="Arial"/>
              </a:rPr>
              <a:t>Keuzevakken</a:t>
            </a:r>
            <a:r>
              <a:rPr dirty="0" sz="1350" spc="95" b="1">
                <a:solidFill>
                  <a:srgbClr val="262628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262628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1762" y="441166"/>
            <a:ext cx="3175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62628"/>
                </a:solidFill>
                <a:latin typeface="Arial"/>
                <a:cs typeface="Arial"/>
              </a:rPr>
              <a:t>Afdeling: </a:t>
            </a:r>
            <a:r>
              <a:rPr dirty="0" sz="1350" spc="25" b="1">
                <a:solidFill>
                  <a:srgbClr val="262628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62628"/>
                </a:solidFill>
                <a:latin typeface="Arial"/>
                <a:cs typeface="Arial"/>
              </a:rPr>
              <a:t>Wonen </a:t>
            </a:r>
            <a:r>
              <a:rPr dirty="0" sz="1400" spc="40" b="1">
                <a:solidFill>
                  <a:srgbClr val="262628"/>
                </a:solidFill>
                <a:latin typeface="Arial"/>
                <a:cs typeface="Arial"/>
              </a:rPr>
              <a:t>&amp;</a:t>
            </a:r>
            <a:r>
              <a:rPr dirty="0" sz="1400" spc="80" b="1">
                <a:solidFill>
                  <a:srgbClr val="262628"/>
                </a:solidFill>
                <a:latin typeface="Arial"/>
                <a:cs typeface="Arial"/>
              </a:rPr>
              <a:t> </a:t>
            </a:r>
            <a:r>
              <a:rPr dirty="0" sz="1350" spc="25" b="1">
                <a:solidFill>
                  <a:srgbClr val="262628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1503" y="6748491"/>
            <a:ext cx="870585" cy="33083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-15" b="1">
                <a:solidFill>
                  <a:srgbClr val="262628"/>
                </a:solidFill>
                <a:latin typeface="Arial"/>
                <a:cs typeface="Arial"/>
              </a:rPr>
              <a:t>*K/ </a:t>
            </a:r>
            <a:r>
              <a:rPr dirty="0" sz="700" spc="25">
                <a:solidFill>
                  <a:srgbClr val="262628"/>
                </a:solidFill>
                <a:latin typeface="Arial"/>
                <a:cs typeface="Arial"/>
              </a:rPr>
              <a:t>=</a:t>
            </a:r>
            <a:r>
              <a:rPr dirty="0" sz="700" spc="-70">
                <a:solidFill>
                  <a:srgbClr val="262628"/>
                </a:solidFill>
                <a:latin typeface="Arial"/>
                <a:cs typeface="Arial"/>
              </a:rPr>
              <a:t> </a:t>
            </a:r>
            <a:r>
              <a:rPr dirty="0" sz="800" spc="-60" b="1">
                <a:solidFill>
                  <a:srgbClr val="262628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40"/>
              </a:spcBef>
            </a:pPr>
            <a:r>
              <a:rPr dirty="0" sz="800" spc="-220">
                <a:solidFill>
                  <a:srgbClr val="262628"/>
                </a:solidFill>
                <a:latin typeface="Arial"/>
                <a:cs typeface="Arial"/>
              </a:rPr>
              <a:t>CD </a:t>
            </a:r>
            <a:r>
              <a:rPr dirty="0" sz="800" spc="-50">
                <a:solidFill>
                  <a:srgbClr val="262628"/>
                </a:solidFill>
                <a:latin typeface="Arial"/>
                <a:cs typeface="Arial"/>
              </a:rPr>
              <a:t>RTTI</a:t>
            </a:r>
            <a:r>
              <a:rPr dirty="0" sz="800" spc="-15">
                <a:solidFill>
                  <a:srgbClr val="262628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62628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32590" y="6720761"/>
            <a:ext cx="21082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626262"/>
                </a:solidFill>
                <a:latin typeface="Times New Roman"/>
                <a:cs typeface="Times New Roman"/>
              </a:rPr>
              <a:t>. </a:t>
            </a:r>
            <a:r>
              <a:rPr dirty="0" sz="850" spc="35" b="1">
                <a:solidFill>
                  <a:srgbClr val="262628"/>
                </a:solidFill>
                <a:latin typeface="Times New Roman"/>
                <a:cs typeface="Times New Roman"/>
              </a:rPr>
              <a:t>4</a:t>
            </a:r>
            <a:r>
              <a:rPr dirty="0" sz="850" spc="40" b="1">
                <a:solidFill>
                  <a:srgbClr val="262628"/>
                </a:solidFill>
                <a:latin typeface="Times New Roman"/>
                <a:cs typeface="Times New Roman"/>
              </a:rPr>
              <a:t> </a:t>
            </a:r>
            <a:r>
              <a:rPr dirty="0" sz="850" spc="15" b="1">
                <a:solidFill>
                  <a:srgbClr val="626262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5" y="232021"/>
            <a:ext cx="0" cy="1026160"/>
          </a:xfrm>
          <a:custGeom>
            <a:avLst/>
            <a:gdLst/>
            <a:ahLst/>
            <a:cxnLst/>
            <a:rect l="l" t="t" r="r" b="b"/>
            <a:pathLst>
              <a:path w="0" h="1026160">
                <a:moveTo>
                  <a:pt x="0" y="102577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52060" y="989145"/>
          <a:ext cx="9462770" cy="5077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271780"/>
                <a:gridCol w="1715135"/>
                <a:gridCol w="720090"/>
                <a:gridCol w="1263014"/>
                <a:gridCol w="3136900"/>
                <a:gridCol w="271779"/>
                <a:gridCol w="274954"/>
                <a:gridCol w="537209"/>
                <a:gridCol w="622934"/>
              </a:tblGrid>
              <a:tr h="473202">
                <a:tc gridSpan="5">
                  <a:txBody>
                    <a:bodyPr/>
                    <a:lstStyle/>
                    <a:p>
                      <a:pPr marL="68580" marR="2478405" indent="6985">
                        <a:lnSpc>
                          <a:spcPct val="127800"/>
                        </a:lnSpc>
                        <a:spcBef>
                          <a:spcPts val="15"/>
                        </a:spcBef>
                      </a:pP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Onderdeel van Bouwen, </a:t>
                      </a: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BWl-1220K</a:t>
                      </a:r>
                      <a:r>
                        <a:rPr dirty="0" sz="750" spc="8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Meubelmaken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28270" indent="-63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ts val="1015"/>
                        </a:lnSpc>
                        <a:spcBef>
                          <a:spcPts val="180"/>
                        </a:spcBef>
                      </a:pPr>
                      <a:r>
                        <a:rPr dirty="0" sz="850" spc="-45" b="1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850" spc="-5" b="1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leerling</a:t>
                      </a:r>
                      <a:r>
                        <a:rPr dirty="0" sz="850" spc="-60" b="1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5" b="1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kan;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980">
                        <a:lnSpc>
                          <a:spcPts val="89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87325" marR="66040" indent="-112395">
                        <a:lnSpc>
                          <a:spcPts val="125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40"/>
                        </a:lnSpc>
                        <a:spcBef>
                          <a:spcPts val="280"/>
                        </a:spcBef>
                      </a:pPr>
                      <a:r>
                        <a:rPr dirty="0" sz="750" spc="-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840"/>
                        </a:lnSpc>
                        <a:spcBef>
                          <a:spcPts val="280"/>
                        </a:spcBef>
                      </a:pPr>
                      <a:r>
                        <a:rPr dirty="0" sz="750" spc="-6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278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10">
                          <a:solidFill>
                            <a:srgbClr val="5E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K/BWl/16.00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89890" indent="-444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meubels 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voorbereiden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meubels maken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9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plaatmateriaal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19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K/BWl/16.1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tekenen</a:t>
                      </a:r>
                      <a:r>
                        <a:rPr dirty="0" sz="800" spc="-1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44464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4769" indent="-1270">
                        <a:lnSpc>
                          <a:spcPct val="125699"/>
                        </a:lnSpc>
                        <a:spcBef>
                          <a:spcPts val="10"/>
                        </a:spcBef>
                      </a:pP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kan een </a:t>
                      </a:r>
                      <a:r>
                        <a:rPr dirty="0" sz="8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2D-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3D-CAD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meubelstuk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volgens de Amerikaanse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projectiemethode, 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kleine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kasten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tafels,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schets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meubelstuk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isometrische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projectie, werktekeningen 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lezen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interpreteren,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materiaalstaat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werkplanning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maken,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calculatie</a:t>
                      </a:r>
                      <a:r>
                        <a:rPr dirty="0" sz="80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3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K/BWl/16.2.1,2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66065" indent="-635">
                        <a:lnSpc>
                          <a:spcPct val="126000"/>
                        </a:lnSpc>
                        <a:spcBef>
                          <a:spcPts val="30"/>
                        </a:spcBef>
                      </a:pP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alle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benodigde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bewerkingen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plaatmateriaal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veilige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wijze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gangbare 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machines,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name: </a:t>
                      </a:r>
                      <a:r>
                        <a:rPr dirty="0" sz="80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zagen,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schaven,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steken,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frezen,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boren, 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verlijmen,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schuren,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monteren,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behandelen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afwerken.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K/BWl/16.2.3,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6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146685" indent="-127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eigenschappen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plaatmaterialen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beschrijven 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deze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materialen</a:t>
                      </a:r>
                      <a:r>
                        <a:rPr dirty="0" sz="800" spc="1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herkennen.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K/BWl/16.2.4,5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132080" indent="-190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Hij/zij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afschrijven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vormen </a:t>
                      </a:r>
                      <a:r>
                        <a:rPr dirty="0" sz="8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verbindingen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volgende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onderdelen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meubel,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poten,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blad,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planken,  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lades,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deurtjes</a:t>
                      </a:r>
                      <a:r>
                        <a:rPr dirty="0" sz="80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enz.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363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K/BWl/16.2,6,</a:t>
                      </a:r>
                      <a:r>
                        <a:rPr dirty="0" sz="800" spc="-1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7,8,9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1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94615" indent="-635">
                        <a:lnSpc>
                          <a:spcPct val="126499"/>
                        </a:lnSpc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meubel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afwerken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kantafwerking,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vul-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reparatiemiddelen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toepassen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het werk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controleren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indien 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nodig</a:t>
                      </a:r>
                      <a:r>
                        <a:rPr dirty="0" sz="8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bijstellen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5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K/BWl/16.Th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9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9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deeltaak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16..1 </a:t>
                      </a:r>
                      <a:r>
                        <a:rPr dirty="0" sz="80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16.9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gridSpan="10">
                  <a:txBody>
                    <a:bodyPr/>
                    <a:lstStyle/>
                    <a:p>
                      <a:pPr marL="67945">
                        <a:lnSpc>
                          <a:spcPts val="1140"/>
                        </a:lnSpc>
                        <a:spcBef>
                          <a:spcPts val="30"/>
                        </a:spcBef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9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70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95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120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5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915"/>
                        </a:lnSpc>
                        <a:spcBef>
                          <a:spcPts val="244"/>
                        </a:spcBef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800" spc="-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51242" y="453632"/>
            <a:ext cx="544131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5" b="1">
                <a:solidFill>
                  <a:srgbClr val="262626"/>
                </a:solidFill>
                <a:latin typeface="Arial"/>
                <a:cs typeface="Arial"/>
              </a:rPr>
              <a:t>Plan </a:t>
            </a:r>
            <a:r>
              <a:rPr dirty="0" sz="1350" spc="10" b="1">
                <a:solidFill>
                  <a:srgbClr val="262626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62626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62626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62626"/>
                </a:solidFill>
                <a:latin typeface="Arial"/>
                <a:cs typeface="Arial"/>
              </a:rPr>
              <a:t>Afsluiting </a:t>
            </a:r>
            <a:r>
              <a:rPr dirty="0" sz="1350" spc="30" b="1">
                <a:solidFill>
                  <a:srgbClr val="262626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262626"/>
                </a:solidFill>
                <a:latin typeface="Arial"/>
                <a:cs typeface="Arial"/>
              </a:rPr>
              <a:t>Keuzevakken</a:t>
            </a:r>
            <a:r>
              <a:rPr dirty="0" sz="1350" spc="265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62626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01248" y="447272"/>
            <a:ext cx="31775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62626"/>
                </a:solidFill>
                <a:latin typeface="Arial"/>
                <a:cs typeface="Arial"/>
              </a:rPr>
              <a:t>Afdeling: </a:t>
            </a:r>
            <a:r>
              <a:rPr dirty="0" sz="1350" spc="20" b="1">
                <a:solidFill>
                  <a:srgbClr val="262626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62626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262626"/>
                </a:solidFill>
                <a:latin typeface="Arial"/>
                <a:cs typeface="Arial"/>
              </a:rPr>
              <a:t>&amp;</a:t>
            </a:r>
            <a:r>
              <a:rPr dirty="0" sz="1400" spc="175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62626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5362" y="6754597"/>
            <a:ext cx="873125" cy="33083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>
                <a:solidFill>
                  <a:srgbClr val="262626"/>
                </a:solidFill>
                <a:latin typeface="Arial"/>
                <a:cs typeface="Arial"/>
              </a:rPr>
              <a:t>*K/ </a:t>
            </a:r>
            <a:r>
              <a:rPr dirty="0" sz="600" spc="5">
                <a:solidFill>
                  <a:srgbClr val="262626"/>
                </a:solidFill>
                <a:latin typeface="Arial"/>
                <a:cs typeface="Arial"/>
              </a:rPr>
              <a:t>=</a:t>
            </a:r>
            <a:r>
              <a:rPr dirty="0" sz="600" spc="-3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62626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40"/>
              </a:spcBef>
            </a:pPr>
            <a:r>
              <a:rPr dirty="0" sz="800" spc="-229">
                <a:solidFill>
                  <a:srgbClr val="262626"/>
                </a:solidFill>
                <a:latin typeface="Arial"/>
                <a:cs typeface="Arial"/>
              </a:rPr>
              <a:t>CD</a:t>
            </a:r>
            <a:r>
              <a:rPr dirty="0" sz="800" spc="35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800" spc="-65">
                <a:solidFill>
                  <a:srgbClr val="262626"/>
                </a:solidFill>
                <a:latin typeface="Arial"/>
                <a:cs typeface="Arial"/>
              </a:rPr>
              <a:t>RTTI</a:t>
            </a:r>
            <a:r>
              <a:rPr dirty="0" sz="800" spc="5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62626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05126" y="6729919"/>
            <a:ext cx="2025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5E6060"/>
                </a:solidFill>
                <a:latin typeface="Times New Roman"/>
                <a:cs typeface="Times New Roman"/>
              </a:rPr>
              <a:t>. </a:t>
            </a:r>
            <a:r>
              <a:rPr dirty="0" sz="850">
                <a:solidFill>
                  <a:srgbClr val="262626"/>
                </a:solidFill>
                <a:latin typeface="Times New Roman"/>
                <a:cs typeface="Times New Roman"/>
              </a:rPr>
              <a:t>5</a:t>
            </a:r>
            <a:r>
              <a:rPr dirty="0" sz="850" spc="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850">
                <a:solidFill>
                  <a:srgbClr val="5E6060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9221" y="477802"/>
            <a:ext cx="9420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71845" algn="l"/>
              </a:tabLst>
            </a:pPr>
            <a:r>
              <a:rPr dirty="0" sz="1400" spc="30">
                <a:solidFill>
                  <a:srgbClr val="1A1A1A"/>
                </a:solidFill>
                <a:latin typeface="Arial"/>
                <a:cs typeface="Arial"/>
              </a:rPr>
              <a:t>Plan </a:t>
            </a:r>
            <a:r>
              <a:rPr dirty="0" sz="1400" spc="50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400" spc="35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400" spc="50">
                <a:solidFill>
                  <a:srgbClr val="1A1A1A"/>
                </a:solidFill>
                <a:latin typeface="Arial"/>
                <a:cs typeface="Arial"/>
              </a:rPr>
              <a:t>en </a:t>
            </a:r>
            <a:r>
              <a:rPr dirty="0" sz="1400" spc="55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r>
              <a:rPr dirty="0" sz="1400" spc="-21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300" spc="10" b="1">
                <a:solidFill>
                  <a:srgbClr val="1A1A1A"/>
                </a:solidFill>
                <a:latin typeface="Arial"/>
                <a:cs typeface="Arial"/>
              </a:rPr>
              <a:t>BB/KB </a:t>
            </a:r>
            <a:r>
              <a:rPr dirty="0" sz="1300" spc="114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00" spc="25">
                <a:solidFill>
                  <a:srgbClr val="1A1A1A"/>
                </a:solidFill>
                <a:latin typeface="Arial"/>
                <a:cs typeface="Arial"/>
              </a:rPr>
              <a:t>2019-2021	</a:t>
            </a:r>
            <a:r>
              <a:rPr dirty="0" baseline="1984" sz="2100" spc="22">
                <a:solidFill>
                  <a:srgbClr val="1A1A1A"/>
                </a:solidFill>
                <a:latin typeface="Arial"/>
                <a:cs typeface="Arial"/>
              </a:rPr>
              <a:t>Keuzedelen: </a:t>
            </a:r>
            <a:r>
              <a:rPr dirty="0" baseline="1984" sz="2100" spc="44">
                <a:solidFill>
                  <a:srgbClr val="1A1A1A"/>
                </a:solidFill>
                <a:latin typeface="Arial"/>
                <a:cs typeface="Arial"/>
              </a:rPr>
              <a:t>Horeca, </a:t>
            </a:r>
            <a:r>
              <a:rPr dirty="0" baseline="1984" sz="2100" spc="60">
                <a:solidFill>
                  <a:srgbClr val="1A1A1A"/>
                </a:solidFill>
                <a:latin typeface="Arial"/>
                <a:cs typeface="Arial"/>
              </a:rPr>
              <a:t>Bakkerij </a:t>
            </a:r>
            <a:r>
              <a:rPr dirty="0" baseline="1984" sz="2100" spc="37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baseline="1984" sz="2100" spc="-202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baseline="1984" sz="2100" spc="22">
                <a:solidFill>
                  <a:srgbClr val="1A1A1A"/>
                </a:solidFill>
                <a:latin typeface="Arial"/>
                <a:cs typeface="Arial"/>
              </a:rPr>
              <a:t>Recreatie</a:t>
            </a:r>
            <a:endParaRPr baseline="1984" sz="2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98657" y="725596"/>
            <a:ext cx="3434079" cy="3980179"/>
          </a:xfrm>
          <a:prstGeom prst="rect"/>
        </p:spPr>
        <p:txBody>
          <a:bodyPr wrap="square" lIns="0" tIns="24765" rIns="0" bIns="0" rtlCol="0" vert="horz">
            <a:spAutoFit/>
          </a:bodyPr>
          <a:lstStyle/>
          <a:p>
            <a:pPr algn="ctr" marL="12700" marR="5080" indent="-73660">
              <a:lnSpc>
                <a:spcPct val="149500"/>
              </a:lnSpc>
              <a:spcBef>
                <a:spcPts val="195"/>
              </a:spcBef>
            </a:pPr>
            <a:r>
              <a:rPr dirty="0" spc="-155"/>
              <a:t>Keuzevakken  </a:t>
            </a:r>
            <a:r>
              <a:rPr dirty="0" spc="-300"/>
              <a:t>Klas </a:t>
            </a:r>
            <a:r>
              <a:rPr dirty="0"/>
              <a:t>3 </a:t>
            </a:r>
            <a:r>
              <a:rPr dirty="0" spc="100" b="0">
                <a:latin typeface="Arial"/>
                <a:cs typeface="Arial"/>
              </a:rPr>
              <a:t>- </a:t>
            </a:r>
            <a:r>
              <a:rPr dirty="0" spc="-300"/>
              <a:t>Klas </a:t>
            </a:r>
            <a:r>
              <a:rPr dirty="0" sz="4150" spc="160"/>
              <a:t>4  </a:t>
            </a:r>
            <a:r>
              <a:rPr dirty="0" spc="-180"/>
              <a:t>Schooljaar  </a:t>
            </a:r>
            <a:r>
              <a:rPr dirty="0" sz="4450" spc="130">
                <a:latin typeface="Times New Roman"/>
                <a:cs typeface="Times New Roman"/>
              </a:rPr>
              <a:t>2019-2020</a:t>
            </a:r>
            <a:endParaRPr sz="4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89208" y="4989757"/>
            <a:ext cx="2649220" cy="1670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50" spc="150" b="1">
                <a:solidFill>
                  <a:srgbClr val="DF151A"/>
                </a:solidFill>
                <a:latin typeface="Times New Roman"/>
                <a:cs typeface="Times New Roman"/>
              </a:rPr>
              <a:t>2020-2021</a:t>
            </a:r>
            <a:endParaRPr sz="4450">
              <a:latin typeface="Times New Roman"/>
              <a:cs typeface="Times New Roman"/>
            </a:endParaRPr>
          </a:p>
          <a:p>
            <a:pPr marL="158115">
              <a:lnSpc>
                <a:spcPct val="100000"/>
              </a:lnSpc>
              <a:spcBef>
                <a:spcPts val="2925"/>
              </a:spcBef>
            </a:pPr>
            <a:r>
              <a:rPr dirty="0" sz="3900" spc="40" b="1">
                <a:solidFill>
                  <a:srgbClr val="DF151A"/>
                </a:solidFill>
                <a:latin typeface="Arial"/>
                <a:cs typeface="Arial"/>
              </a:rPr>
              <a:t>88-KB-GL</a:t>
            </a:r>
            <a:endParaRPr sz="3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1399" y="1462347"/>
          <a:ext cx="9481185" cy="5196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1537970"/>
                <a:gridCol w="720090"/>
                <a:gridCol w="1193164"/>
                <a:gridCol w="3606800"/>
                <a:gridCol w="265429"/>
                <a:gridCol w="265429"/>
                <a:gridCol w="539750"/>
                <a:gridCol w="704215"/>
              </a:tblGrid>
              <a:tr h="534260">
                <a:tc gridSpan="4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120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Bijzondere</a:t>
                      </a:r>
                      <a:r>
                        <a:rPr dirty="0" sz="1200" spc="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BB/KB  </a:t>
                      </a: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8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85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3189" indent="-3810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980">
                        <a:lnSpc>
                          <a:spcPts val="89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0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2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55244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BB  </a:t>
                      </a: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6635">
                <a:tc>
                  <a:txBody>
                    <a:bodyPr/>
                    <a:lstStyle/>
                    <a:p>
                      <a:pPr marL="76200" marR="65405" indent="-1270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Variabel  </a:t>
                      </a:r>
                      <a:r>
                        <a:rPr dirty="0" sz="700" spc="6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jaar3en4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 marR="694690" indent="1270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  bijzondere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700" spc="2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 spc="2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ori</a:t>
                      </a:r>
                      <a:r>
                        <a:rPr dirty="0" sz="700" spc="2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 spc="2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700" spc="-5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00" spc="-8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00" spc="-1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700" spc="10">
                          <a:solidFill>
                            <a:srgbClr val="383A2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15">
                          <a:solidFill>
                            <a:srgbClr val="383A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383A2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 spc="-35">
                          <a:solidFill>
                            <a:srgbClr val="383A2D"/>
                          </a:solidFill>
                          <a:latin typeface="Arial"/>
                          <a:cs typeface="Arial"/>
                        </a:rPr>
                        <a:t>Vaard </a:t>
                      </a:r>
                      <a:r>
                        <a:rPr dirty="0" sz="700" spc="20">
                          <a:solidFill>
                            <a:srgbClr val="050F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20">
                          <a:solidFill>
                            <a:srgbClr val="383A2D"/>
                          </a:solidFill>
                          <a:latin typeface="Arial"/>
                          <a:cs typeface="Arial"/>
                        </a:rPr>
                        <a:t>gheden </a:t>
                      </a:r>
                      <a:r>
                        <a:rPr dirty="0" sz="700" spc="15">
                          <a:solidFill>
                            <a:srgbClr val="383A2D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r>
                        <a:rPr dirty="0" sz="700" spc="-70">
                          <a:solidFill>
                            <a:srgbClr val="383A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383A2D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377315" indent="1270">
                        <a:lnSpc>
                          <a:spcPct val="143100"/>
                        </a:lnSpc>
                        <a:spcBef>
                          <a:spcPts val="65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1: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Italiaanse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Nederlandse keuken 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Theorie: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8105" marR="1991360" indent="-5715">
                        <a:lnSpc>
                          <a:spcPct val="136200"/>
                        </a:lnSpc>
                      </a:pP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Zelfstandig volgens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receptuur </a:t>
                      </a:r>
                      <a:r>
                        <a:rPr dirty="0" sz="750" spc="2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werken  </a:t>
                      </a:r>
                      <a:r>
                        <a:rPr dirty="0" sz="75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Productkennis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R="4826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700" spc="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4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 marR="694690" indent="2540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0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  bijzondere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70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ori</a:t>
                      </a:r>
                      <a:r>
                        <a:rPr dirty="0" sz="700" spc="-8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2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1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2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 marR="1679575" indent="127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Spaanse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Franse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 Theorie: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42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(a,b)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411480" indent="-635">
                        <a:lnSpc>
                          <a:spcPct val="117300"/>
                        </a:lnSpc>
                        <a:spcBef>
                          <a:spcPts val="75"/>
                        </a:spcBef>
                      </a:pPr>
                      <a:r>
                        <a:rPr dirty="0" sz="700" spc="1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00" spc="2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700" spc="-3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Vaard </a:t>
                      </a:r>
                      <a:r>
                        <a:rPr dirty="0" sz="700" spc="20">
                          <a:solidFill>
                            <a:srgbClr val="050F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2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gheden</a:t>
                      </a:r>
                      <a:r>
                        <a:rPr dirty="0" sz="700" spc="-10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 spc="1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technieken toetsen</a:t>
                      </a:r>
                      <a:r>
                        <a:rPr dirty="0" sz="700" spc="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Zelfstandig </a:t>
                      </a: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werken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volgens</a:t>
                      </a:r>
                      <a:r>
                        <a:rPr dirty="0" sz="750" spc="-3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receptuur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Productkennis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-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Kennis </a:t>
                      </a: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75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verschillende</a:t>
                      </a:r>
                      <a:r>
                        <a:rPr dirty="0" sz="750" spc="-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3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eetgewoontes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700" spc="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1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 marR="74295" indent="3810">
                        <a:lnSpc>
                          <a:spcPct val="143100"/>
                        </a:lnSpc>
                        <a:spcBef>
                          <a:spcPts val="25"/>
                        </a:spcBef>
                      </a:pP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wereldkeuken/bijzondere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5,6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3025" marR="284480" indent="-1270">
                        <a:lnSpc>
                          <a:spcPct val="143100"/>
                        </a:lnSpc>
                      </a:pPr>
                      <a:r>
                        <a:rPr dirty="0" sz="7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Eind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evenement/proeve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bekwaamheid.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(a,b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0485" marR="518795" indent="1905">
                        <a:lnSpc>
                          <a:spcPct val="117300"/>
                        </a:lnSpc>
                      </a:pP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00" spc="-5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ra </a:t>
                      </a:r>
                      <a:r>
                        <a:rPr dirty="0" sz="700" spc="2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2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00" spc="2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2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oe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2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10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dirty="0" sz="700" spc="-6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Proe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-2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an 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0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 spc="-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13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 spc="-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1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 marR="64769" indent="1270">
                        <a:lnSpc>
                          <a:spcPct val="117300"/>
                        </a:lnSpc>
                      </a:pPr>
                      <a:r>
                        <a:rPr dirty="0" sz="70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Uit</a:t>
                      </a:r>
                      <a:r>
                        <a:rPr dirty="0" sz="700" spc="-12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</a:t>
                      </a:r>
                      <a:r>
                        <a:rPr dirty="0" sz="700" spc="1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1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g,</a:t>
                      </a:r>
                      <a:r>
                        <a:rPr dirty="0" sz="700" spc="-2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wer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khoudi</a:t>
                      </a:r>
                      <a:r>
                        <a:rPr dirty="0" sz="700" spc="-8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ng,  </a:t>
                      </a:r>
                      <a:r>
                        <a:rPr dirty="0" sz="700" spc="-3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sa</a:t>
                      </a:r>
                      <a:r>
                        <a:rPr dirty="0" sz="7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700" spc="-1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nw</a:t>
                      </a:r>
                      <a:r>
                        <a:rPr dirty="0" sz="700" spc="-1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n,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0485" marR="86995" indent="1270">
                        <a:lnSpc>
                          <a:spcPct val="114500"/>
                        </a:lnSpc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1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erant</a:t>
                      </a:r>
                      <a:r>
                        <a:rPr dirty="0" sz="700" spc="-130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woor</a:t>
                      </a:r>
                      <a:r>
                        <a:rPr dirty="0" sz="700" spc="2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2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jk</a:t>
                      </a: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ged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00" spc="-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ag.  </a:t>
                      </a:r>
                      <a:r>
                        <a:rPr dirty="0" sz="700" spc="-45">
                          <a:solidFill>
                            <a:srgbClr val="3F461A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087120" indent="127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7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Aziatische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Verenigd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koninkrijk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Theorie: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5,6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Eindevenement </a:t>
                      </a:r>
                      <a:r>
                        <a:rPr dirty="0" sz="700" spc="-6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STREETFOOD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(vakoverstijgend)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215" marR="350520" indent="8255">
                        <a:lnSpc>
                          <a:spcPct val="133500"/>
                        </a:lnSpc>
                      </a:pPr>
                      <a:r>
                        <a:rPr dirty="0" sz="750" spc="-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Proeve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750" spc="2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bekwaamheid d.m.v.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wereldkeuken </a:t>
                      </a:r>
                      <a:r>
                        <a:rPr dirty="0" sz="750" spc="2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implementeren </a:t>
                      </a: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750" spc="3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evenement.  </a:t>
                      </a:r>
                      <a:r>
                        <a:rPr dirty="0" sz="750" spc="3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(buffet,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kraampjes).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Zelfstandig </a:t>
                      </a: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werken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volgens</a:t>
                      </a:r>
                      <a:r>
                        <a:rPr dirty="0" sz="750" spc="-3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receptuur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8580" marR="836930" indent="9525">
                        <a:lnSpc>
                          <a:spcPct val="133500"/>
                        </a:lnSpc>
                        <a:spcBef>
                          <a:spcPts val="25"/>
                        </a:spcBef>
                      </a:pPr>
                      <a:r>
                        <a:rPr dirty="0" sz="750" spc="-4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groepsverband </a:t>
                      </a:r>
                      <a:r>
                        <a:rPr dirty="0" sz="750" spc="2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hapjes </a:t>
                      </a:r>
                      <a:r>
                        <a:rPr dirty="0" sz="750" spc="3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bedenken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gerelateerd </a:t>
                      </a: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aan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wereldkeuken  </a:t>
                      </a: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Uitvoeren van</a:t>
                      </a:r>
                      <a:r>
                        <a:rPr dirty="0" sz="750" spc="4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3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eindevenement.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R="4826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gridSpan="4">
                  <a:txBody>
                    <a:bodyPr/>
                    <a:lstStyle/>
                    <a:p>
                      <a:pPr marL="75565" marR="2523490" indent="-1270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C.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Postma-van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dirty="0" sz="7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Kolk 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00" spc="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ts val="770"/>
                        </a:lnSpc>
                        <a:spcBef>
                          <a:spcPts val="360"/>
                        </a:spcBef>
                      </a:pPr>
                      <a:r>
                        <a:rPr dirty="0" sz="7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63448" y="459739"/>
            <a:ext cx="419163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A2A2A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A2A2A"/>
                </a:solidFill>
                <a:latin typeface="Arial"/>
                <a:cs typeface="Arial"/>
              </a:rPr>
              <a:t>en </a:t>
            </a: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A2A2A"/>
                </a:solidFill>
                <a:latin typeface="Arial"/>
                <a:cs typeface="Arial"/>
              </a:rPr>
              <a:t>BB/KB</a:t>
            </a:r>
            <a:r>
              <a:rPr dirty="0" sz="1350" spc="27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A2A2A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12786" y="465843"/>
            <a:ext cx="355600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Keuzedelen: </a:t>
            </a:r>
            <a:r>
              <a:rPr dirty="0" sz="1350" spc="10" b="1">
                <a:solidFill>
                  <a:srgbClr val="2A2A2A"/>
                </a:solidFill>
                <a:latin typeface="Arial"/>
                <a:cs typeface="Arial"/>
              </a:rPr>
              <a:t>Horeca, </a:t>
            </a: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Bakkerij </a:t>
            </a:r>
            <a:r>
              <a:rPr dirty="0" sz="1350" spc="20" b="1">
                <a:solidFill>
                  <a:srgbClr val="2A2A2A"/>
                </a:solidFill>
                <a:latin typeface="Arial"/>
                <a:cs typeface="Arial"/>
              </a:rPr>
              <a:t>en</a:t>
            </a:r>
            <a:r>
              <a:rPr dirty="0" sz="1350" spc="-16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40553" y="1019674"/>
          <a:ext cx="9481185" cy="5733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1537970"/>
                <a:gridCol w="720090"/>
                <a:gridCol w="1189989"/>
                <a:gridCol w="3609975"/>
                <a:gridCol w="265429"/>
                <a:gridCol w="271779"/>
                <a:gridCol w="534034"/>
                <a:gridCol w="704850"/>
              </a:tblGrid>
              <a:tr h="683853">
                <a:tc gridSpan="4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75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750" spc="-4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1755" marR="3056890" indent="-635">
                        <a:lnSpc>
                          <a:spcPct val="130900"/>
                        </a:lnSpc>
                        <a:spcBef>
                          <a:spcPts val="105"/>
                        </a:spcBef>
                      </a:pPr>
                      <a:r>
                        <a:rPr dirty="0" sz="750" spc="-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Leerweg:BB/KB/GL  </a:t>
                      </a:r>
                      <a:r>
                        <a:rPr dirty="0" sz="750" spc="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2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64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23189" indent="-63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7630">
                        <a:lnSpc>
                          <a:spcPts val="840"/>
                        </a:lnSpc>
                        <a:spcBef>
                          <a:spcPts val="259"/>
                        </a:spcBef>
                      </a:pPr>
                      <a:r>
                        <a:rPr dirty="0" sz="750" spc="1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-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2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3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2865" indent="-8890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KB  </a:t>
                      </a:r>
                      <a:r>
                        <a:rPr dirty="0" sz="750" spc="-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0061">
                <a:tc>
                  <a:txBody>
                    <a:bodyPr/>
                    <a:lstStyle/>
                    <a:p>
                      <a:pPr marL="72390" marR="66675" indent="2540">
                        <a:lnSpc>
                          <a:spcPct val="126499"/>
                        </a:lnSpc>
                        <a:spcBef>
                          <a:spcPts val="25"/>
                        </a:spcBef>
                      </a:pPr>
                      <a:r>
                        <a:rPr dirty="0" sz="8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Variabel  </a:t>
                      </a:r>
                      <a:r>
                        <a:rPr dirty="0" sz="8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8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jaar3en4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 marR="657225" indent="-1905">
                        <a:lnSpc>
                          <a:spcPct val="145900"/>
                        </a:lnSpc>
                        <a:spcBef>
                          <a:spcPts val="20"/>
                        </a:spcBef>
                      </a:pPr>
                      <a:r>
                        <a:rPr dirty="0" sz="700" spc="-4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700" spc="7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700" spc="1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 spc="3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00" spc="-1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700" spc="1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3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00" spc="-1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1: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50" spc="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1 en</a:t>
                      </a:r>
                      <a:r>
                        <a:rPr dirty="0" sz="750" spc="4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Ingrediënten </a:t>
                      </a:r>
                      <a:r>
                        <a:rPr dirty="0" sz="750" spc="2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3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voorgerechten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47015" marR="85725" indent="-158750">
                        <a:lnSpc>
                          <a:spcPts val="1230"/>
                        </a:lnSpc>
                        <a:spcBef>
                          <a:spcPts val="70"/>
                        </a:spcBef>
                      </a:pPr>
                      <a:r>
                        <a:rPr dirty="0" sz="8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800" spc="-14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8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4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0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08585" indent="1270">
                        <a:lnSpc>
                          <a:spcPct val="145900"/>
                        </a:lnSpc>
                        <a:spcBef>
                          <a:spcPts val="260"/>
                        </a:spcBef>
                      </a:pPr>
                      <a:r>
                        <a:rPr dirty="0" sz="700" spc="1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Praktijktoets: </a:t>
                      </a:r>
                      <a:r>
                        <a:rPr dirty="0" sz="700" spc="2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700" spc="1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00" spc="1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voorgerecht </a:t>
                      </a:r>
                      <a:r>
                        <a:rPr dirty="0" sz="700" spc="2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70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00" spc="1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componenten </a:t>
                      </a:r>
                      <a:r>
                        <a:rPr dirty="0" sz="700" spc="1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00" spc="2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twee </a:t>
                      </a:r>
                      <a:r>
                        <a:rPr dirty="0" sz="700" spc="-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personen  </a:t>
                      </a:r>
                      <a:r>
                        <a:rPr dirty="0" sz="70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Individueel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800">
                          <a:solidFill>
                            <a:srgbClr val="3B3B3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0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800">
                          <a:solidFill>
                            <a:srgbClr val="3B3B3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0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7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60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02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 marR="671830" indent="-1905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-4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-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700" spc="-35">
                          <a:solidFill>
                            <a:srgbClr val="48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3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700" spc="-6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cialisatie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700" spc="15">
                          <a:solidFill>
                            <a:srgbClr val="3B3B36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 spc="8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5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00" spc="-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4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2: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750" spc="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Hoofdstuk 3, </a:t>
                      </a:r>
                      <a:r>
                        <a:rPr dirty="0" sz="750" spc="1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4 en</a:t>
                      </a:r>
                      <a:r>
                        <a:rPr dirty="0" sz="750" spc="9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750" spc="1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Hoofdgerechten </a:t>
                      </a:r>
                      <a:r>
                        <a:rPr dirty="0" sz="800" spc="4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bijgerechten, </a:t>
                      </a:r>
                      <a:r>
                        <a:rPr dirty="0" sz="750" spc="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Nagerechten </a:t>
                      </a:r>
                      <a:r>
                        <a:rPr dirty="0" sz="750" spc="2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3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MeP</a:t>
                      </a:r>
                      <a:r>
                        <a:rPr dirty="0" sz="750" spc="11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3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279400" indent="1905">
                        <a:lnSpc>
                          <a:spcPct val="143100"/>
                        </a:lnSpc>
                        <a:spcBef>
                          <a:spcPts val="440"/>
                        </a:spcBef>
                      </a:pPr>
                      <a:r>
                        <a:rPr dirty="0" sz="700" spc="1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Praktijktoets: </a:t>
                      </a:r>
                      <a:r>
                        <a:rPr dirty="0" sz="700" spc="2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700" spc="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-1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00" spc="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hoofdgerecht </a:t>
                      </a:r>
                      <a:r>
                        <a:rPr dirty="0" sz="700" spc="2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700" spc="1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bijgerecht </a:t>
                      </a:r>
                      <a:r>
                        <a:rPr dirty="0" sz="700" spc="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00" spc="30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twee </a:t>
                      </a:r>
                      <a:r>
                        <a:rPr dirty="0" sz="700" spc="-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personen,  </a:t>
                      </a:r>
                      <a:r>
                        <a:rPr dirty="0" sz="700" i="1">
                          <a:solidFill>
                            <a:srgbClr val="3B3B36"/>
                          </a:solidFill>
                          <a:latin typeface="Arial"/>
                          <a:cs typeface="Arial"/>
                        </a:rPr>
                        <a:t>individueel.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R="6032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8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9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648335" indent="-1270">
                        <a:lnSpc>
                          <a:spcPct val="143100"/>
                        </a:lnSpc>
                        <a:spcBef>
                          <a:spcPts val="65"/>
                        </a:spcBef>
                      </a:pPr>
                      <a:r>
                        <a:rPr dirty="0" sz="700" spc="-4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3025" marR="306070" indent="-1270">
                        <a:lnSpc>
                          <a:spcPct val="145900"/>
                        </a:lnSpc>
                      </a:pPr>
                      <a:r>
                        <a:rPr dirty="0" sz="700" spc="2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Eindevenement/proeve 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700" spc="2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r>
                        <a:rPr dirty="0" sz="700" spc="20">
                          <a:solidFill>
                            <a:srgbClr val="5D5E5E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00" spc="30">
                          <a:solidFill>
                            <a:srgbClr val="3B3B36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506730" indent="-1905">
                        <a:lnSpc>
                          <a:spcPct val="117300"/>
                        </a:lnSpc>
                        <a:spcBef>
                          <a:spcPts val="45"/>
                        </a:spcBef>
                      </a:pP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heorietoet </a:t>
                      </a:r>
                      <a:r>
                        <a:rPr dirty="0" sz="700" spc="-5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11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dirty="0" sz="700" spc="-5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00" spc="-5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ro </a:t>
                      </a:r>
                      <a:r>
                        <a:rPr dirty="0" sz="700" spc="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-2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va</a:t>
                      </a: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 spc="-10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dirty="0" sz="70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ek</a:t>
                      </a:r>
                      <a:r>
                        <a:rPr dirty="0" sz="7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aa</a:t>
                      </a:r>
                      <a:r>
                        <a:rPr dirty="0" sz="700" spc="-18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mhei</a:t>
                      </a:r>
                      <a:r>
                        <a:rPr dirty="0" sz="700" spc="2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3025" marR="54610" indent="1270">
                        <a:lnSpc>
                          <a:spcPts val="990"/>
                        </a:lnSpc>
                        <a:spcBef>
                          <a:spcPts val="30"/>
                        </a:spcBef>
                      </a:pPr>
                      <a:r>
                        <a:rPr dirty="0" sz="700" spc="1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1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1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oe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dirty="0" sz="700" spc="1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700" spc="10">
                          <a:solidFill>
                            <a:srgbClr val="626234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 spc="2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00" spc="2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ho</a:t>
                      </a:r>
                      <a:r>
                        <a:rPr dirty="0" sz="700" spc="2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2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2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g,  </a:t>
                      </a:r>
                      <a:r>
                        <a:rPr dirty="0" sz="700" spc="1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samen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 spc="1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erke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10">
                          <a:solidFill>
                            <a:srgbClr val="626234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-1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era</a:t>
                      </a:r>
                      <a:r>
                        <a:rPr dirty="0" sz="700" spc="-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-114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10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 spc="2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oor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2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2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00" spc="2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 spc="1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ge</a:t>
                      </a:r>
                      <a:r>
                        <a:rPr dirty="0" sz="7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700" spc="-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ag.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 spc="-1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(5</a:t>
                      </a:r>
                      <a:r>
                        <a:rPr dirty="0" sz="700" spc="-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00" spc="-25">
                          <a:solidFill>
                            <a:srgbClr val="3B3B36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700" spc="-2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akti </a:t>
                      </a:r>
                      <a:r>
                        <a:rPr dirty="0" sz="700" spc="-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00" spc="-15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ktoets</a:t>
                      </a:r>
                      <a:r>
                        <a:rPr dirty="0" sz="700" spc="80">
                          <a:solidFill>
                            <a:srgbClr val="484F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3B3B3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 spc="-25">
                          <a:solidFill>
                            <a:srgbClr val="3B3B36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3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3: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50" spc="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750" spc="2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2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7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Smaak </a:t>
                      </a:r>
                      <a:r>
                        <a:rPr dirty="0" sz="750" spc="2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Veiligheid </a:t>
                      </a:r>
                      <a:r>
                        <a:rPr dirty="0" sz="750" spc="25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in de</a:t>
                      </a:r>
                      <a:r>
                        <a:rPr dirty="0" sz="750" spc="2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keuken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700" spc="-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Prakt</a:t>
                      </a:r>
                      <a:r>
                        <a:rPr dirty="0" sz="700" spc="-16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i="1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ijkt oets</a:t>
                      </a:r>
                      <a:r>
                        <a:rPr dirty="0" sz="700" spc="-5" i="1">
                          <a:solidFill>
                            <a:srgbClr val="484B4B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9375" marR="287020" indent="-1270">
                        <a:lnSpc>
                          <a:spcPts val="1230"/>
                        </a:lnSpc>
                        <a:spcBef>
                          <a:spcPts val="55"/>
                        </a:spcBef>
                      </a:pPr>
                      <a:r>
                        <a:rPr dirty="0" sz="700" spc="-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van bekwaamheid d.m </a:t>
                      </a:r>
                      <a:r>
                        <a:rPr dirty="0" sz="700">
                          <a:solidFill>
                            <a:srgbClr val="48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>
                          <a:solidFill>
                            <a:srgbClr val="484B4B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presentatie </a:t>
                      </a:r>
                      <a:r>
                        <a:rPr dirty="0" sz="700" spc="-4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PPT</a:t>
                      </a:r>
                      <a:r>
                        <a:rPr dirty="0" sz="700" spc="-45">
                          <a:solidFill>
                            <a:srgbClr val="484B4B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00" spc="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(recept, 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bestellijst, MeP </a:t>
                      </a:r>
                      <a:r>
                        <a:rPr dirty="0" sz="700" spc="15">
                          <a:solidFill>
                            <a:srgbClr val="3B3B36"/>
                          </a:solidFill>
                          <a:latin typeface="Arial"/>
                          <a:cs typeface="Arial"/>
                        </a:rPr>
                        <a:t>lijst,  smaakcombinatie </a:t>
                      </a:r>
                      <a:r>
                        <a:rPr dirty="0" sz="700" spc="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waarom?, 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welk </a:t>
                      </a: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gerecht, 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kostprijs </a:t>
                      </a: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berekening.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7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7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gerecht 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twee </a:t>
                      </a: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personen </a:t>
                      </a:r>
                      <a:r>
                        <a:rPr dirty="0" sz="700" spc="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individueel </a:t>
                      </a:r>
                      <a:r>
                        <a:rPr dirty="0" sz="700" spc="2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7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groepsverband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8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7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767">
                <a:tc gridSpan="4">
                  <a:txBody>
                    <a:bodyPr/>
                    <a:lstStyle/>
                    <a:p>
                      <a:pPr marL="78740" marR="2515870" indent="-1270">
                        <a:lnSpc>
                          <a:spcPct val="143100"/>
                        </a:lnSpc>
                        <a:spcBef>
                          <a:spcPts val="65"/>
                        </a:spcBef>
                      </a:pP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00" spc="-3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C. </a:t>
                      </a:r>
                      <a:r>
                        <a:rPr dirty="0" sz="7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Postma-van 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dirty="0" sz="700" spc="-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Kolk  </a:t>
                      </a: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00" spc="1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00" spc="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15">
                          <a:solidFill>
                            <a:srgbClr val="48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00" spc="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d.: </a:t>
                      </a:r>
                      <a:r>
                        <a:rPr dirty="0" sz="70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00" spc="-6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3B3B36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-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00" spc="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00" spc="5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 spc="-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700" spc="2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00" spc="1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5ummatieve</a:t>
                      </a:r>
                      <a:r>
                        <a:rPr dirty="0" sz="700" spc="-85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2A2A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66500" y="481108"/>
            <a:ext cx="418846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A2A28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A2A28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A2A28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A2A28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A2A28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A2A28"/>
                </a:solidFill>
                <a:latin typeface="Arial"/>
                <a:cs typeface="Arial"/>
              </a:rPr>
              <a:t>BB/KB</a:t>
            </a:r>
            <a:r>
              <a:rPr dirty="0" sz="1350" spc="160" b="1">
                <a:solidFill>
                  <a:srgbClr val="2A2A28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A2A28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18889" y="478056"/>
            <a:ext cx="3559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A2A28"/>
                </a:solidFill>
                <a:latin typeface="Arial"/>
                <a:cs typeface="Arial"/>
              </a:rPr>
              <a:t>Keuzedelen: </a:t>
            </a:r>
            <a:r>
              <a:rPr dirty="0" sz="1350" spc="10" b="1">
                <a:solidFill>
                  <a:srgbClr val="2A2A28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2A2A28"/>
                </a:solidFill>
                <a:latin typeface="Arial"/>
                <a:cs typeface="Arial"/>
              </a:rPr>
              <a:t>Bakkerij </a:t>
            </a:r>
            <a:r>
              <a:rPr dirty="0" sz="1350" spc="20" b="1">
                <a:solidFill>
                  <a:srgbClr val="2A2A28"/>
                </a:solidFill>
                <a:latin typeface="Arial"/>
                <a:cs typeface="Arial"/>
              </a:rPr>
              <a:t>en</a:t>
            </a:r>
            <a:r>
              <a:rPr dirty="0" sz="1350" spc="-190" b="1">
                <a:solidFill>
                  <a:srgbClr val="2A2A28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2A2A28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465580"/>
          </a:xfrm>
          <a:custGeom>
            <a:avLst/>
            <a:gdLst/>
            <a:ahLst/>
            <a:cxnLst/>
            <a:rect l="l" t="t" r="r" b="b"/>
            <a:pathLst>
              <a:path w="0" h="1465580">
                <a:moveTo>
                  <a:pt x="0" y="1465399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62741" y="1808853"/>
          <a:ext cx="9461500" cy="4976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268604"/>
                <a:gridCol w="1708785"/>
                <a:gridCol w="732155"/>
                <a:gridCol w="1254125"/>
                <a:gridCol w="3148965"/>
                <a:gridCol w="262254"/>
                <a:gridCol w="274320"/>
                <a:gridCol w="536575"/>
                <a:gridCol w="622300"/>
              </a:tblGrid>
              <a:tr h="625847">
                <a:tc gridSpan="5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750" spc="13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Patisserie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1755" marR="3583304" indent="-635">
                        <a:lnSpc>
                          <a:spcPct val="130900"/>
                        </a:lnSpc>
                        <a:spcBef>
                          <a:spcPts val="90"/>
                        </a:spcBef>
                      </a:pP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BB/KB 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750" spc="-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791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35255" indent="-63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3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15" b="1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5" b="1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-20" b="1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65"/>
                        </a:lnSpc>
                        <a:spcBef>
                          <a:spcPts val="355"/>
                        </a:spcBef>
                      </a:pP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2870" marR="83185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  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1501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4775" marR="328295" indent="-37465">
                        <a:lnSpc>
                          <a:spcPct val="115999"/>
                        </a:lnSpc>
                      </a:pPr>
                      <a:r>
                        <a:rPr dirty="0" sz="9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Jaar  </a:t>
                      </a:r>
                      <a:r>
                        <a:rPr dirty="0" sz="950" spc="-13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3-4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P/HBR: In het keuzedeel </a:t>
                      </a: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Patisserie </a:t>
                      </a:r>
                      <a:r>
                        <a:rPr dirty="0" sz="750" spc="2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leert de</a:t>
                      </a:r>
                      <a:r>
                        <a:rPr dirty="0" sz="750" spc="4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leerling: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beheren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en vervaardigen 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1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patisserieproducten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b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b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87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73709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S01  </a:t>
                      </a:r>
                      <a:r>
                        <a:rPr dirty="0" sz="800" spc="-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ts val="915"/>
                        </a:lnSpc>
                        <a:spcBef>
                          <a:spcPts val="5"/>
                        </a:spcBef>
                      </a:pP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 marR="1682750" indent="-317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 wat </a:t>
                      </a:r>
                      <a:r>
                        <a:rPr dirty="0" sz="800" spc="-3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patisserie? 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3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1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chocolade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00" spc="-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marsepein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90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86409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S03 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Theorietoetsf-S)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3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-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schuim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beslag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21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89584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SOS 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8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33361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5">
                          <a:solidFill>
                            <a:srgbClr val="333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333616"/>
                          </a:solidFill>
                          <a:latin typeface="Arial"/>
                          <a:cs typeface="Arial"/>
                        </a:rPr>
                        <a:t>3(5)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ijsbereiding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7 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puddingen 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bavarois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Opsteller </a:t>
                      </a:r>
                      <a:r>
                        <a:rPr dirty="0" sz="800" spc="5">
                          <a:solidFill>
                            <a:srgbClr val="4B4F5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8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80">
                          <a:solidFill>
                            <a:srgbClr val="4B4F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45">
                          <a:solidFill>
                            <a:srgbClr val="4B4F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8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\Jff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ts val="89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6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4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890"/>
                        </a:lnSpc>
                        <a:spcBef>
                          <a:spcPts val="240"/>
                        </a:spcBef>
                      </a:pPr>
                      <a:r>
                        <a:rPr dirty="0" sz="800" spc="-5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 spc="-3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3448" y="432262"/>
            <a:ext cx="419735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32321"/>
                </a:solidFill>
                <a:latin typeface="Arial"/>
                <a:cs typeface="Arial"/>
              </a:rPr>
              <a:t>Plan </a:t>
            </a:r>
            <a:r>
              <a:rPr dirty="0" sz="1350" spc="10" b="1">
                <a:solidFill>
                  <a:srgbClr val="232321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32321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32321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32321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32321"/>
                </a:solidFill>
                <a:latin typeface="Arial"/>
                <a:cs typeface="Arial"/>
              </a:rPr>
              <a:t>BB/KB</a:t>
            </a:r>
            <a:r>
              <a:rPr dirty="0" sz="1350" spc="215" b="1">
                <a:solidFill>
                  <a:srgbClr val="232321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32321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18889" y="438368"/>
            <a:ext cx="3559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32321"/>
                </a:solidFill>
                <a:latin typeface="Arial"/>
                <a:cs typeface="Arial"/>
              </a:rPr>
              <a:t>Keuzedelen: Horeca, Bakkerij </a:t>
            </a:r>
            <a:r>
              <a:rPr dirty="0" sz="1350" spc="5" b="1">
                <a:solidFill>
                  <a:srgbClr val="232321"/>
                </a:solidFill>
                <a:latin typeface="Arial"/>
                <a:cs typeface="Arial"/>
              </a:rPr>
              <a:t>en</a:t>
            </a:r>
            <a:r>
              <a:rPr dirty="0" sz="1350" spc="225" b="1">
                <a:solidFill>
                  <a:srgbClr val="232321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232321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6969" y="1411973"/>
          <a:ext cx="9464675" cy="540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68605"/>
                <a:gridCol w="1708785"/>
                <a:gridCol w="732155"/>
                <a:gridCol w="1266189"/>
                <a:gridCol w="3054349"/>
                <a:gridCol w="347979"/>
                <a:gridCol w="274954"/>
                <a:gridCol w="540384"/>
                <a:gridCol w="622934"/>
              </a:tblGrid>
              <a:tr h="628900">
                <a:tc gridSpan="5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4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1250" spc="-4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Brood- </a:t>
                      </a:r>
                      <a:r>
                        <a:rPr dirty="0" sz="1250" spc="-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250" spc="16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banketspecialisatie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78105" marR="3594100" indent="-635">
                        <a:lnSpc>
                          <a:spcPct val="130900"/>
                        </a:lnSpc>
                        <a:spcBef>
                          <a:spcPts val="70"/>
                        </a:spcBef>
                      </a:pPr>
                      <a:r>
                        <a:rPr dirty="0" sz="750" spc="1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1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BB/KB  </a:t>
                      </a:r>
                      <a:r>
                        <a:rPr dirty="0" sz="750" spc="1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750" spc="-3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Profieldeel: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85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7000" indent="-635">
                        <a:lnSpc>
                          <a:spcPts val="123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-3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00" spc="-5" b="1" i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20" b="1" i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00" spc="-105" b="1" i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 i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ts val="865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6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-5" b="1">
                          <a:solidFill>
                            <a:srgbClr val="212121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50" spc="-3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Jaar </a:t>
                      </a:r>
                      <a:r>
                        <a:rPr dirty="0" sz="950" spc="2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50" spc="-20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1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750" spc="1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3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1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keuzedeel </a:t>
                      </a:r>
                      <a:r>
                        <a:rPr dirty="0" sz="75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Brood- </a:t>
                      </a:r>
                      <a:r>
                        <a:rPr dirty="0" sz="750" spc="3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Banketspecialisatie </a:t>
                      </a:r>
                      <a:r>
                        <a:rPr dirty="0" sz="750" spc="2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leert de</a:t>
                      </a:r>
                      <a:r>
                        <a:rPr dirty="0" sz="750" spc="1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leerling: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850" spc="-25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50" spc="10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bijdrage leveren </a:t>
                      </a:r>
                      <a:r>
                        <a:rPr dirty="0" sz="850" spc="25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aan </a:t>
                      </a:r>
                      <a:r>
                        <a:rPr dirty="0" sz="850" spc="20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het </a:t>
                      </a:r>
                      <a:r>
                        <a:rPr dirty="0" sz="850" spc="25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beheren en </a:t>
                      </a:r>
                      <a:r>
                        <a:rPr dirty="0" sz="850" spc="10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vervaardigen </a:t>
                      </a:r>
                      <a:r>
                        <a:rPr dirty="0" sz="850" spc="5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850" spc="15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braad- en </a:t>
                      </a:r>
                      <a:r>
                        <a:rPr dirty="0" sz="850" spc="10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banketspec </a:t>
                      </a:r>
                      <a:r>
                        <a:rPr dirty="0" sz="850" spc="-25" i="1">
                          <a:solidFill>
                            <a:srgbClr val="383B3D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50" spc="-25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aliteiten </a:t>
                      </a:r>
                      <a:r>
                        <a:rPr dirty="0" sz="850" spc="10" i="1">
                          <a:solidFill>
                            <a:srgbClr val="383B3D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850" spc="25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gekenmerkt </a:t>
                      </a:r>
                      <a:r>
                        <a:rPr dirty="0" sz="850" spc="15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door </a:t>
                      </a:r>
                      <a:r>
                        <a:rPr dirty="0" sz="850" spc="30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50" spc="15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complexer </a:t>
                      </a:r>
                      <a:r>
                        <a:rPr dirty="0" sz="850" spc="-5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productie</a:t>
                      </a:r>
                      <a:r>
                        <a:rPr dirty="0" sz="850" spc="-35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i="1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proces</a:t>
                      </a:r>
                      <a:r>
                        <a:rPr dirty="0" sz="850" i="1">
                          <a:solidFill>
                            <a:srgbClr val="383B3D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339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19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1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501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850" spc="1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502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20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40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-6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1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800" spc="15">
                          <a:solidFill>
                            <a:srgbClr val="52541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jktoet </a:t>
                      </a:r>
                      <a:r>
                        <a:rPr dirty="0" sz="800" spc="-7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50" spc="-80">
                          <a:solidFill>
                            <a:srgbClr val="363A1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850" spc="-70">
                          <a:solidFill>
                            <a:srgbClr val="363A1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50" spc="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850" spc="4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Boterdegen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Hoofdstuk  </a:t>
                      </a:r>
                      <a:r>
                        <a:rPr dirty="0" sz="850" spc="-2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850" spc="5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Bladerdeeg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9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22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3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503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850" spc="2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dirty="0" sz="850" spc="25">
                          <a:solidFill>
                            <a:srgbClr val="383B3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3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Theor </a:t>
                      </a:r>
                      <a:r>
                        <a:rPr dirty="0" sz="800" spc="10">
                          <a:solidFill>
                            <a:srgbClr val="16112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etoet </a:t>
                      </a:r>
                      <a:r>
                        <a:rPr dirty="0" sz="800" spc="-50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14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2(5)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50" spc="1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850" spc="2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beslag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50" spc="1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Taarten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6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791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8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SO6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0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40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15">
                          <a:solidFill>
                            <a:srgbClr val="363A18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850" spc="65">
                          <a:solidFill>
                            <a:srgbClr val="363A1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5">
                          <a:solidFill>
                            <a:srgbClr val="363A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63258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gevuld </a:t>
                      </a: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brood  </a:t>
                      </a: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Hoof</a:t>
                      </a:r>
                      <a:r>
                        <a:rPr dirty="0" sz="800" spc="-1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383B3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-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800" spc="-1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uk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-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getoerd</a:t>
                      </a: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gere</a:t>
                      </a:r>
                      <a:r>
                        <a:rPr dirty="0" sz="800" spc="-10">
                          <a:solidFill>
                            <a:srgbClr val="383B3D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desembrood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850">
                          <a:solidFill>
                            <a:srgbClr val="383B3D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9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383B3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5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7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S.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8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IJff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ts val="965"/>
                        </a:lnSpc>
                        <a:spcBef>
                          <a:spcPts val="175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90"/>
                        </a:lnSpc>
                        <a:spcBef>
                          <a:spcPts val="265"/>
                        </a:spcBef>
                      </a:pPr>
                      <a:r>
                        <a:rPr dirty="0" sz="800" spc="-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8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66500" y="450579"/>
            <a:ext cx="4194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12121"/>
                </a:solidFill>
                <a:latin typeface="Arial"/>
                <a:cs typeface="Arial"/>
              </a:rPr>
              <a:t>Plan van </a:t>
            </a:r>
            <a:r>
              <a:rPr dirty="0" sz="1350" b="1">
                <a:solidFill>
                  <a:srgbClr val="212121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1350" spc="-5" b="1">
                <a:solidFill>
                  <a:srgbClr val="212121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12121"/>
                </a:solidFill>
                <a:latin typeface="Arial"/>
                <a:cs typeface="Arial"/>
              </a:rPr>
              <a:t>BB/KB</a:t>
            </a:r>
            <a:r>
              <a:rPr dirty="0" sz="1350" spc="28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12121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18889" y="456684"/>
            <a:ext cx="3559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12121"/>
                </a:solidFill>
                <a:latin typeface="Arial"/>
                <a:cs typeface="Arial"/>
              </a:rPr>
              <a:t>Keuzedelen: </a:t>
            </a:r>
            <a:r>
              <a:rPr dirty="0" sz="1350" spc="10" b="1">
                <a:solidFill>
                  <a:srgbClr val="212121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212121"/>
                </a:solidFill>
                <a:latin typeface="Arial"/>
                <a:cs typeface="Arial"/>
              </a:rPr>
              <a:t>Bakkerij </a:t>
            </a:r>
            <a:r>
              <a:rPr dirty="0" sz="1350" spc="20" b="1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z="1350" spc="-18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212121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5" y="61058"/>
            <a:ext cx="0" cy="403225"/>
          </a:xfrm>
          <a:custGeom>
            <a:avLst/>
            <a:gdLst/>
            <a:ahLst/>
            <a:cxnLst/>
            <a:rect l="l" t="t" r="r" b="b"/>
            <a:pathLst>
              <a:path w="0" h="403225">
                <a:moveTo>
                  <a:pt x="0" y="40298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90204" y="999830"/>
          <a:ext cx="9479915" cy="471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1537970"/>
                <a:gridCol w="720090"/>
                <a:gridCol w="1193164"/>
                <a:gridCol w="3606800"/>
                <a:gridCol w="268604"/>
                <a:gridCol w="268604"/>
                <a:gridCol w="537209"/>
                <a:gridCol w="701675"/>
              </a:tblGrid>
              <a:tr h="528154">
                <a:tc gridSpan="4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750" spc="20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Gastheerspecialisatie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71755" marR="3038475" indent="-635">
                        <a:lnSpc>
                          <a:spcPct val="130900"/>
                        </a:lnSpc>
                        <a:spcBef>
                          <a:spcPts val="95"/>
                        </a:spcBef>
                      </a:pPr>
                      <a:r>
                        <a:rPr dirty="0" sz="750" spc="10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30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/GL  </a:t>
                      </a:r>
                      <a:r>
                        <a:rPr dirty="0" sz="750" spc="10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3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23189" indent="-63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805">
                        <a:lnSpc>
                          <a:spcPts val="890"/>
                        </a:lnSpc>
                        <a:spcBef>
                          <a:spcPts val="259"/>
                        </a:spcBef>
                      </a:pPr>
                      <a:r>
                        <a:rPr dirty="0" sz="750" spc="10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-10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0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2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2865" indent="-317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KB  </a:t>
                      </a:r>
                      <a:r>
                        <a:rPr dirty="0" sz="750" spc="-5" b="1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1980">
                <a:tc rowSpan="3">
                  <a:txBody>
                    <a:bodyPr/>
                    <a:lstStyle/>
                    <a:p>
                      <a:pPr marL="76200" marR="74930" indent="-1270">
                        <a:lnSpc>
                          <a:spcPct val="134200"/>
                        </a:lnSpc>
                        <a:spcBef>
                          <a:spcPts val="95"/>
                        </a:spcBef>
                      </a:pPr>
                      <a:r>
                        <a:rPr dirty="0" sz="7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Variabel  </a:t>
                      </a:r>
                      <a:r>
                        <a:rPr dirty="0" sz="700" spc="5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7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jaar </a:t>
                      </a:r>
                      <a:r>
                        <a:rPr dirty="0" sz="850" spc="-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-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-5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HBR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keuzedeel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8580" marR="599440" indent="1270">
                        <a:lnSpc>
                          <a:spcPts val="123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gasth</a:t>
                      </a:r>
                      <a:r>
                        <a:rPr dirty="0" sz="70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eerspecia</a:t>
                      </a: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Iisatie 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-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 spc="-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ori</a:t>
                      </a:r>
                      <a:r>
                        <a:rPr dirty="0" sz="700" spc="-10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2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2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8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700" spc="-5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Pra</a:t>
                      </a:r>
                      <a:r>
                        <a:rPr dirty="0" sz="700" spc="-7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700" spc="15">
                          <a:solidFill>
                            <a:srgbClr val="0A16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1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jkto</a:t>
                      </a:r>
                      <a:r>
                        <a:rPr dirty="0" sz="700" spc="-11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1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1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55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834514" indent="635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1: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Theorie: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2  Gastheerschap, </a:t>
                      </a:r>
                      <a:r>
                        <a:rPr dirty="0" sz="7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7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heb 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ervoor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nodig?  Drankenkenn</a:t>
                      </a:r>
                      <a:r>
                        <a:rPr dirty="0" sz="700" spc="5">
                          <a:solidFill>
                            <a:srgbClr val="52545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s: </a:t>
                      </a:r>
                      <a:r>
                        <a:rPr dirty="0" sz="7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koffie 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serveren van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div</a:t>
                      </a:r>
                      <a:r>
                        <a:rPr dirty="0" sz="700" spc="5">
                          <a:solidFill>
                            <a:srgbClr val="525454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koffie </a:t>
                      </a:r>
                      <a:r>
                        <a:rPr dirty="0" sz="7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thee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standaardcouvert</a:t>
                      </a:r>
                      <a:r>
                        <a:rPr dirty="0" sz="7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uitbreiden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R="38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7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85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8805" indent="1270">
                        <a:lnSpc>
                          <a:spcPct val="144500"/>
                        </a:lnSpc>
                        <a:spcBef>
                          <a:spcPts val="30"/>
                        </a:spcBef>
                      </a:pPr>
                      <a:r>
                        <a:rPr dirty="0" sz="700" spc="-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gastheerspeci</a:t>
                      </a:r>
                      <a:r>
                        <a:rPr dirty="0" sz="700" spc="-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isatie 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7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700" spc="1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700" spc="15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1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1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eto</a:t>
                      </a:r>
                      <a:r>
                        <a:rPr dirty="0" sz="700" spc="-15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5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5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700" spc="-5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Pra</a:t>
                      </a:r>
                      <a:r>
                        <a:rPr dirty="0" sz="700" spc="-9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tij</a:t>
                      </a:r>
                      <a:r>
                        <a:rPr dirty="0" sz="700" spc="-9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2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 spc="2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2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2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853564" indent="254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Periode 2</a:t>
                      </a:r>
                      <a:r>
                        <a:rPr dirty="0" sz="700" spc="-5">
                          <a:solidFill>
                            <a:srgbClr val="52545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Theorie: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Drankenkennis: </a:t>
                      </a:r>
                      <a:r>
                        <a:rPr dirty="0" sz="7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wijn </a:t>
                      </a:r>
                      <a:r>
                        <a:rPr dirty="0" sz="7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bier  Drankenkennis: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gedistilleerd </a:t>
                      </a:r>
                      <a:r>
                        <a:rPr dirty="0" sz="7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cocktails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Serveren </a:t>
                      </a: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wijn,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binnen </a:t>
                      </a:r>
                      <a:r>
                        <a:rPr dirty="0" sz="7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buitenlandse likeur, alcoholvrije</a:t>
                      </a:r>
                      <a:r>
                        <a:rPr dirty="0" sz="700" spc="114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cocktail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700" spc="4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7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991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09245" indent="2540">
                        <a:lnSpc>
                          <a:spcPct val="143800"/>
                        </a:lnSpc>
                        <a:spcBef>
                          <a:spcPts val="35"/>
                        </a:spcBef>
                      </a:pPr>
                      <a:r>
                        <a:rPr dirty="0" sz="700" spc="-5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gastheerspeciaIisatie 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5,6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7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Eindevenement/proeve </a:t>
                      </a: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bekwaamheid.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114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00" spc="-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700" spc="-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ori</a:t>
                      </a:r>
                      <a:r>
                        <a:rPr dirty="0" sz="700" spc="-1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eto</a:t>
                      </a:r>
                      <a:r>
                        <a:rPr dirty="0" sz="700" spc="-10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1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5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700" spc="-5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Pra</a:t>
                      </a:r>
                      <a:r>
                        <a:rPr dirty="0" sz="700" spc="-7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ij</a:t>
                      </a:r>
                      <a:r>
                        <a:rPr dirty="0" sz="700" spc="-14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25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5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25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60">
                          <a:solidFill>
                            <a:srgbClr val="5B5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4248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1824355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Theorie: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00">
                          <a:solidFill>
                            <a:srgbClr val="525454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7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700" spc="-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Drankadvies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Serveertechnieken</a:t>
                      </a:r>
                      <a:r>
                        <a:rPr dirty="0" sz="700" spc="-1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Etiquette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6200" marR="2484120" indent="5080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i="1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Proeve </a:t>
                      </a:r>
                      <a:r>
                        <a:rPr dirty="0" sz="750" spc="10" i="1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van</a:t>
                      </a:r>
                      <a:r>
                        <a:rPr dirty="0" sz="750" spc="-25" i="1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30" i="1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bekwaamheid  </a:t>
                      </a:r>
                      <a:r>
                        <a:rPr dirty="0" sz="750" spc="5" i="1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Zelfstandig</a:t>
                      </a:r>
                      <a:r>
                        <a:rPr dirty="0" sz="750" spc="80" i="1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5" i="1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werken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Serveertechnieken, </a:t>
                      </a:r>
                      <a:r>
                        <a:rPr dirty="0" sz="70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tafelbereidingen, </a:t>
                      </a:r>
                      <a:r>
                        <a:rPr dirty="0" sz="800" spc="-25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à 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carte</a:t>
                      </a:r>
                      <a:r>
                        <a:rPr dirty="0" sz="7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couvert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968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85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00" spc="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4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7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767">
                <a:tc gridSpan="4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00" spc="-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Opste </a:t>
                      </a:r>
                      <a:r>
                        <a:rPr dirty="0" sz="700" spc="-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ller </a:t>
                      </a:r>
                      <a:r>
                        <a:rPr dirty="0" sz="700" spc="10">
                          <a:solidFill>
                            <a:srgbClr val="52545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3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00" spc="-7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Haan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00" spc="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00" spc="-4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{F)= </a:t>
                      </a:r>
                      <a:r>
                        <a:rPr dirty="0" sz="700" spc="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 spc="-4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0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700" spc="-6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6500" y="456684"/>
            <a:ext cx="418846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5" b="1">
                <a:solidFill>
                  <a:srgbClr val="2D2D2D"/>
                </a:solidFill>
                <a:latin typeface="Arial"/>
                <a:cs typeface="Arial"/>
              </a:rPr>
              <a:t>Plan </a:t>
            </a:r>
            <a:r>
              <a:rPr dirty="0" sz="1350" spc="10" b="1">
                <a:solidFill>
                  <a:srgbClr val="2D2D2D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D2D2D"/>
                </a:solidFill>
                <a:latin typeface="Arial"/>
                <a:cs typeface="Arial"/>
              </a:rPr>
              <a:t>Toetsing </a:t>
            </a:r>
            <a:r>
              <a:rPr dirty="0" sz="1350" spc="5" b="1">
                <a:solidFill>
                  <a:srgbClr val="2D2D2D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D2D2D"/>
                </a:solidFill>
                <a:latin typeface="Arial"/>
                <a:cs typeface="Arial"/>
              </a:rPr>
              <a:t>Afsluiting </a:t>
            </a:r>
            <a:r>
              <a:rPr dirty="0" sz="1350" spc="-30" b="1">
                <a:solidFill>
                  <a:srgbClr val="2D2D2D"/>
                </a:solidFill>
                <a:latin typeface="Arial"/>
                <a:cs typeface="Arial"/>
              </a:rPr>
              <a:t>BB/KB</a:t>
            </a:r>
            <a:r>
              <a:rPr dirty="0" sz="1350" spc="295" b="1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D2D2D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18889" y="453632"/>
            <a:ext cx="355092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D2D2D"/>
                </a:solidFill>
                <a:latin typeface="Arial"/>
                <a:cs typeface="Arial"/>
              </a:rPr>
              <a:t>Keuzedelen: </a:t>
            </a:r>
            <a:r>
              <a:rPr dirty="0" sz="1350" b="1">
                <a:solidFill>
                  <a:srgbClr val="2D2D2D"/>
                </a:solidFill>
                <a:latin typeface="Arial"/>
                <a:cs typeface="Arial"/>
              </a:rPr>
              <a:t>Horeca, Bakkerij </a:t>
            </a:r>
            <a:r>
              <a:rPr dirty="0" sz="1350" spc="20" b="1">
                <a:solidFill>
                  <a:srgbClr val="2D2D2D"/>
                </a:solidFill>
                <a:latin typeface="Arial"/>
                <a:cs typeface="Arial"/>
              </a:rPr>
              <a:t>en</a:t>
            </a:r>
            <a:r>
              <a:rPr dirty="0" sz="1350" spc="-125" b="1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D2D2D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48846"/>
            <a:ext cx="0" cy="2479040"/>
          </a:xfrm>
          <a:custGeom>
            <a:avLst/>
            <a:gdLst/>
            <a:ahLst/>
            <a:cxnLst/>
            <a:rect l="l" t="t" r="r" b="b"/>
            <a:pathLst>
              <a:path w="0" h="2479040">
                <a:moveTo>
                  <a:pt x="0" y="2478968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89505" y="1247116"/>
          <a:ext cx="9436735" cy="4854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235"/>
                <a:gridCol w="902969"/>
                <a:gridCol w="722629"/>
                <a:gridCol w="1302384"/>
                <a:gridCol w="3554095"/>
                <a:gridCol w="719454"/>
                <a:gridCol w="716279"/>
                <a:gridCol w="890270"/>
              </a:tblGrid>
              <a:tr h="464043">
                <a:tc gridSpan="8">
                  <a:txBody>
                    <a:bodyPr/>
                    <a:lstStyle/>
                    <a:p>
                      <a:pPr marL="73025" marR="7865745" indent="1905">
                        <a:lnSpc>
                          <a:spcPct val="106500"/>
                        </a:lnSpc>
                        <a:spcBef>
                          <a:spcPts val="55"/>
                        </a:spcBef>
                      </a:pPr>
                      <a:r>
                        <a:rPr dirty="0" sz="95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950" spc="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Maatschappijleer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Leerweg: Basis </a:t>
                      </a:r>
                      <a:r>
                        <a:rPr dirty="0" sz="950" spc="-9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3e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leerjaar 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Schooli</a:t>
                      </a:r>
                      <a:r>
                        <a:rPr dirty="0" sz="950" spc="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ar: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2019-2020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1619">
                <a:tc>
                  <a:txBody>
                    <a:bodyPr/>
                    <a:lstStyle/>
                    <a:p>
                      <a:pPr marL="74295" marR="109220" indent="-4445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202565">
                        <a:lnSpc>
                          <a:spcPct val="113100"/>
                        </a:lnSpc>
                        <a:spcBef>
                          <a:spcPts val="5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Examen 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Eenheid  </a:t>
                      </a:r>
                      <a:r>
                        <a:rPr dirty="0" sz="800" spc="1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(zie</a:t>
                      </a:r>
                      <a:r>
                        <a:rPr dirty="0" sz="800" spc="-8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Sy</a:t>
                      </a: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abus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56210" indent="-3175">
                        <a:lnSpc>
                          <a:spcPct val="113100"/>
                        </a:lnSpc>
                        <a:spcBef>
                          <a:spcPts val="5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(m</a:t>
                      </a:r>
                      <a:r>
                        <a:rPr dirty="0" sz="800" spc="3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-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ister</a:t>
                      </a:r>
                      <a:r>
                        <a:rPr dirty="0" sz="80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064510" indent="-635">
                        <a:lnSpc>
                          <a:spcPct val="107500"/>
                        </a:lnSpc>
                        <a:spcBef>
                          <a:spcPts val="70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Inhoud/  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035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335"/>
                        </a:lnSpc>
                      </a:pPr>
                      <a:r>
                        <a:rPr dirty="0" sz="1200" spc="-245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J/N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981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114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63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7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ML1/K/1/2/3/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1150"/>
                        </a:lnSpc>
                      </a:pPr>
                      <a:r>
                        <a:rPr dirty="0" sz="1100" spc="-229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4/5/6/7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27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maatschappijleer </a:t>
                      </a:r>
                      <a:r>
                        <a:rPr dirty="0" sz="950" spc="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6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Jongeren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50"/>
                        </a:lnSpc>
                      </a:pPr>
                      <a:r>
                        <a:rPr dirty="0" sz="1200" spc="-254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J</a:t>
                      </a:r>
                      <a:r>
                        <a:rPr dirty="0" sz="1200" spc="-254" b="1">
                          <a:solidFill>
                            <a:srgbClr val="383838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100" spc="-75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40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85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ML1/K/1/2/3/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1160"/>
                        </a:lnSpc>
                      </a:pPr>
                      <a:r>
                        <a:rPr dirty="0" sz="1100" spc="-229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4/5/6/7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60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S02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95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Begrippentoets - </a:t>
                      </a: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maatschappijleer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250"/>
                        </a:lnSpc>
                      </a:pPr>
                      <a:r>
                        <a:rPr dirty="0" sz="1200" spc="-250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7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ML1/K/1/2/3/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1125"/>
                        </a:lnSpc>
                      </a:pPr>
                      <a:r>
                        <a:rPr dirty="0" sz="1100" spc="-229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4/5/6/7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00" spc="-60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S03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95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Begrippentoets -</a:t>
                      </a:r>
                      <a:r>
                        <a:rPr dirty="0" sz="950" spc="26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Jongeren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225"/>
                        </a:lnSpc>
                      </a:pPr>
                      <a:r>
                        <a:rPr dirty="0" sz="1200" spc="-250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76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95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30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4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08585" indent="-1270">
                        <a:lnSpc>
                          <a:spcPct val="105400"/>
                        </a:lnSpc>
                        <a:spcBef>
                          <a:spcPts val="114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1/K/1/2/3/ 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95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Praktische opdracht</a:t>
                      </a:r>
                      <a:r>
                        <a:rPr dirty="0" sz="950" spc="9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politiek.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75"/>
                        </a:lnSpc>
                      </a:pPr>
                      <a:r>
                        <a:rPr dirty="0" sz="1200" spc="-235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ts val="1370"/>
                        </a:lnSpc>
                      </a:pPr>
                      <a:r>
                        <a:rPr dirty="0" sz="1200" spc="-80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NVT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00330" indent="-1905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21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Begrippentoets -</a:t>
                      </a:r>
                      <a:r>
                        <a:rPr dirty="0" sz="950" spc="2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Politiek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50" spc="15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08585" indent="-190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1/K/1/2/3/ 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52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PW.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Multiculturele samenleving </a:t>
                      </a:r>
                      <a:r>
                        <a:rPr dirty="0" sz="950" spc="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6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Criminaliteit.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66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00330" indent="-1905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95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Begrippentoets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Multiculturele</a:t>
                      </a:r>
                      <a:r>
                        <a:rPr dirty="0" sz="95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samenleving</a:t>
                      </a:r>
                      <a:r>
                        <a:rPr dirty="0" sz="95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4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04775" indent="-1905">
                        <a:lnSpc>
                          <a:spcPts val="1230"/>
                        </a:lnSpc>
                        <a:spcBef>
                          <a:spcPts val="9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8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95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Verslag</a:t>
                      </a: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criminaliteit.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ts val="1320"/>
                        </a:lnSpc>
                      </a:pPr>
                      <a:r>
                        <a:rPr dirty="0" sz="1200" spc="-55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NVT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309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03505" indent="-1905">
                        <a:lnSpc>
                          <a:spcPct val="105400"/>
                        </a:lnSpc>
                        <a:spcBef>
                          <a:spcPts val="114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1/K/1/2/3/ 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95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PW.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Media </a:t>
                      </a:r>
                      <a:r>
                        <a:rPr dirty="0" sz="950" spc="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werk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50"/>
                        </a:lnSpc>
                      </a:pPr>
                      <a:r>
                        <a:rPr dirty="0" sz="1200" spc="-235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0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99695" indent="1270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21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Begrippentoets</a:t>
                      </a: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5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102870" indent="-5080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S11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57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Presentatie</a:t>
                      </a:r>
                      <a:r>
                        <a:rPr dirty="0" sz="950" spc="9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Actualiteit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839">
                <a:tc gridSpan="8"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Ci</a:t>
                      </a:r>
                      <a:r>
                        <a:rPr dirty="0" sz="95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jf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er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950" spc="5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250" spc="-1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'&gt; </a:t>
                      </a:r>
                      <a:r>
                        <a:rPr dirty="0" sz="950" spc="-9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 </a:t>
                      </a:r>
                      <a:r>
                        <a:rPr dirty="0" sz="950" spc="-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etsre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sultaat </a:t>
                      </a: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wegin</a:t>
                      </a:r>
                      <a:r>
                        <a:rPr dirty="0" sz="950" spc="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g)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50" spc="-7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8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VRIE /</a:t>
                      </a:r>
                      <a:r>
                        <a:rPr dirty="0" sz="950" spc="-17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TERA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019"/>
                        </a:lnSpc>
                        <a:spcBef>
                          <a:spcPts val="35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Vastste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lli</a:t>
                      </a:r>
                      <a:r>
                        <a:rPr dirty="0" sz="95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q v</a:t>
                      </a:r>
                      <a:r>
                        <a:rPr dirty="0" sz="95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ak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qroep</a:t>
                      </a:r>
                      <a:r>
                        <a:rPr dirty="0" sz="950" spc="-18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35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d.</a:t>
                      </a:r>
                      <a:r>
                        <a:rPr dirty="0" sz="950" spc="3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26-06-2019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4110" y="877988"/>
            <a:ext cx="3576954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5" b="1">
                <a:solidFill>
                  <a:srgbClr val="161616"/>
                </a:solidFill>
                <a:latin typeface="Arial"/>
                <a:cs typeface="Arial"/>
              </a:rPr>
              <a:t>Plan </a:t>
            </a:r>
            <a:r>
              <a:rPr dirty="0" sz="1350" b="1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1350" spc="15" b="1">
                <a:solidFill>
                  <a:srgbClr val="161616"/>
                </a:solidFill>
                <a:latin typeface="Arial"/>
                <a:cs typeface="Arial"/>
              </a:rPr>
              <a:t>Toetsing </a:t>
            </a:r>
            <a:r>
              <a:rPr dirty="0" sz="1350" spc="45" b="1">
                <a:solidFill>
                  <a:srgbClr val="161616"/>
                </a:solidFill>
                <a:latin typeface="Arial"/>
                <a:cs typeface="Arial"/>
              </a:rPr>
              <a:t>&amp; </a:t>
            </a:r>
            <a:r>
              <a:rPr dirty="0" sz="1350" spc="5" b="1">
                <a:solidFill>
                  <a:srgbClr val="161616"/>
                </a:solidFill>
                <a:latin typeface="Arial"/>
                <a:cs typeface="Arial"/>
              </a:rPr>
              <a:t>Afsluiting</a:t>
            </a:r>
            <a:r>
              <a:rPr dirty="0" sz="1350" spc="285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61616"/>
                </a:solidFill>
                <a:latin typeface="Arial"/>
                <a:cs typeface="Arial"/>
              </a:rPr>
              <a:t>2019-2020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4898" y="6243742"/>
            <a:ext cx="744156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8890">
              <a:lnSpc>
                <a:spcPct val="100000"/>
              </a:lnSpc>
              <a:spcBef>
                <a:spcPts val="100"/>
              </a:spcBef>
            </a:pPr>
            <a:r>
              <a:rPr dirty="0" sz="1000" spc="40">
                <a:solidFill>
                  <a:srgbClr val="161616"/>
                </a:solidFill>
                <a:latin typeface="Arial"/>
                <a:cs typeface="Arial"/>
              </a:rPr>
              <a:t>J* </a:t>
            </a:r>
            <a:r>
              <a:rPr dirty="0" sz="1000" spc="-60">
                <a:solidFill>
                  <a:srgbClr val="161616"/>
                </a:solidFill>
                <a:latin typeface="Arial"/>
                <a:cs typeface="Arial"/>
              </a:rPr>
              <a:t>= </a:t>
            </a:r>
            <a:r>
              <a:rPr dirty="0" sz="1000" spc="-25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1000" spc="40">
                <a:solidFill>
                  <a:srgbClr val="161616"/>
                </a:solidFill>
                <a:latin typeface="Arial"/>
                <a:cs typeface="Arial"/>
              </a:rPr>
              <a:t>leerling </a:t>
            </a:r>
            <a:r>
              <a:rPr dirty="0" sz="1000" spc="-20">
                <a:solidFill>
                  <a:srgbClr val="161616"/>
                </a:solidFill>
                <a:latin typeface="Arial"/>
                <a:cs typeface="Arial"/>
              </a:rPr>
              <a:t>mag </a:t>
            </a:r>
            <a:r>
              <a:rPr dirty="0" sz="1000" spc="30">
                <a:solidFill>
                  <a:srgbClr val="161616"/>
                </a:solidFill>
                <a:latin typeface="Arial"/>
                <a:cs typeface="Arial"/>
              </a:rPr>
              <a:t>één onderdeel (met </a:t>
            </a:r>
            <a:r>
              <a:rPr dirty="0" sz="1000" spc="35">
                <a:solidFill>
                  <a:srgbClr val="161616"/>
                </a:solidFill>
                <a:latin typeface="Arial"/>
                <a:cs typeface="Arial"/>
              </a:rPr>
              <a:t>uitzondering </a:t>
            </a:r>
            <a:r>
              <a:rPr dirty="0" sz="1000" spc="5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1000" spc="35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1000" spc="40">
                <a:solidFill>
                  <a:srgbClr val="161616"/>
                </a:solidFill>
                <a:latin typeface="Arial"/>
                <a:cs typeface="Arial"/>
              </a:rPr>
              <a:t>actualiteitentoets) </a:t>
            </a:r>
            <a:r>
              <a:rPr dirty="0" sz="1000" spc="10">
                <a:solidFill>
                  <a:srgbClr val="161616"/>
                </a:solidFill>
                <a:latin typeface="Arial"/>
                <a:cs typeface="Arial"/>
              </a:rPr>
              <a:t>herkansen </a:t>
            </a:r>
            <a:r>
              <a:rPr dirty="0" sz="1000">
                <a:solidFill>
                  <a:srgbClr val="161616"/>
                </a:solidFill>
                <a:latin typeface="Arial"/>
                <a:cs typeface="Arial"/>
              </a:rPr>
              <a:t>nadat </a:t>
            </a:r>
            <a:r>
              <a:rPr dirty="0" sz="1000" spc="35">
                <a:solidFill>
                  <a:srgbClr val="161616"/>
                </a:solidFill>
                <a:latin typeface="Arial"/>
                <a:cs typeface="Arial"/>
              </a:rPr>
              <a:t>alle </a:t>
            </a:r>
            <a:r>
              <a:rPr dirty="0" sz="1000" spc="25">
                <a:solidFill>
                  <a:srgbClr val="161616"/>
                </a:solidFill>
                <a:latin typeface="Arial"/>
                <a:cs typeface="Arial"/>
              </a:rPr>
              <a:t>toetsen </a:t>
            </a:r>
            <a:r>
              <a:rPr dirty="0" sz="1000" spc="60">
                <a:solidFill>
                  <a:srgbClr val="161616"/>
                </a:solidFill>
                <a:latin typeface="Arial"/>
                <a:cs typeface="Arial"/>
              </a:rPr>
              <a:t>zijn </a:t>
            </a:r>
            <a:r>
              <a:rPr dirty="0" sz="1000" spc="10">
                <a:solidFill>
                  <a:srgbClr val="161616"/>
                </a:solidFill>
                <a:latin typeface="Arial"/>
                <a:cs typeface="Arial"/>
              </a:rPr>
              <a:t>gemaakt.  </a:t>
            </a:r>
            <a:r>
              <a:rPr dirty="0" sz="1000" spc="30">
                <a:solidFill>
                  <a:srgbClr val="161616"/>
                </a:solidFill>
                <a:latin typeface="Arial"/>
                <a:cs typeface="Arial"/>
              </a:rPr>
              <a:t>Maatschappijleer </a:t>
            </a:r>
            <a:r>
              <a:rPr dirty="0" sz="1000" spc="25">
                <a:solidFill>
                  <a:srgbClr val="161616"/>
                </a:solidFill>
                <a:latin typeface="Arial"/>
                <a:cs typeface="Arial"/>
              </a:rPr>
              <a:t>1: * </a:t>
            </a:r>
            <a:r>
              <a:rPr dirty="0" sz="1000" spc="2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dirty="0" sz="1000" spc="15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1000" spc="25">
                <a:solidFill>
                  <a:srgbClr val="161616"/>
                </a:solidFill>
                <a:latin typeface="Arial"/>
                <a:cs typeface="Arial"/>
              </a:rPr>
              <a:t>onderdeel </a:t>
            </a:r>
            <a:r>
              <a:rPr dirty="0" sz="1000" spc="15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1000" spc="1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1000" spc="5">
                <a:solidFill>
                  <a:srgbClr val="161616"/>
                </a:solidFill>
                <a:latin typeface="Arial"/>
                <a:cs typeface="Arial"/>
              </a:rPr>
              <a:t>examen</a:t>
            </a:r>
            <a:r>
              <a:rPr dirty="0" sz="1000" spc="28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000" spc="50">
                <a:solidFill>
                  <a:srgbClr val="161616"/>
                </a:solidFill>
                <a:latin typeface="Arial"/>
                <a:cs typeface="Arial"/>
              </a:rPr>
              <a:t>*Telt </a:t>
            </a:r>
            <a:r>
              <a:rPr dirty="0" sz="1000" spc="20">
                <a:solidFill>
                  <a:srgbClr val="161616"/>
                </a:solidFill>
                <a:latin typeface="Arial"/>
                <a:cs typeface="Arial"/>
              </a:rPr>
              <a:t>mee </a:t>
            </a:r>
            <a:r>
              <a:rPr dirty="0" sz="1000" spc="5">
                <a:solidFill>
                  <a:srgbClr val="161616"/>
                </a:solidFill>
                <a:latin typeface="Arial"/>
                <a:cs typeface="Arial"/>
              </a:rPr>
              <a:t>bij </a:t>
            </a:r>
            <a:r>
              <a:rPr dirty="0" sz="1000" spc="2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1000" spc="-20">
                <a:solidFill>
                  <a:srgbClr val="161616"/>
                </a:solidFill>
                <a:latin typeface="Arial"/>
                <a:cs typeface="Arial"/>
              </a:rPr>
              <a:t>slaag-</a:t>
            </a:r>
            <a:r>
              <a:rPr dirty="0" sz="1000" spc="2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000" spc="15">
                <a:solidFill>
                  <a:srgbClr val="161616"/>
                </a:solidFill>
                <a:latin typeface="Arial"/>
                <a:cs typeface="Arial"/>
              </a:rPr>
              <a:t>zakregeling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54" y="24423"/>
            <a:ext cx="0" cy="1209040"/>
          </a:xfrm>
          <a:custGeom>
            <a:avLst/>
            <a:gdLst/>
            <a:ahLst/>
            <a:cxnLst/>
            <a:rect l="l" t="t" r="r" b="b"/>
            <a:pathLst>
              <a:path w="0" h="1209040">
                <a:moveTo>
                  <a:pt x="0" y="120895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5976" y="1039518"/>
          <a:ext cx="9476740" cy="3733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1544320"/>
                <a:gridCol w="650240"/>
                <a:gridCol w="1257300"/>
                <a:gridCol w="3613149"/>
                <a:gridCol w="268604"/>
                <a:gridCol w="265429"/>
                <a:gridCol w="530859"/>
                <a:gridCol w="704850"/>
              </a:tblGrid>
              <a:tr h="375508">
                <a:tc gridSpan="4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800" spc="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Evenementen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ts val="915"/>
                        </a:lnSpc>
                        <a:spcBef>
                          <a:spcPts val="305"/>
                        </a:spcBef>
                      </a:pPr>
                      <a:r>
                        <a:rPr dirty="0" sz="800" spc="-1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Leerweg </a:t>
                      </a:r>
                      <a:r>
                        <a:rPr dirty="0" sz="800" spc="5">
                          <a:solidFill>
                            <a:srgbClr val="2A3446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35" b="1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11181C"/>
                          </a:solidFill>
                          <a:latin typeface="Arial"/>
                          <a:cs typeface="Arial"/>
                        </a:rPr>
                        <a:t>Keuzevak</a:t>
                      </a:r>
                      <a:r>
                        <a:rPr dirty="0" sz="800" spc="5">
                          <a:solidFill>
                            <a:srgbClr val="3F526D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20">
                          <a:solidFill>
                            <a:srgbClr val="3F52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Evenementen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88265" indent="2540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800" spc="-1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800" spc="-10">
                          <a:solidFill>
                            <a:srgbClr val="3F526D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dirty="0" sz="800" spc="20">
                          <a:solidFill>
                            <a:srgbClr val="2A3446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2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ode  </a:t>
                      </a:r>
                      <a:r>
                        <a:rPr dirty="0" sz="750" b="1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5" b="1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magister</a:t>
                      </a:r>
                      <a:r>
                        <a:rPr dirty="0" sz="750" b="1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2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800" spc="20">
                          <a:solidFill>
                            <a:srgbClr val="1118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40">
                          <a:solidFill>
                            <a:srgbClr val="11181C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345">
                        <a:lnSpc>
                          <a:spcPts val="915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 spc="15" b="1">
                          <a:solidFill>
                            <a:srgbClr val="11181C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203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750" spc="20" b="1">
                          <a:solidFill>
                            <a:srgbClr val="2A344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20" b="1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0" b="1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80" b="1">
                          <a:solidFill>
                            <a:srgbClr val="11181C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6976">
                <a:tc rowSpan="3">
                  <a:txBody>
                    <a:bodyPr/>
                    <a:lstStyle/>
                    <a:p>
                      <a:pPr marL="74295" marR="161925" indent="3810">
                        <a:lnSpc>
                          <a:spcPct val="126499"/>
                        </a:lnSpc>
                        <a:spcBef>
                          <a:spcPts val="25"/>
                        </a:spcBef>
                      </a:pPr>
                      <a:r>
                        <a:rPr dirty="0" sz="800" spc="-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Variabel  </a:t>
                      </a:r>
                      <a:r>
                        <a:rPr dirty="0" sz="800" spc="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00" spc="-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-4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3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K/HBR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800" spc="2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 spc="3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800" spc="10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15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25">
                          <a:solidFill>
                            <a:srgbClr val="363633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800" spc="-25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aktijkt </a:t>
                      </a:r>
                      <a:r>
                        <a:rPr dirty="0" sz="800" spc="15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oets</a:t>
                      </a:r>
                      <a:r>
                        <a:rPr dirty="0" sz="800" spc="-45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800" spc="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5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1-Kennismaking </a:t>
                      </a:r>
                      <a:r>
                        <a:rPr dirty="0" sz="800" spc="6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800" spc="-7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recreatie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 spc="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2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4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Kennismaking </a:t>
                      </a:r>
                      <a:r>
                        <a:rPr dirty="0" sz="800" spc="4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4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evenementen </a:t>
                      </a:r>
                      <a:r>
                        <a:rPr dirty="0" sz="800" spc="4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2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recreatie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Praktijkopdracht </a:t>
                      </a:r>
                      <a:r>
                        <a:rPr dirty="0" sz="800" spc="-2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Zie </a:t>
                      </a:r>
                      <a:r>
                        <a:rPr dirty="0" sz="800" spc="-1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R="317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 b="1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337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K/HBR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800" spc="3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spc="4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800" spc="10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35">
                          <a:solidFill>
                            <a:srgbClr val="56541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60">
                          <a:solidFill>
                            <a:srgbClr val="5654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383411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215" marR="266700" indent="1905">
                        <a:lnSpc>
                          <a:spcPct val="108900"/>
                        </a:lnSpc>
                      </a:pPr>
                      <a:r>
                        <a:rPr dirty="0" sz="800" spc="-90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-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-15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tijktoets </a:t>
                      </a:r>
                      <a:r>
                        <a:rPr dirty="0" sz="800" spc="-35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-25">
                          <a:solidFill>
                            <a:srgbClr val="383411"/>
                          </a:solidFill>
                          <a:latin typeface="Arial"/>
                          <a:cs typeface="Arial"/>
                        </a:rPr>
                        <a:t>(5)  </a:t>
                      </a:r>
                      <a:r>
                        <a:rPr dirty="0" sz="800" spc="-10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5">
                          <a:solidFill>
                            <a:srgbClr val="383411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 spc="10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bekwaamhe</a:t>
                      </a:r>
                      <a:r>
                        <a:rPr dirty="0" sz="800" spc="1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id  </a:t>
                      </a:r>
                      <a:r>
                        <a:rPr dirty="0" sz="800" spc="-55">
                          <a:solidFill>
                            <a:srgbClr val="565416"/>
                          </a:solidFill>
                          <a:latin typeface="Arial"/>
                          <a:cs typeface="Arial"/>
                        </a:rPr>
                        <a:t>Ken</a:t>
                      </a:r>
                      <a:r>
                        <a:rPr dirty="0" sz="800" spc="-55">
                          <a:solidFill>
                            <a:srgbClr val="383411"/>
                          </a:solidFill>
                          <a:latin typeface="Arial"/>
                          <a:cs typeface="Arial"/>
                        </a:rPr>
                        <a:t>ni</a:t>
                      </a:r>
                      <a:r>
                        <a:rPr dirty="0" sz="800" spc="-55">
                          <a:solidFill>
                            <a:srgbClr val="565416"/>
                          </a:solidFill>
                          <a:latin typeface="Arial"/>
                          <a:cs typeface="Arial"/>
                        </a:rPr>
                        <a:t>s/ </a:t>
                      </a:r>
                      <a:r>
                        <a:rPr dirty="0" sz="800" spc="-70">
                          <a:solidFill>
                            <a:srgbClr val="383411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800" spc="-70">
                          <a:solidFill>
                            <a:srgbClr val="565416"/>
                          </a:solidFill>
                          <a:latin typeface="Arial"/>
                          <a:cs typeface="Arial"/>
                        </a:rPr>
                        <a:t>aar</a:t>
                      </a:r>
                      <a:r>
                        <a:rPr dirty="0" sz="800" spc="-175">
                          <a:solidFill>
                            <a:srgbClr val="5654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383411"/>
                          </a:solidFill>
                          <a:latin typeface="Arial"/>
                          <a:cs typeface="Arial"/>
                        </a:rPr>
                        <a:t>di</a:t>
                      </a:r>
                      <a:r>
                        <a:rPr dirty="0" sz="800" spc="-30">
                          <a:solidFill>
                            <a:srgbClr val="56541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-30">
                          <a:solidFill>
                            <a:srgbClr val="383411"/>
                          </a:solidFill>
                          <a:latin typeface="Arial"/>
                          <a:cs typeface="Arial"/>
                        </a:rPr>
                        <a:t>hed</a:t>
                      </a:r>
                      <a:r>
                        <a:rPr dirty="0" sz="800" spc="-30">
                          <a:solidFill>
                            <a:srgbClr val="56541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30">
                          <a:solidFill>
                            <a:srgbClr val="383411"/>
                          </a:solidFill>
                          <a:latin typeface="Arial"/>
                          <a:cs typeface="Arial"/>
                        </a:rPr>
                        <a:t>n/  </a:t>
                      </a:r>
                      <a:r>
                        <a:rPr dirty="0" sz="800" spc="-25">
                          <a:solidFill>
                            <a:srgbClr val="484618"/>
                          </a:solidFill>
                          <a:latin typeface="Arial"/>
                          <a:cs typeface="Arial"/>
                        </a:rPr>
                        <a:t>houding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 marR="876300">
                        <a:lnSpc>
                          <a:spcPct val="125200"/>
                        </a:lnSpc>
                      </a:pPr>
                      <a:r>
                        <a:rPr dirty="0" sz="800" spc="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00" spc="-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3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organiseren </a:t>
                      </a:r>
                      <a:r>
                        <a:rPr dirty="0" sz="800" spc="4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van een evenement  </a:t>
                      </a:r>
                      <a:r>
                        <a:rPr dirty="0" sz="800" spc="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3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2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3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organiseren, uitvoeren </a:t>
                      </a:r>
                      <a:r>
                        <a:rPr dirty="0" sz="800" spc="5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6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evalueren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-9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1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800" spc="10">
                          <a:solidFill>
                            <a:srgbClr val="4B4B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jkopdracht: </a:t>
                      </a:r>
                      <a:r>
                        <a:rPr dirty="0" sz="800" spc="-1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Eind </a:t>
                      </a:r>
                      <a:r>
                        <a:rPr dirty="0" sz="800" spc="4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praktijkopdracht/</a:t>
                      </a:r>
                      <a:r>
                        <a:rPr dirty="0" sz="800" spc="-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evenement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2326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b="1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0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8344">
                <a:tc gridSpan="4">
                  <a:txBody>
                    <a:bodyPr/>
                    <a:lstStyle/>
                    <a:p>
                      <a:pPr marL="75565" marR="2296795" indent="697230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800" spc="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4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45">
                          <a:solidFill>
                            <a:srgbClr val="4B4B49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5iderius  </a:t>
                      </a: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vakgroep d.d</a:t>
                      </a:r>
                      <a:r>
                        <a:rPr dirty="0" sz="800" spc="5">
                          <a:solidFill>
                            <a:srgbClr val="4B4B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5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 spc="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4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69"/>
                        </a:lnSpc>
                        <a:spcBef>
                          <a:spcPts val="244"/>
                        </a:spcBef>
                      </a:pPr>
                      <a:r>
                        <a:rPr dirty="0" sz="800" spc="-2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800" spc="2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5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326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3448" y="496373"/>
            <a:ext cx="419735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5" b="1">
                <a:solidFill>
                  <a:srgbClr val="232626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32626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32626"/>
                </a:solidFill>
                <a:latin typeface="Arial"/>
                <a:cs typeface="Arial"/>
              </a:rPr>
              <a:t>Toetsing </a:t>
            </a:r>
            <a:r>
              <a:rPr dirty="0" sz="1350" spc="45" b="1">
                <a:solidFill>
                  <a:srgbClr val="232626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32626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32626"/>
                </a:solidFill>
                <a:latin typeface="Arial"/>
                <a:cs typeface="Arial"/>
              </a:rPr>
              <a:t>BB/KB</a:t>
            </a:r>
            <a:r>
              <a:rPr dirty="0" sz="1350" spc="95" b="1">
                <a:solidFill>
                  <a:srgbClr val="232626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32626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18889" y="499427"/>
            <a:ext cx="3559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32626"/>
                </a:solidFill>
                <a:latin typeface="Arial"/>
                <a:cs typeface="Arial"/>
              </a:rPr>
              <a:t>Keuzedelen: </a:t>
            </a:r>
            <a:r>
              <a:rPr dirty="0" sz="1350" spc="10" b="1">
                <a:solidFill>
                  <a:srgbClr val="232626"/>
                </a:solidFill>
                <a:latin typeface="Arial"/>
                <a:cs typeface="Arial"/>
              </a:rPr>
              <a:t>Horeca, </a:t>
            </a:r>
            <a:r>
              <a:rPr dirty="0" sz="1350" spc="5" b="1">
                <a:solidFill>
                  <a:srgbClr val="232626"/>
                </a:solidFill>
                <a:latin typeface="Arial"/>
                <a:cs typeface="Arial"/>
              </a:rPr>
              <a:t>Bakkerij en</a:t>
            </a:r>
            <a:r>
              <a:rPr dirty="0" sz="1350" spc="100" b="1">
                <a:solidFill>
                  <a:srgbClr val="232626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232626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111885"/>
          </a:xfrm>
          <a:custGeom>
            <a:avLst/>
            <a:gdLst/>
            <a:ahLst/>
            <a:cxnLst/>
            <a:rect l="l" t="t" r="r" b="b"/>
            <a:pathLst>
              <a:path w="0" h="1111885">
                <a:moveTo>
                  <a:pt x="0" y="1111261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72603" y="444473"/>
            <a:ext cx="4194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42424"/>
                </a:solidFill>
                <a:latin typeface="Arial"/>
                <a:cs typeface="Arial"/>
              </a:rPr>
              <a:t>Plan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van </a:t>
            </a:r>
            <a:r>
              <a:rPr dirty="0" sz="1350" spc="10" b="1">
                <a:solidFill>
                  <a:srgbClr val="242424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Afsluiting </a:t>
            </a:r>
            <a:r>
              <a:rPr dirty="0" sz="1350" spc="-15" b="1">
                <a:solidFill>
                  <a:srgbClr val="242424"/>
                </a:solidFill>
                <a:latin typeface="Arial"/>
                <a:cs typeface="Arial"/>
              </a:rPr>
              <a:t>BB/KB</a:t>
            </a:r>
            <a:r>
              <a:rPr dirty="0" sz="1350" spc="155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42424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28046" y="441420"/>
            <a:ext cx="355092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Keuzedelen: </a:t>
            </a:r>
            <a:r>
              <a:rPr dirty="0" sz="1350" spc="10" b="1">
                <a:solidFill>
                  <a:srgbClr val="242424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242424"/>
                </a:solidFill>
                <a:latin typeface="Arial"/>
                <a:cs typeface="Arial"/>
              </a:rPr>
              <a:t>Bakkerij </a:t>
            </a:r>
            <a:r>
              <a:rPr dirty="0" sz="1350" spc="35" b="1">
                <a:solidFill>
                  <a:srgbClr val="242424"/>
                </a:solidFill>
                <a:latin typeface="Arial"/>
                <a:cs typeface="Arial"/>
              </a:rPr>
              <a:t>en</a:t>
            </a:r>
            <a:r>
              <a:rPr dirty="0" sz="1350" spc="-229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7682" y="984840"/>
            <a:ext cx="9352915" cy="2338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Bijlagen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Evenementen: Praktische </a:t>
            </a:r>
            <a:r>
              <a:rPr dirty="0" sz="750" spc="10" b="1">
                <a:solidFill>
                  <a:srgbClr val="242424"/>
                </a:solidFill>
                <a:latin typeface="Arial"/>
                <a:cs typeface="Arial"/>
              </a:rPr>
              <a:t>invulling </a:t>
            </a: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lessen in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relatie </a:t>
            </a:r>
            <a:r>
              <a:rPr dirty="0" sz="750" spc="25" b="1">
                <a:solidFill>
                  <a:srgbClr val="242424"/>
                </a:solidFill>
                <a:latin typeface="Arial"/>
                <a:cs typeface="Arial"/>
              </a:rPr>
              <a:t>met de</a:t>
            </a:r>
            <a:r>
              <a:rPr dirty="0" sz="750" spc="10" b="1">
                <a:solidFill>
                  <a:srgbClr val="242424"/>
                </a:solidFill>
                <a:latin typeface="Arial"/>
                <a:cs typeface="Arial"/>
              </a:rPr>
              <a:t> eindtermen.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750" spc="25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Twee</a:t>
            </a:r>
            <a:r>
              <a:rPr dirty="0" u="heavy" sz="750" spc="6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750" spc="1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Arial"/>
                <a:cs typeface="Arial"/>
              </a:rPr>
              <a:t>variaties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"/>
              </a:spcBef>
            </a:pP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Optie </a:t>
            </a:r>
            <a:r>
              <a:rPr dirty="0" sz="750" spc="25" b="1">
                <a:solidFill>
                  <a:srgbClr val="242424"/>
                </a:solidFill>
                <a:latin typeface="Arial"/>
                <a:cs typeface="Arial"/>
              </a:rPr>
              <a:t>1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- Lessenreeks </a:t>
            </a:r>
            <a:r>
              <a:rPr dirty="0" sz="750" spc="40" b="1">
                <a:solidFill>
                  <a:srgbClr val="242424"/>
                </a:solidFill>
                <a:latin typeface="Arial"/>
                <a:cs typeface="Arial"/>
              </a:rPr>
              <a:t>maken </a:t>
            </a:r>
            <a:r>
              <a:rPr dirty="0" sz="750" spc="5" b="1">
                <a:solidFill>
                  <a:srgbClr val="242424"/>
                </a:solidFill>
                <a:latin typeface="Arial"/>
                <a:cs typeface="Arial"/>
              </a:rPr>
              <a:t>als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'praktijkopdracht' </a:t>
            </a: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voor een Zomer </a:t>
            </a:r>
            <a:r>
              <a:rPr dirty="0" sz="750" spc="10" b="1">
                <a:solidFill>
                  <a:srgbClr val="242424"/>
                </a:solidFill>
                <a:latin typeface="Arial"/>
                <a:cs typeface="Arial"/>
              </a:rPr>
              <a:t>Fair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(opbrengst </a:t>
            </a: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naar </a:t>
            </a:r>
            <a:r>
              <a:rPr dirty="0" sz="750" spc="25" b="1">
                <a:solidFill>
                  <a:srgbClr val="242424"/>
                </a:solidFill>
                <a:latin typeface="Arial"/>
                <a:cs typeface="Arial"/>
              </a:rPr>
              <a:t>goed</a:t>
            </a:r>
            <a:r>
              <a:rPr dirty="0" sz="750" spc="5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doel)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00">
              <a:latin typeface="Arial"/>
              <a:cs typeface="Arial"/>
            </a:endParaRPr>
          </a:p>
          <a:p>
            <a:pPr marL="14604" marR="5080" indent="-1270">
              <a:lnSpc>
                <a:spcPct val="104200"/>
              </a:lnSpc>
            </a:pPr>
            <a:r>
              <a:rPr dirty="0" sz="750" spc="20">
                <a:solidFill>
                  <a:srgbClr val="3B3B3B"/>
                </a:solidFill>
                <a:latin typeface="Arial"/>
                <a:cs typeface="Arial"/>
              </a:rPr>
              <a:t>Leerlingen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organiseren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Zomer Fair op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school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geld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dat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daarbij </a:t>
            </a:r>
            <a:r>
              <a:rPr dirty="0" sz="750">
                <a:solidFill>
                  <a:srgbClr val="3B3B3B"/>
                </a:solidFill>
                <a:latin typeface="Arial"/>
                <a:cs typeface="Arial"/>
              </a:rPr>
              <a:t>wordt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opgehaald</a:t>
            </a:r>
            <a:r>
              <a:rPr dirty="0" sz="750" spc="25">
                <a:solidFill>
                  <a:srgbClr val="525252"/>
                </a:solidFill>
                <a:latin typeface="Arial"/>
                <a:cs typeface="Arial"/>
              </a:rPr>
              <a:t>, </a:t>
            </a:r>
            <a:r>
              <a:rPr dirty="0" sz="750" spc="20">
                <a:solidFill>
                  <a:srgbClr val="3B3B3B"/>
                </a:solidFill>
                <a:latin typeface="Arial"/>
                <a:cs typeface="Arial"/>
              </a:rPr>
              <a:t>gaat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naar een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goed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doel.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Zowel de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keuze </a:t>
            </a:r>
            <a:r>
              <a:rPr dirty="0" sz="750" spc="25">
                <a:solidFill>
                  <a:srgbClr val="3B3B3B"/>
                </a:solidFill>
                <a:latin typeface="Arial"/>
                <a:cs typeface="Arial"/>
              </a:rPr>
              <a:t>van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het goede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doel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als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organisatie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van </a:t>
            </a:r>
            <a:r>
              <a:rPr dirty="0" sz="750" spc="15">
                <a:solidFill>
                  <a:srgbClr val="3B3B3B"/>
                </a:solidFill>
                <a:latin typeface="Arial"/>
                <a:cs typeface="Arial"/>
              </a:rPr>
              <a:t>de </a:t>
            </a:r>
            <a:r>
              <a:rPr dirty="0" sz="750" spc="5">
                <a:solidFill>
                  <a:srgbClr val="525252"/>
                </a:solidFill>
                <a:latin typeface="Arial"/>
                <a:cs typeface="Arial"/>
              </a:rPr>
              <a:t>Fa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ir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liggen in handen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van de  </a:t>
            </a:r>
            <a:r>
              <a:rPr dirty="0" sz="750" spc="15">
                <a:solidFill>
                  <a:srgbClr val="3B3B3B"/>
                </a:solidFill>
                <a:latin typeface="Arial"/>
                <a:cs typeface="Arial"/>
              </a:rPr>
              <a:t>leerlingen.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aankondiging,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uitnodiging</a:t>
            </a:r>
            <a:r>
              <a:rPr dirty="0" sz="750" spc="15">
                <a:solidFill>
                  <a:srgbClr val="525252"/>
                </a:solidFill>
                <a:latin typeface="Arial"/>
                <a:cs typeface="Arial"/>
              </a:rPr>
              <a:t>,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de muntjes 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zorgen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voor </a:t>
            </a:r>
            <a:r>
              <a:rPr dirty="0" sz="750" spc="10">
                <a:solidFill>
                  <a:srgbClr val="3B3B3B"/>
                </a:solidFill>
                <a:latin typeface="Arial"/>
                <a:cs typeface="Arial"/>
              </a:rPr>
              <a:t>alle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materialen, verz</a:t>
            </a:r>
            <a:r>
              <a:rPr dirty="0" sz="750" spc="25">
                <a:solidFill>
                  <a:srgbClr val="525252"/>
                </a:solidFill>
                <a:latin typeface="Arial"/>
                <a:cs typeface="Arial"/>
              </a:rPr>
              <a:t>i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nnen van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activiteiten </a:t>
            </a:r>
            <a:r>
              <a:rPr dirty="0" sz="750" spc="50">
                <a:solidFill>
                  <a:srgbClr val="242424"/>
                </a:solidFill>
                <a:latin typeface="Arial"/>
                <a:cs typeface="Arial"/>
              </a:rPr>
              <a:t>&amp;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catering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opzetten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van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gebru</a:t>
            </a:r>
            <a:r>
              <a:rPr dirty="0" sz="750" spc="20">
                <a:solidFill>
                  <a:srgbClr val="525252"/>
                </a:solidFill>
                <a:latin typeface="Arial"/>
                <a:cs typeface="Arial"/>
              </a:rPr>
              <a:t>i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kte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gebied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op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schoolterrein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behoren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tot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de  opdracht. Ook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controle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EHBO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posten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moeten </a:t>
            </a:r>
            <a:r>
              <a:rPr dirty="0" sz="750">
                <a:solidFill>
                  <a:srgbClr val="242424"/>
                </a:solidFill>
                <a:latin typeface="Arial"/>
                <a:cs typeface="Arial"/>
              </a:rPr>
              <a:t>er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zijn</a:t>
            </a:r>
            <a:r>
              <a:rPr dirty="0" sz="750" spc="20">
                <a:solidFill>
                  <a:srgbClr val="626262"/>
                </a:solidFill>
                <a:latin typeface="Arial"/>
                <a:cs typeface="Arial"/>
              </a:rPr>
              <a:t>.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uiteindelijke doel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is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om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op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leuke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interactieve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manier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geld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in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te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zamelen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voor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een goed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doel.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Optie </a:t>
            </a:r>
            <a:r>
              <a:rPr dirty="0" sz="750" spc="25" b="1">
                <a:solidFill>
                  <a:srgbClr val="242424"/>
                </a:solidFill>
                <a:latin typeface="Arial"/>
                <a:cs typeface="Arial"/>
              </a:rPr>
              <a:t>2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- Lessenreeks </a:t>
            </a:r>
            <a:r>
              <a:rPr dirty="0" sz="750" spc="40" b="1">
                <a:solidFill>
                  <a:srgbClr val="242424"/>
                </a:solidFill>
                <a:latin typeface="Arial"/>
                <a:cs typeface="Arial"/>
              </a:rPr>
              <a:t>maken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als 'praktijkopdracht' </a:t>
            </a:r>
            <a:r>
              <a:rPr dirty="0" sz="750" spc="25" b="1">
                <a:solidFill>
                  <a:srgbClr val="242424"/>
                </a:solidFill>
                <a:latin typeface="Arial"/>
                <a:cs typeface="Arial"/>
              </a:rPr>
              <a:t>voor </a:t>
            </a: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een Info</a:t>
            </a:r>
            <a:r>
              <a:rPr dirty="0" sz="750" spc="25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markt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600">
              <a:latin typeface="Arial"/>
              <a:cs typeface="Arial"/>
            </a:endParaRPr>
          </a:p>
          <a:p>
            <a:pPr marL="17145" marR="19685" indent="-4445">
              <a:lnSpc>
                <a:spcPct val="101499"/>
              </a:lnSpc>
            </a:pPr>
            <a:r>
              <a:rPr dirty="0" sz="750" spc="40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markt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met veel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kraampjes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ieder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geven ze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informatie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over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één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onderwerp. In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overleg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met de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docent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is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onderwerp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gekozen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waar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leerlingen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onderzoek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naar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hebben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gedaan</a:t>
            </a:r>
            <a:r>
              <a:rPr dirty="0" sz="750" spc="20">
                <a:solidFill>
                  <a:srgbClr val="525252"/>
                </a:solidFill>
                <a:latin typeface="Arial"/>
                <a:cs typeface="Arial"/>
              </a:rPr>
              <a:t>.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Tijdens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info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markt 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worden deze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resultaten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gepresenteerd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aan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bezoekers. In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verschillende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vormen </a:t>
            </a:r>
            <a:r>
              <a:rPr dirty="0" sz="750" spc="20">
                <a:solidFill>
                  <a:srgbClr val="3B3B3B"/>
                </a:solidFill>
                <a:latin typeface="Arial"/>
                <a:cs typeface="Arial"/>
              </a:rPr>
              <a:t>zullen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leerlingen presenteren</a:t>
            </a:r>
            <a:r>
              <a:rPr dirty="0" sz="750" spc="15">
                <a:solidFill>
                  <a:srgbClr val="525252"/>
                </a:solidFill>
                <a:latin typeface="Arial"/>
                <a:cs typeface="Arial"/>
              </a:rPr>
              <a:t>: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PowerPoint, film,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folder, poster, toneelstuk </a:t>
            </a:r>
            <a:r>
              <a:rPr dirty="0" sz="750" spc="20">
                <a:solidFill>
                  <a:srgbClr val="747474"/>
                </a:solidFill>
                <a:latin typeface="Arial"/>
                <a:cs typeface="Arial"/>
              </a:rPr>
              <a:t>. </a:t>
            </a:r>
            <a:r>
              <a:rPr dirty="0" sz="750" spc="45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10">
                <a:solidFill>
                  <a:srgbClr val="3B3B3B"/>
                </a:solidFill>
                <a:latin typeface="Arial"/>
                <a:cs typeface="Arial"/>
              </a:rPr>
              <a:t>info </a:t>
            </a:r>
            <a:r>
              <a:rPr dirty="0" sz="750" spc="30">
                <a:solidFill>
                  <a:srgbClr val="3B3B3B"/>
                </a:solidFill>
                <a:latin typeface="Arial"/>
                <a:cs typeface="Arial"/>
              </a:rPr>
              <a:t>markt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wordt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leuk aangek</a:t>
            </a:r>
            <a:r>
              <a:rPr dirty="0" sz="750" spc="20">
                <a:solidFill>
                  <a:srgbClr val="525252"/>
                </a:solidFill>
                <a:latin typeface="Arial"/>
                <a:cs typeface="Arial"/>
              </a:rPr>
              <a:t>lee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d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door  </a:t>
            </a:r>
            <a:r>
              <a:rPr dirty="0" sz="750" spc="-5">
                <a:solidFill>
                  <a:srgbClr val="242424"/>
                </a:solidFill>
                <a:latin typeface="Arial"/>
                <a:cs typeface="Arial"/>
              </a:rPr>
              <a:t>versch </a:t>
            </a:r>
            <a:r>
              <a:rPr dirty="0" sz="750" spc="20">
                <a:solidFill>
                  <a:srgbClr val="525252"/>
                </a:solidFill>
                <a:latin typeface="Arial"/>
                <a:cs typeface="Arial"/>
              </a:rPr>
              <a:t>i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llende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extra </a:t>
            </a:r>
            <a:r>
              <a:rPr dirty="0" sz="750" spc="15">
                <a:solidFill>
                  <a:srgbClr val="3B3B3B"/>
                </a:solidFill>
                <a:latin typeface="Arial"/>
                <a:cs typeface="Arial"/>
              </a:rPr>
              <a:t>activiteiten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die </a:t>
            </a:r>
            <a:r>
              <a:rPr dirty="0" sz="750" spc="10">
                <a:solidFill>
                  <a:srgbClr val="3B3B3B"/>
                </a:solidFill>
                <a:latin typeface="Arial"/>
                <a:cs typeface="Arial"/>
              </a:rPr>
              <a:t>worden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aangeboden </a:t>
            </a:r>
            <a:r>
              <a:rPr dirty="0" sz="750" spc="10">
                <a:solidFill>
                  <a:srgbClr val="626262"/>
                </a:solidFill>
                <a:latin typeface="Arial"/>
                <a:cs typeface="Arial"/>
              </a:rPr>
              <a:t>,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bijvoorbeeld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gastspreker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die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door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10">
                <a:solidFill>
                  <a:srgbClr val="3B3B3B"/>
                </a:solidFill>
                <a:latin typeface="Arial"/>
                <a:cs typeface="Arial"/>
              </a:rPr>
              <a:t>leerlingen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is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uitgenodigd</a:t>
            </a:r>
            <a:r>
              <a:rPr dirty="0" sz="750" spc="15">
                <a:solidFill>
                  <a:srgbClr val="626262"/>
                </a:solidFill>
                <a:latin typeface="Arial"/>
                <a:cs typeface="Arial"/>
              </a:rPr>
              <a:t>.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Er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zal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muziek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aanwezig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zijn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er wordt </a:t>
            </a:r>
            <a:r>
              <a:rPr dirty="0" sz="750" spc="25">
                <a:solidFill>
                  <a:srgbClr val="3B3B3B"/>
                </a:solidFill>
                <a:latin typeface="Arial"/>
                <a:cs typeface="Arial"/>
              </a:rPr>
              <a:t>een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hapje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drankje</a:t>
            </a:r>
            <a:r>
              <a:rPr dirty="0" sz="7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geserveerd.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Periode </a:t>
            </a:r>
            <a:r>
              <a:rPr dirty="0" sz="750" spc="25" b="1">
                <a:solidFill>
                  <a:srgbClr val="242424"/>
                </a:solidFill>
                <a:latin typeface="Arial"/>
                <a:cs typeface="Arial"/>
              </a:rPr>
              <a:t>1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-</a:t>
            </a: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onderwerpen</a:t>
            </a:r>
            <a:endParaRPr sz="7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60"/>
              </a:spcBef>
            </a:pP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-Kennismaking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met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recreatie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(hoofdstuk</a:t>
            </a:r>
            <a:r>
              <a:rPr dirty="0" sz="750" spc="1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1)</a:t>
            </a:r>
            <a:endParaRPr sz="7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55"/>
              </a:spcBef>
            </a:pP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-Kennismaking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met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evenementen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recreatie (hoofdstuk</a:t>
            </a:r>
            <a:r>
              <a:rPr dirty="0" sz="7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2)</a:t>
            </a:r>
            <a:endParaRPr sz="7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80"/>
              </a:spcBef>
            </a:pP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-Stukje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begroting (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onderdeel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hoofdstuk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3</a:t>
            </a:r>
            <a:r>
              <a:rPr dirty="0" sz="750" spc="-1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)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1782" y="3425647"/>
            <a:ext cx="2713355" cy="29464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Periode </a:t>
            </a:r>
            <a:r>
              <a:rPr dirty="0" sz="750" spc="25" b="1">
                <a:solidFill>
                  <a:srgbClr val="242424"/>
                </a:solidFill>
                <a:latin typeface="Arial"/>
                <a:cs typeface="Arial"/>
              </a:rPr>
              <a:t>1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-</a:t>
            </a:r>
            <a:r>
              <a:rPr dirty="0" sz="750" spc="50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Eindtermen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4.1.1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planning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voor een kleinschalig evenement</a:t>
            </a:r>
            <a:r>
              <a:rPr dirty="0" sz="750" spc="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maken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6046" y="3579819"/>
            <a:ext cx="281495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Kennis maken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met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woord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planning </a:t>
            </a:r>
            <a:r>
              <a:rPr dirty="0" sz="750" spc="-25">
                <a:solidFill>
                  <a:srgbClr val="242424"/>
                </a:solidFill>
                <a:latin typeface="Times New Roman"/>
                <a:cs typeface="Times New Roman"/>
              </a:rPr>
              <a:t>+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planning</a:t>
            </a:r>
            <a:r>
              <a:rPr dirty="0" sz="750" spc="-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maken</a:t>
            </a:r>
            <a:r>
              <a:rPr dirty="0" sz="750" spc="30">
                <a:solidFill>
                  <a:srgbClr val="626262"/>
                </a:solidFill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9017" y="3694301"/>
            <a:ext cx="9458325" cy="300863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254"/>
              </a:spcBef>
              <a:tabLst>
                <a:tab pos="4648200" algn="l"/>
              </a:tabLst>
            </a:pP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4.1.5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verloop 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en de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uitwerking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van een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evenement presenteren,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evalueren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en</a:t>
            </a:r>
            <a:r>
              <a:rPr dirty="0" sz="750" spc="-1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beknopt</a:t>
            </a:r>
            <a:r>
              <a:rPr dirty="0" sz="750" spc="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verslaan	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Verslagje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maken evenement</a:t>
            </a:r>
            <a:r>
              <a:rPr dirty="0" sz="750" spc="1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(filmpje)</a:t>
            </a:r>
            <a:endParaRPr sz="750">
              <a:latin typeface="Arial"/>
              <a:cs typeface="Arial"/>
            </a:endParaRPr>
          </a:p>
          <a:p>
            <a:pPr lvl="2" marL="269240" indent="-254635">
              <a:lnSpc>
                <a:spcPct val="100000"/>
              </a:lnSpc>
              <a:spcBef>
                <a:spcPts val="160"/>
              </a:spcBef>
              <a:buAutoNum type="arabicPeriod" startAt="3"/>
              <a:tabLst>
                <a:tab pos="269875" algn="l"/>
                <a:tab pos="1940560" algn="l"/>
              </a:tabLst>
            </a:pP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een 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eenvoudige</a:t>
            </a:r>
            <a:r>
              <a:rPr dirty="0" sz="750" spc="-10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begroting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 maken	Rekenopdrachten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zelf</a:t>
            </a:r>
            <a:r>
              <a:rPr dirty="0" sz="7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40">
                <a:solidFill>
                  <a:srgbClr val="242424"/>
                </a:solidFill>
                <a:latin typeface="Arial"/>
                <a:cs typeface="Arial"/>
              </a:rPr>
              <a:t>maken</a:t>
            </a:r>
            <a:endParaRPr sz="750">
              <a:latin typeface="Arial"/>
              <a:cs typeface="Arial"/>
            </a:endParaRPr>
          </a:p>
          <a:p>
            <a:pPr lvl="2" marL="13335" marR="462915" indent="1905">
              <a:lnSpc>
                <a:spcPts val="1080"/>
              </a:lnSpc>
              <a:spcBef>
                <a:spcPts val="40"/>
              </a:spcBef>
              <a:buAutoNum type="arabicPeriod" startAt="3"/>
              <a:tabLst>
                <a:tab pos="273050" algn="l"/>
                <a:tab pos="738505" algn="l"/>
              </a:tabLst>
            </a:pP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assisteren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bij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45">
                <a:solidFill>
                  <a:srgbClr val="242424"/>
                </a:solidFill>
                <a:latin typeface="Arial"/>
                <a:cs typeface="Arial"/>
              </a:rPr>
              <a:t>maken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van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afspraken binnen gestelde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kaders met medeorganisatoren,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betrokken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instellingen, instanties,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derden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dergelijke, noodzakelijk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om een kleinschalig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evenement te 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organiseren.	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voorbereiding van het</a:t>
            </a:r>
            <a:r>
              <a:rPr dirty="0" sz="750" spc="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evenement.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50" spc="25" b="1">
                <a:solidFill>
                  <a:srgbClr val="242424"/>
                </a:solidFill>
                <a:latin typeface="Arial"/>
                <a:cs typeface="Arial"/>
              </a:rPr>
              <a:t>Periode </a:t>
            </a:r>
            <a:r>
              <a:rPr dirty="0" sz="750" spc="30" b="1">
                <a:solidFill>
                  <a:srgbClr val="242424"/>
                </a:solidFill>
                <a:latin typeface="Arial"/>
                <a:cs typeface="Arial"/>
              </a:rPr>
              <a:t>2 </a:t>
            </a: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-</a:t>
            </a:r>
            <a:r>
              <a:rPr dirty="0" sz="750" spc="-25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onderwerpen</a:t>
            </a:r>
            <a:endParaRPr sz="7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330"/>
              </a:spcBef>
            </a:pP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-Het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organiseren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van een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evenement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(hoofdstuk</a:t>
            </a:r>
            <a:r>
              <a:rPr dirty="0" sz="750" spc="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3);</a:t>
            </a:r>
            <a:endParaRPr sz="7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-Het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organiseren,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uitvoeren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evalueren (hoofdstuk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4)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610"/>
              </a:spcBef>
            </a:pPr>
            <a:r>
              <a:rPr dirty="0" sz="750" spc="20" b="1">
                <a:solidFill>
                  <a:srgbClr val="242424"/>
                </a:solidFill>
                <a:latin typeface="Arial"/>
                <a:cs typeface="Arial"/>
              </a:rPr>
              <a:t>Periode </a:t>
            </a:r>
            <a:r>
              <a:rPr dirty="0" sz="750" spc="25" b="1">
                <a:solidFill>
                  <a:srgbClr val="242424"/>
                </a:solidFill>
                <a:latin typeface="Arial"/>
                <a:cs typeface="Arial"/>
              </a:rPr>
              <a:t>2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-</a:t>
            </a:r>
            <a:r>
              <a:rPr dirty="0" sz="750" spc="215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 b="1">
                <a:solidFill>
                  <a:srgbClr val="242424"/>
                </a:solidFill>
                <a:latin typeface="Arial"/>
                <a:cs typeface="Arial"/>
              </a:rPr>
              <a:t>eindtermen</a:t>
            </a:r>
            <a:endParaRPr sz="750">
              <a:latin typeface="Arial"/>
              <a:cs typeface="Arial"/>
            </a:endParaRPr>
          </a:p>
          <a:p>
            <a:pPr lvl="2" marL="272415" indent="-257810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73050" algn="l"/>
                <a:tab pos="3060065" algn="l"/>
              </a:tabLst>
            </a:pP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assisteren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bij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opbouw van een</a:t>
            </a:r>
            <a:r>
              <a:rPr dirty="0" sz="7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kleinschalig</a:t>
            </a:r>
            <a:r>
              <a:rPr dirty="0" sz="750" spc="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evenement	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Uitvoering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praktijk</a:t>
            </a:r>
            <a:r>
              <a:rPr dirty="0" sz="7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  <a:p>
            <a:pPr lvl="2" marL="272415" indent="-257810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273050" algn="l"/>
                <a:tab pos="3087370" algn="l"/>
              </a:tabLst>
            </a:pP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bijdrage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leveren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aan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activiteiten tijdens</a:t>
            </a:r>
            <a:r>
              <a:rPr dirty="0" sz="750" spc="1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het</a:t>
            </a:r>
            <a:r>
              <a:rPr dirty="0" sz="750" spc="-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evenement	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Uitvoering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praktijk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opdracht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(uitvoeren</a:t>
            </a:r>
            <a:r>
              <a:rPr dirty="0" sz="750" spc="1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deeltaak)</a:t>
            </a:r>
            <a:endParaRPr sz="750">
              <a:latin typeface="Arial"/>
              <a:cs typeface="Arial"/>
            </a:endParaRPr>
          </a:p>
          <a:p>
            <a:pPr lvl="2" marL="272415" indent="-25463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73050" algn="l"/>
                <a:tab pos="2449830" algn="l"/>
              </a:tabLst>
            </a:pP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assisteren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bij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de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afbouw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van</a:t>
            </a:r>
            <a:r>
              <a:rPr dirty="0" sz="750" spc="1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evenement	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Uitvoering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praktijk</a:t>
            </a:r>
            <a:r>
              <a:rPr dirty="0" sz="750" spc="1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  <a:p>
            <a:pPr lvl="2" marL="274320" indent="-256540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74955" algn="l"/>
                <a:tab pos="4070350" algn="l"/>
              </a:tabLst>
            </a:pP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tijdens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evenement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eigentijdse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communicatiehulpmiddelen</a:t>
            </a:r>
            <a:r>
              <a:rPr dirty="0" sz="750" spc="1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adequaat</a:t>
            </a:r>
            <a:r>
              <a:rPr dirty="0" sz="7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inzetten	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Uitvoering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praktijk</a:t>
            </a:r>
            <a:r>
              <a:rPr dirty="0" sz="750" spc="9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  <a:p>
            <a:pPr lvl="2" marL="272415" indent="-254635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273050" algn="l"/>
                <a:tab pos="4646930" algn="l"/>
              </a:tabLst>
            </a:pP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verloop 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en de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uitwerking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van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evenement presenteren,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evalueren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en</a:t>
            </a:r>
            <a:r>
              <a:rPr dirty="0" sz="75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beknopt</a:t>
            </a:r>
            <a:r>
              <a:rPr dirty="0" sz="7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verslaan	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Deels </a:t>
            </a:r>
            <a:r>
              <a:rPr dirty="0" sz="750">
                <a:solidFill>
                  <a:srgbClr val="242424"/>
                </a:solidFill>
                <a:latin typeface="Arial"/>
                <a:cs typeface="Arial"/>
              </a:rPr>
              <a:t>praktijk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opdracht; presenteren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en</a:t>
            </a:r>
            <a:r>
              <a:rPr dirty="0" sz="750" spc="13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evalueren.</a:t>
            </a:r>
            <a:endParaRPr sz="750">
              <a:latin typeface="Arial"/>
              <a:cs typeface="Arial"/>
            </a:endParaRPr>
          </a:p>
          <a:p>
            <a:pPr lvl="2" marL="272415" indent="-25463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73050" algn="l"/>
                <a:tab pos="2864485" algn="l"/>
              </a:tabLst>
            </a:pP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planning voor een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kleinschalig</a:t>
            </a:r>
            <a:r>
              <a:rPr dirty="0" sz="750" spc="1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evenement</a:t>
            </a:r>
            <a:r>
              <a:rPr dirty="0" sz="750" spc="40">
                <a:solidFill>
                  <a:srgbClr val="242424"/>
                </a:solidFill>
                <a:latin typeface="Arial"/>
                <a:cs typeface="Arial"/>
              </a:rPr>
              <a:t> maken	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Zit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in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draaiboek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v/d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uitvoering praktijk</a:t>
            </a:r>
            <a:r>
              <a:rPr dirty="0" sz="750" spc="-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  <a:p>
            <a:pPr lvl="2" marL="274955" indent="-257175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275590" algn="l"/>
              </a:tabLst>
            </a:pP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draaiboek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voor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evenement</a:t>
            </a:r>
            <a:r>
              <a:rPr dirty="0" sz="750" spc="-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maken</a:t>
            </a:r>
            <a:endParaRPr sz="750">
              <a:latin typeface="Arial"/>
              <a:cs typeface="Arial"/>
            </a:endParaRPr>
          </a:p>
          <a:p>
            <a:pPr lvl="2" marL="274955" indent="-257175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275590" algn="l"/>
                <a:tab pos="2904490" algn="l"/>
              </a:tabLst>
            </a:pP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eenvoudige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begroting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voor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een</a:t>
            </a:r>
            <a:r>
              <a:rPr dirty="0" sz="750" spc="1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evenement</a:t>
            </a:r>
            <a:r>
              <a:rPr dirty="0" sz="750" spc="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maken	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Uitvoering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praktijk</a:t>
            </a:r>
            <a:r>
              <a:rPr dirty="0" sz="7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  <a:p>
            <a:pPr lvl="2" marL="149225" marR="5080" indent="-131445">
              <a:lnSpc>
                <a:spcPts val="1250"/>
              </a:lnSpc>
              <a:spcBef>
                <a:spcPts val="25"/>
              </a:spcBef>
              <a:buAutoNum type="arabicPeriod"/>
              <a:tabLst>
                <a:tab pos="273050" algn="l"/>
              </a:tabLst>
            </a:pP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assisteren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bij </a:t>
            </a:r>
            <a:r>
              <a:rPr dirty="0" sz="750" spc="30">
                <a:solidFill>
                  <a:srgbClr val="242424"/>
                </a:solidFill>
                <a:latin typeface="Arial"/>
                <a:cs typeface="Arial"/>
              </a:rPr>
              <a:t>het </a:t>
            </a:r>
            <a:r>
              <a:rPr dirty="0" sz="750" spc="40">
                <a:solidFill>
                  <a:srgbClr val="242424"/>
                </a:solidFill>
                <a:latin typeface="Arial"/>
                <a:cs typeface="Arial"/>
              </a:rPr>
              <a:t>maken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van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afspraken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binnen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gestelde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kaders </a:t>
            </a:r>
            <a:r>
              <a:rPr dirty="0" sz="750" spc="35">
                <a:solidFill>
                  <a:srgbClr val="242424"/>
                </a:solidFill>
                <a:latin typeface="Arial"/>
                <a:cs typeface="Arial"/>
              </a:rPr>
              <a:t>met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medeorganisatoren,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betrokken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instellingen, instanties,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derden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dergelijke, noodzakelijk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om </a:t>
            </a:r>
            <a:r>
              <a:rPr dirty="0" sz="750" spc="25">
                <a:solidFill>
                  <a:srgbClr val="242424"/>
                </a:solidFill>
                <a:latin typeface="Arial"/>
                <a:cs typeface="Arial"/>
              </a:rPr>
              <a:t>een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kleinschalig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evenement te </a:t>
            </a:r>
            <a:r>
              <a:rPr dirty="0" sz="750" spc="5">
                <a:solidFill>
                  <a:srgbClr val="242424"/>
                </a:solidFill>
                <a:latin typeface="Arial"/>
                <a:cs typeface="Arial"/>
              </a:rPr>
              <a:t>organiseren  </a:t>
            </a:r>
            <a:r>
              <a:rPr dirty="0" sz="750" spc="15">
                <a:solidFill>
                  <a:srgbClr val="242424"/>
                </a:solidFill>
                <a:latin typeface="Arial"/>
                <a:cs typeface="Arial"/>
              </a:rPr>
              <a:t>Uitvoering </a:t>
            </a:r>
            <a:r>
              <a:rPr dirty="0" sz="750" spc="10">
                <a:solidFill>
                  <a:srgbClr val="242424"/>
                </a:solidFill>
                <a:latin typeface="Arial"/>
                <a:cs typeface="Arial"/>
              </a:rPr>
              <a:t>praktijk</a:t>
            </a:r>
            <a:r>
              <a:rPr dirty="0" sz="750" spc="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42424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73270"/>
            <a:ext cx="0" cy="1233805"/>
          </a:xfrm>
          <a:custGeom>
            <a:avLst/>
            <a:gdLst/>
            <a:ahLst/>
            <a:cxnLst/>
            <a:rect l="l" t="t" r="r" b="b"/>
            <a:pathLst>
              <a:path w="0" h="1233805">
                <a:moveTo>
                  <a:pt x="0" y="1233378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66792" y="426664"/>
            <a:ext cx="402653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>
                <a:solidFill>
                  <a:srgbClr val="1A1A1A"/>
                </a:solidFill>
                <a:latin typeface="Arial"/>
                <a:cs typeface="Arial"/>
              </a:rPr>
              <a:t>Plan </a:t>
            </a:r>
            <a:r>
              <a:rPr dirty="0" sz="1250" spc="30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250" spc="25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250" spc="45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250" spc="-25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45">
                <a:solidFill>
                  <a:srgbClr val="1A1A1A"/>
                </a:solidFill>
                <a:latin typeface="Arial"/>
                <a:cs typeface="Arial"/>
              </a:rPr>
              <a:t>Afsluiting </a:t>
            </a:r>
            <a:r>
              <a:rPr dirty="0" sz="1250" spc="-5">
                <a:solidFill>
                  <a:srgbClr val="1A1A1A"/>
                </a:solidFill>
                <a:latin typeface="Arial"/>
                <a:cs typeface="Arial"/>
              </a:rPr>
              <a:t>2019-2020 </a:t>
            </a:r>
            <a:r>
              <a:rPr dirty="0" sz="1250" spc="45">
                <a:solidFill>
                  <a:srgbClr val="1A1A1A"/>
                </a:solidFill>
                <a:latin typeface="Arial"/>
                <a:cs typeface="Arial"/>
              </a:rPr>
              <a:t>/2020-2021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71418" y="423612"/>
            <a:ext cx="196596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5">
                <a:solidFill>
                  <a:srgbClr val="1A1A1A"/>
                </a:solidFill>
                <a:latin typeface="Arial"/>
                <a:cs typeface="Arial"/>
              </a:rPr>
              <a:t>Afdeling: </a:t>
            </a:r>
            <a:r>
              <a:rPr dirty="0" sz="1250" spc="-75">
                <a:solidFill>
                  <a:srgbClr val="1A1A1A"/>
                </a:solidFill>
                <a:latin typeface="Arial"/>
                <a:cs typeface="Arial"/>
              </a:rPr>
              <a:t>HBR</a:t>
            </a:r>
            <a:r>
              <a:rPr dirty="0" sz="1250" spc="-3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A1A1A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81205" y="998578"/>
            <a:ext cx="285051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50" spc="-5" b="1">
                <a:solidFill>
                  <a:srgbClr val="153359"/>
                </a:solidFill>
                <a:latin typeface="Arial"/>
                <a:cs typeface="Arial"/>
              </a:rPr>
              <a:t>PTA </a:t>
            </a:r>
            <a:r>
              <a:rPr dirty="0" sz="2250" spc="-35" b="1">
                <a:solidFill>
                  <a:srgbClr val="153359"/>
                </a:solidFill>
                <a:latin typeface="Arial"/>
                <a:cs typeface="Arial"/>
              </a:rPr>
              <a:t>HBR</a:t>
            </a:r>
            <a:r>
              <a:rPr dirty="0" sz="2250" spc="229" b="1">
                <a:solidFill>
                  <a:srgbClr val="153359"/>
                </a:solidFill>
                <a:latin typeface="Arial"/>
                <a:cs typeface="Arial"/>
              </a:rPr>
              <a:t> </a:t>
            </a:r>
            <a:r>
              <a:rPr dirty="0" sz="2250" spc="60" b="1">
                <a:solidFill>
                  <a:srgbClr val="153359"/>
                </a:solidFill>
                <a:latin typeface="Arial"/>
                <a:cs typeface="Arial"/>
              </a:rPr>
              <a:t>BB/KB/GL</a:t>
            </a:r>
            <a:endParaRPr sz="2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9611" y="2224832"/>
            <a:ext cx="877569" cy="399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50" spc="-145" b="1">
                <a:solidFill>
                  <a:srgbClr val="153359"/>
                </a:solidFill>
                <a:latin typeface="Arial"/>
                <a:cs typeface="Arial"/>
              </a:rPr>
              <a:t>Klas</a:t>
            </a:r>
            <a:r>
              <a:rPr dirty="0" sz="2450" spc="-50" b="1">
                <a:solidFill>
                  <a:srgbClr val="153359"/>
                </a:solidFill>
                <a:latin typeface="Arial"/>
                <a:cs typeface="Arial"/>
              </a:rPr>
              <a:t> </a:t>
            </a:r>
            <a:r>
              <a:rPr dirty="0" sz="2450" spc="15" b="1">
                <a:solidFill>
                  <a:srgbClr val="153359"/>
                </a:solidFill>
                <a:latin typeface="Arial"/>
                <a:cs typeface="Arial"/>
              </a:rPr>
              <a:t>3</a:t>
            </a:r>
            <a:endParaRPr sz="2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9611" y="4114587"/>
            <a:ext cx="880744" cy="399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50" spc="-145" b="1">
                <a:solidFill>
                  <a:srgbClr val="153359"/>
                </a:solidFill>
                <a:latin typeface="Arial"/>
                <a:cs typeface="Arial"/>
              </a:rPr>
              <a:t>Klas</a:t>
            </a:r>
            <a:r>
              <a:rPr dirty="0" sz="2450" spc="-50" b="1">
                <a:solidFill>
                  <a:srgbClr val="153359"/>
                </a:solidFill>
                <a:latin typeface="Arial"/>
                <a:cs typeface="Arial"/>
              </a:rPr>
              <a:t> </a:t>
            </a:r>
            <a:r>
              <a:rPr dirty="0" sz="2450" spc="40" b="1">
                <a:solidFill>
                  <a:srgbClr val="153359"/>
                </a:solidFill>
                <a:latin typeface="Arial"/>
                <a:cs typeface="Arial"/>
              </a:rPr>
              <a:t>4</a:t>
            </a:r>
            <a:endParaRPr sz="2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80333" y="6004343"/>
            <a:ext cx="3221990" cy="399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50" spc="-70" b="1">
                <a:solidFill>
                  <a:srgbClr val="153359"/>
                </a:solidFill>
                <a:latin typeface="Arial"/>
                <a:cs typeface="Arial"/>
              </a:rPr>
              <a:t>Schooljaar</a:t>
            </a:r>
            <a:r>
              <a:rPr dirty="0" sz="2450" spc="240" b="1">
                <a:solidFill>
                  <a:srgbClr val="153359"/>
                </a:solidFill>
                <a:latin typeface="Arial"/>
                <a:cs typeface="Arial"/>
              </a:rPr>
              <a:t> </a:t>
            </a:r>
            <a:r>
              <a:rPr dirty="0" sz="2450" spc="60" b="1">
                <a:solidFill>
                  <a:srgbClr val="153359"/>
                </a:solidFill>
                <a:latin typeface="Arial"/>
                <a:cs typeface="Arial"/>
              </a:rPr>
              <a:t>2019-2021</a:t>
            </a:r>
            <a:endParaRPr sz="2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5" y="36635"/>
            <a:ext cx="0" cy="391160"/>
          </a:xfrm>
          <a:custGeom>
            <a:avLst/>
            <a:gdLst/>
            <a:ahLst/>
            <a:cxnLst/>
            <a:rect l="l" t="t" r="r" b="b"/>
            <a:pathLst>
              <a:path w="0" h="391159">
                <a:moveTo>
                  <a:pt x="0" y="39077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53586" y="2217944"/>
          <a:ext cx="9470390" cy="2992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15"/>
                <a:gridCol w="268604"/>
                <a:gridCol w="1708785"/>
                <a:gridCol w="720090"/>
                <a:gridCol w="1257300"/>
                <a:gridCol w="3143250"/>
                <a:gridCol w="280670"/>
                <a:gridCol w="271779"/>
                <a:gridCol w="534034"/>
                <a:gridCol w="631825"/>
              </a:tblGrid>
              <a:tr h="628900"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2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Profieldeel 1:</a:t>
                      </a:r>
                      <a:r>
                        <a:rPr dirty="0" sz="900" spc="-9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50" spc="-1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BB/KB</a:t>
                      </a:r>
                      <a:r>
                        <a:rPr dirty="0" sz="850" spc="-10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/GL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ts val="1040"/>
                        </a:lnSpc>
                        <a:spcBef>
                          <a:spcPts val="150"/>
                        </a:spcBef>
                      </a:pPr>
                      <a:r>
                        <a:rPr dirty="0" sz="850" spc="1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2019-2021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85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 marR="68580" indent="-3175">
                        <a:lnSpc>
                          <a:spcPct val="120200"/>
                        </a:lnSpc>
                      </a:pP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1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-35" b="1" i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20" b="1" i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30" b="1" i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 b="1" i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2390">
                        <a:lnSpc>
                          <a:spcPts val="990"/>
                        </a:lnSpc>
                        <a:spcBef>
                          <a:spcPts val="204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3660" marR="81280" indent="635">
                        <a:lnSpc>
                          <a:spcPts val="125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Herkan  </a:t>
                      </a:r>
                      <a:r>
                        <a:rPr dirty="0" sz="850" spc="-7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965"/>
                        </a:lnSpc>
                        <a:spcBef>
                          <a:spcPts val="150"/>
                        </a:spcBef>
                      </a:pPr>
                      <a:r>
                        <a:rPr dirty="0" sz="850" spc="3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 marR="332105" indent="-3175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BB  </a:t>
                      </a: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18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50" spc="6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spc="1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3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1=2=3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50" spc="3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765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3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S01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900" spc="2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S02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25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00" spc="-4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(S)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1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00" spc="4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(S)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074420">
                        <a:lnSpc>
                          <a:spcPct val="1135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00" spc="-2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Hoe </a:t>
                      </a:r>
                      <a:r>
                        <a:rPr dirty="0" sz="900" spc="2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werkt </a:t>
                      </a:r>
                      <a:r>
                        <a:rPr dirty="0" sz="900" spc="-1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2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Horeca?  </a:t>
                      </a:r>
                      <a:r>
                        <a:rPr dirty="0" sz="90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00" spc="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Voordat </a:t>
                      </a:r>
                      <a:r>
                        <a:rPr dirty="0" sz="900" spc="1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1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gasten</a:t>
                      </a:r>
                      <a:r>
                        <a:rPr dirty="0" sz="900" spc="6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komen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Standaardcouvert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15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S03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900" spc="2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S04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3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2(S)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1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900" spc="75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(S)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900" spc="-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Achter </a:t>
                      </a:r>
                      <a:r>
                        <a:rPr dirty="0" sz="90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9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bar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Koffiebereidingen </a:t>
                      </a:r>
                      <a:r>
                        <a:rPr dirty="0" sz="900" spc="-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Tafel</a:t>
                      </a:r>
                      <a:r>
                        <a:rPr dirty="0" sz="900" spc="-3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opdekken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53586" y="5362447"/>
          <a:ext cx="9470390" cy="1114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15"/>
                <a:gridCol w="271779"/>
                <a:gridCol w="1708785"/>
                <a:gridCol w="723265"/>
                <a:gridCol w="1263650"/>
                <a:gridCol w="3143250"/>
                <a:gridCol w="290195"/>
                <a:gridCol w="250825"/>
                <a:gridCol w="534670"/>
                <a:gridCol w="632459"/>
              </a:tblGrid>
              <a:tr h="784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85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SOS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15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S06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3(S)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1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900" spc="7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3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0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900" spc="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verkoop</a:t>
                      </a:r>
                      <a:r>
                        <a:rPr dirty="0" sz="900" spc="3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1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Draagmethodes, </a:t>
                      </a:r>
                      <a:r>
                        <a:rPr dirty="0" sz="900" spc="-1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gasten </a:t>
                      </a:r>
                      <a:r>
                        <a:rPr dirty="0" sz="90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ontvangen,</a:t>
                      </a:r>
                      <a:r>
                        <a:rPr dirty="0" sz="900" spc="8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bijdekken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M de</a:t>
                      </a:r>
                      <a:r>
                        <a:rPr dirty="0" sz="850" spc="-10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Haan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040"/>
                        </a:lnSpc>
                        <a:spcBef>
                          <a:spcPts val="155"/>
                        </a:spcBef>
                      </a:pP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850" spc="1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50" spc="8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'19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140"/>
                        </a:lnSpc>
                      </a:pPr>
                      <a:r>
                        <a:rPr dirty="0" sz="900" spc="-20" b="1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(S) </a:t>
                      </a:r>
                      <a:r>
                        <a:rPr dirty="0" sz="1000" spc="-6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50" spc="13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55686" y="460501"/>
            <a:ext cx="40201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161618"/>
                </a:solidFill>
                <a:latin typeface="Arial"/>
                <a:cs typeface="Arial"/>
              </a:rPr>
              <a:t>Plan </a:t>
            </a:r>
            <a:r>
              <a:rPr dirty="0" sz="1200" spc="-5" b="1">
                <a:solidFill>
                  <a:srgbClr val="161618"/>
                </a:solidFill>
                <a:latin typeface="Arial"/>
                <a:cs typeface="Arial"/>
              </a:rPr>
              <a:t>van Toetsing </a:t>
            </a:r>
            <a:r>
              <a:rPr dirty="0" sz="1200" spc="15" b="1">
                <a:solidFill>
                  <a:srgbClr val="161618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161618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61618"/>
                </a:solidFill>
                <a:latin typeface="Arial"/>
                <a:cs typeface="Arial"/>
              </a:rPr>
              <a:t>2019-2020</a:t>
            </a:r>
            <a:r>
              <a:rPr dirty="0" sz="1200" spc="45" b="1">
                <a:solidFill>
                  <a:srgbClr val="161618"/>
                </a:solidFill>
                <a:latin typeface="Arial"/>
                <a:cs typeface="Arial"/>
              </a:rPr>
              <a:t> </a:t>
            </a:r>
            <a:r>
              <a:rPr dirty="0" sz="1200" spc="60" b="1">
                <a:solidFill>
                  <a:srgbClr val="161618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8970" y="463554"/>
            <a:ext cx="19685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161618"/>
                </a:solidFill>
                <a:latin typeface="Arial"/>
                <a:cs typeface="Arial"/>
              </a:rPr>
              <a:t>Afdeling: </a:t>
            </a:r>
            <a:r>
              <a:rPr dirty="0" sz="1200" spc="-75" b="1">
                <a:solidFill>
                  <a:srgbClr val="161618"/>
                </a:solidFill>
                <a:latin typeface="Arial"/>
                <a:cs typeface="Arial"/>
              </a:rPr>
              <a:t>HBR</a:t>
            </a:r>
            <a:r>
              <a:rPr dirty="0" sz="1200" spc="40" b="1">
                <a:solidFill>
                  <a:srgbClr val="161618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161618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73270"/>
            <a:ext cx="0" cy="1490345"/>
          </a:xfrm>
          <a:custGeom>
            <a:avLst/>
            <a:gdLst/>
            <a:ahLst/>
            <a:cxnLst/>
            <a:rect l="l" t="t" r="r" b="b"/>
            <a:pathLst>
              <a:path w="0" h="1490345">
                <a:moveTo>
                  <a:pt x="0" y="1489823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77998" y="954036"/>
          <a:ext cx="9458325" cy="4885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271780"/>
                <a:gridCol w="1708785"/>
                <a:gridCol w="720090"/>
                <a:gridCol w="1257300"/>
                <a:gridCol w="3136900"/>
                <a:gridCol w="287020"/>
                <a:gridCol w="268604"/>
                <a:gridCol w="540384"/>
                <a:gridCol w="622934"/>
              </a:tblGrid>
              <a:tr h="781546">
                <a:tc gridSpan="5">
                  <a:txBody>
                    <a:bodyPr/>
                    <a:lstStyle/>
                    <a:p>
                      <a:pPr marL="67310" marR="2999105" indent="-635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dirty="0" sz="900" spc="-9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Gastheerschap  </a:t>
                      </a: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900" spc="-4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900" spc="-5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HBR</a:t>
                      </a:r>
                      <a:r>
                        <a:rPr dirty="0" sz="900" spc="-55">
                          <a:solidFill>
                            <a:srgbClr val="31333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00" spc="-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900" spc="-16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310" marR="3440429">
                        <a:lnSpc>
                          <a:spcPct val="111300"/>
                        </a:lnSpc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900" spc="-40" b="1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/GL 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900" spc="-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040" marR="64769" indent="-1905">
                        <a:lnSpc>
                          <a:spcPct val="113500"/>
                        </a:lnSpc>
                        <a:spcBef>
                          <a:spcPts val="35"/>
                        </a:spcBef>
                      </a:pP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3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-20" i="1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0" i="1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40" i="1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015"/>
                        </a:lnSpc>
                        <a:spcBef>
                          <a:spcPts val="130"/>
                        </a:spcBef>
                      </a:pPr>
                      <a:r>
                        <a:rPr dirty="0" sz="900" spc="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900" spc="4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310" marR="339090">
                        <a:lnSpc>
                          <a:spcPct val="113500"/>
                        </a:lnSpc>
                        <a:spcBef>
                          <a:spcPts val="10"/>
                        </a:spcBef>
                      </a:pPr>
                      <a:r>
                        <a:rPr dirty="0" sz="900" spc="-5" b="1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BB  KB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070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900" spc="-3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900" spc="-3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850" marR="151765">
                        <a:lnSpc>
                          <a:spcPct val="115700"/>
                        </a:lnSpc>
                      </a:pP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Periode  </a:t>
                      </a:r>
                      <a:r>
                        <a:rPr dirty="0" sz="900" spc="-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1=2=3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-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P/HBR: In </a:t>
                      </a:r>
                      <a:r>
                        <a:rPr dirty="0" sz="900" spc="3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gastheerschap </a:t>
                      </a:r>
                      <a:r>
                        <a:rPr dirty="0" sz="900" spc="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leert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1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3200" indent="-137160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03835" algn="l"/>
                        </a:tabLst>
                      </a:pPr>
                      <a:r>
                        <a:rPr dirty="0" sz="900" spc="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00" spc="-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bijdrage</a:t>
                      </a:r>
                      <a:r>
                        <a:rPr dirty="0" sz="900" spc="3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900" spc="4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leveren</a:t>
                      </a: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aan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bedrijfsvoeringen</a:t>
                      </a:r>
                      <a:r>
                        <a:rPr dirty="0" sz="900" spc="-5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binnen</a:t>
                      </a:r>
                      <a:r>
                        <a:rPr dirty="0" sz="900" spc="-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00" spc="-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Horeca,</a:t>
                      </a:r>
                      <a:r>
                        <a:rPr dirty="0" sz="900" spc="-3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r>
                        <a:rPr dirty="0" sz="900" spc="-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4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Recreatieomgeving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5740" indent="-133350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06375" algn="l"/>
                        </a:tabLst>
                      </a:pP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aangenaam </a:t>
                      </a:r>
                      <a:r>
                        <a:rPr dirty="0" sz="900" spc="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verblijf </a:t>
                      </a: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verzorging van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8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gasten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2565" indent="-135255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03200" algn="l"/>
                        </a:tabLst>
                      </a:pPr>
                      <a:r>
                        <a:rPr dirty="0" sz="900" spc="3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3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dagelijkse </a:t>
                      </a:r>
                      <a:r>
                        <a:rPr dirty="0" sz="900" spc="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facilitaire</a:t>
                      </a:r>
                      <a:r>
                        <a:rPr dirty="0" sz="900" spc="-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2565" indent="-134620">
                        <a:lnSpc>
                          <a:spcPts val="1040"/>
                        </a:lnSpc>
                        <a:spcBef>
                          <a:spcPts val="125"/>
                        </a:spcBef>
                        <a:buAutoNum type="arabicParenR"/>
                        <a:tabLst>
                          <a:tab pos="203200" algn="l"/>
                        </a:tabLst>
                      </a:pPr>
                      <a:r>
                        <a:rPr dirty="0" sz="900" spc="3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00" spc="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bereiden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6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serveren</a:t>
                      </a: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00" spc="-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kleine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gerechten</a:t>
                      </a: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4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dranken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1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1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58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15" b="1">
                          <a:solidFill>
                            <a:srgbClr val="151516"/>
                          </a:solidFill>
                          <a:latin typeface="Times New Roman"/>
                          <a:cs typeface="Times New Roman"/>
                        </a:rPr>
                        <a:t>S08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4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3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00" spc="3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541780">
                        <a:lnSpc>
                          <a:spcPct val="1135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00" spc="-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zijn geopend  Hoofdstuk </a:t>
                      </a: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4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Serveren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990"/>
                        </a:lnSpc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Draagmethodes, </a:t>
                      </a:r>
                      <a:r>
                        <a:rPr dirty="0" sz="900" spc="-4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materiaal 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herkenning</a:t>
                      </a:r>
                      <a:r>
                        <a:rPr dirty="0" sz="900">
                          <a:solidFill>
                            <a:srgbClr val="313331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100">
                          <a:solidFill>
                            <a:srgbClr val="3133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dranken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151516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195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5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-4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-5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(S}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1300" spc="35">
                          <a:solidFill>
                            <a:srgbClr val="151516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300" spc="-155">
                          <a:solidFill>
                            <a:srgbClr val="15151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Hoofd </a:t>
                      </a:r>
                      <a:r>
                        <a:rPr dirty="0" sz="900" spc="-45">
                          <a:solidFill>
                            <a:srgbClr val="313331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4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tuk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7 </a:t>
                      </a:r>
                      <a:r>
                        <a:rPr dirty="0" sz="900" spc="-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Hygiëne</a:t>
                      </a:r>
                      <a:r>
                        <a:rPr dirty="0" sz="900" spc="-10">
                          <a:solidFill>
                            <a:srgbClr val="313331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00" spc="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ergonomie 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1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veiligheid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8105" marR="551815" indent="-5080">
                        <a:lnSpc>
                          <a:spcPct val="113500"/>
                        </a:lnSpc>
                      </a:pPr>
                      <a:r>
                        <a:rPr dirty="0" sz="900" spc="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Productherkenning, t </a:t>
                      </a:r>
                      <a:r>
                        <a:rPr dirty="0" sz="900" spc="-5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afel </a:t>
                      </a: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dekken</a:t>
                      </a:r>
                      <a:r>
                        <a:rPr dirty="0" sz="900" spc="-5">
                          <a:solidFill>
                            <a:srgbClr val="313331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00" spc="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draagmethode</a:t>
                      </a:r>
                      <a:r>
                        <a:rPr dirty="0" sz="900" spc="5">
                          <a:solidFill>
                            <a:srgbClr val="313331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debarrasseren,</a:t>
                      </a:r>
                      <a:r>
                        <a:rPr dirty="0" sz="900" spc="-5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koffie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151516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29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S11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-5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S12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19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basiskennistoets</a:t>
                      </a:r>
                      <a:r>
                        <a:rPr dirty="0" sz="900" spc="-7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930" marR="531495" indent="635">
                        <a:lnSpc>
                          <a:spcPct val="113500"/>
                        </a:lnSpc>
                      </a:pP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Fout 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gedekte </a:t>
                      </a: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tafel. </a:t>
                      </a:r>
                      <a:r>
                        <a:rPr dirty="0" sz="900" spc="-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Aanpassen 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standaard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couvert  </a:t>
                      </a:r>
                      <a:r>
                        <a:rPr dirty="0" sz="900" spc="-3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aanpassen,</a:t>
                      </a:r>
                      <a:r>
                        <a:rPr dirty="0" sz="900" spc="7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koffie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254">
                <a:tc gridSpan="5">
                  <a:txBody>
                    <a:bodyPr/>
                    <a:lstStyle/>
                    <a:p>
                      <a:pPr marL="78740" marR="2717165" indent="-2540">
                        <a:lnSpc>
                          <a:spcPct val="111300"/>
                        </a:lnSpc>
                        <a:spcBef>
                          <a:spcPts val="80"/>
                        </a:spcBef>
                      </a:pPr>
                      <a:r>
                        <a:rPr dirty="0" sz="900" spc="1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00" spc="2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M. de </a:t>
                      </a:r>
                      <a:r>
                        <a:rPr dirty="0" sz="900" spc="-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Haan  </a:t>
                      </a:r>
                      <a:r>
                        <a:rPr dirty="0" sz="900" spc="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900" spc="2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00" spc="4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00" spc="-6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'19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-7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S} </a:t>
                      </a:r>
                      <a:r>
                        <a:rPr dirty="0" sz="90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900" spc="5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00" spc="-11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5151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70943" y="442184"/>
            <a:ext cx="401764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51516"/>
                </a:solidFill>
                <a:latin typeface="Arial"/>
                <a:cs typeface="Arial"/>
              </a:rPr>
              <a:t>Plan van Toetsing </a:t>
            </a:r>
            <a:r>
              <a:rPr dirty="0" sz="1200" spc="30" b="1">
                <a:solidFill>
                  <a:srgbClr val="151516"/>
                </a:solidFill>
                <a:latin typeface="Arial"/>
                <a:cs typeface="Arial"/>
              </a:rPr>
              <a:t>en </a:t>
            </a:r>
            <a:r>
              <a:rPr dirty="0" sz="1200" spc="-10" b="1">
                <a:solidFill>
                  <a:srgbClr val="151516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51516"/>
                </a:solidFill>
                <a:latin typeface="Arial"/>
                <a:cs typeface="Arial"/>
              </a:rPr>
              <a:t>2019-2020</a:t>
            </a:r>
            <a:r>
              <a:rPr dirty="0" sz="1200" spc="75" b="1">
                <a:solidFill>
                  <a:srgbClr val="151516"/>
                </a:solidFill>
                <a:latin typeface="Arial"/>
                <a:cs typeface="Arial"/>
              </a:rPr>
              <a:t> </a:t>
            </a:r>
            <a:r>
              <a:rPr dirty="0" sz="1200" spc="60" b="1">
                <a:solidFill>
                  <a:srgbClr val="151516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1177" y="442184"/>
            <a:ext cx="19627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51516"/>
                </a:solidFill>
                <a:latin typeface="Arial"/>
                <a:cs typeface="Arial"/>
              </a:rPr>
              <a:t>Afdeling: </a:t>
            </a:r>
            <a:r>
              <a:rPr dirty="0" sz="1200" spc="-75" b="1">
                <a:solidFill>
                  <a:srgbClr val="151516"/>
                </a:solidFill>
                <a:latin typeface="Arial"/>
                <a:cs typeface="Arial"/>
              </a:rPr>
              <a:t>HBR</a:t>
            </a:r>
            <a:r>
              <a:rPr dirty="0" sz="1200" spc="10" b="1">
                <a:solidFill>
                  <a:srgbClr val="1515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516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52060" y="973880"/>
          <a:ext cx="9469120" cy="4765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74955"/>
                <a:gridCol w="1703070"/>
                <a:gridCol w="726439"/>
                <a:gridCol w="1263650"/>
                <a:gridCol w="3137535"/>
                <a:gridCol w="367029"/>
                <a:gridCol w="375920"/>
                <a:gridCol w="516254"/>
                <a:gridCol w="455295"/>
              </a:tblGrid>
              <a:tr h="625847">
                <a:tc gridSpan="5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3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Profieldeel</a:t>
                      </a:r>
                      <a:r>
                        <a:rPr dirty="0" sz="850" spc="6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2:</a:t>
                      </a:r>
                      <a:r>
                        <a:rPr dirty="0" sz="850" spc="-4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50" spc="-6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r>
                        <a:rPr dirty="0" sz="850" spc="-3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Taak:</a:t>
                      </a:r>
                      <a:r>
                        <a:rPr dirty="0" sz="850" spc="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P/</a:t>
                      </a:r>
                      <a:r>
                        <a:rPr dirty="0" sz="850" spc="-9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HBR</a:t>
                      </a:r>
                      <a:r>
                        <a:rPr dirty="0" sz="850" spc="-3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50" spc="40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50" spc="-5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295" marR="3477895" indent="2540">
                        <a:lnSpc>
                          <a:spcPct val="120200"/>
                        </a:lnSpc>
                      </a:pPr>
                      <a:r>
                        <a:rPr dirty="0" sz="850" spc="2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50" spc="-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BB/KB  </a:t>
                      </a: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850" spc="-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 marR="71755" indent="-3175">
                        <a:lnSpc>
                          <a:spcPct val="117800"/>
                        </a:lnSpc>
                        <a:spcBef>
                          <a:spcPts val="75"/>
                        </a:spcBef>
                      </a:pP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b="1" i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5" b="1" i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50" spc="15" b="1" i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 b="1" i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565">
                        <a:lnSpc>
                          <a:spcPts val="965"/>
                        </a:lnSpc>
                        <a:spcBef>
                          <a:spcPts val="204"/>
                        </a:spcBef>
                      </a:pP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7310" marR="68580" indent="-2540">
                        <a:lnSpc>
                          <a:spcPct val="120200"/>
                        </a:lnSpc>
                      </a:pP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Herkan  </a:t>
                      </a:r>
                      <a:r>
                        <a:rPr dirty="0" sz="850" spc="-7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62230">
                        <a:lnSpc>
                          <a:spcPts val="990"/>
                        </a:lnSpc>
                        <a:spcBef>
                          <a:spcPts val="254"/>
                        </a:spcBef>
                      </a:pPr>
                      <a:r>
                        <a:rPr dirty="0" sz="850" spc="3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 marR="516255" indent="3175">
                        <a:lnSpc>
                          <a:spcPct val="117800"/>
                        </a:lnSpc>
                        <a:spcBef>
                          <a:spcPts val="50"/>
                        </a:spcBef>
                      </a:pP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8B  </a:t>
                      </a: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0271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850" spc="-3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50" spc="5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Taak: P/HBR: </a:t>
                      </a:r>
                      <a:r>
                        <a:rPr dirty="0" sz="850" spc="-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50" spc="1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72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1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1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l(S)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spc="1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1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1143635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850" spc="2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50" spc="3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-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Ken jij </a:t>
                      </a:r>
                      <a:r>
                        <a:rPr dirty="0" sz="850" spc="1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2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bakkerij  </a:t>
                      </a:r>
                      <a:r>
                        <a:rPr dirty="0" sz="850" spc="2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50" spc="-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50" spc="2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50" spc="2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50" spc="3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50" spc="-16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Koekje </a:t>
                      </a:r>
                      <a:r>
                        <a:rPr dirty="0" sz="850" spc="1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50" spc="6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zetdeeg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81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1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1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-3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2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5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6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Grondstoffen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2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50" spc="3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50" spc="2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Bereiden van</a:t>
                      </a:r>
                      <a:r>
                        <a:rPr dirty="0" sz="850" spc="4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brooddeeg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850" spc="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Zacht </a:t>
                      </a:r>
                      <a:r>
                        <a:rPr dirty="0" sz="850" spc="2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ongevuld</a:t>
                      </a:r>
                      <a:r>
                        <a:rPr dirty="0" sz="850" spc="9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kleinbrood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6161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02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-1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3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3(5)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spc="1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1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2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50" spc="-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50" spc="2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50" spc="3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bewerken </a:t>
                      </a:r>
                      <a:r>
                        <a:rPr dirty="0" sz="850" spc="2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en bakken </a:t>
                      </a:r>
                      <a:r>
                        <a:rPr dirty="0" sz="850" spc="1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50" spc="16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brooddeeg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15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Gevuld </a:t>
                      </a:r>
                      <a:r>
                        <a:rPr dirty="0" sz="850" spc="4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kleinbrood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Opstell </a:t>
                      </a:r>
                      <a:r>
                        <a:rPr dirty="0" sz="850" spc="1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850" spc="10" b="1">
                          <a:solidFill>
                            <a:srgbClr val="414446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50" spc="-35" b="1">
                          <a:solidFill>
                            <a:srgbClr val="4144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50" spc="-25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2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IJff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ts val="965"/>
                        </a:lnSpc>
                        <a:spcBef>
                          <a:spcPts val="204"/>
                        </a:spcBef>
                      </a:pP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5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50" spc="5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d.</a:t>
                      </a:r>
                      <a:r>
                        <a:rPr dirty="0" sz="850" spc="5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50" spc="120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'19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115"/>
                        </a:lnSpc>
                      </a:pPr>
                      <a:r>
                        <a:rPr dirty="0" sz="850" spc="-1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1000" spc="-60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50" spc="8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 b="1">
                          <a:solidFill>
                            <a:srgbClr val="16161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51535" y="457194"/>
            <a:ext cx="402971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15">
                <a:solidFill>
                  <a:srgbClr val="161618"/>
                </a:solidFill>
                <a:latin typeface="Arial"/>
                <a:cs typeface="Arial"/>
              </a:rPr>
              <a:t>Plan </a:t>
            </a:r>
            <a:r>
              <a:rPr dirty="0" sz="1250" spc="10">
                <a:solidFill>
                  <a:srgbClr val="161618"/>
                </a:solidFill>
                <a:latin typeface="Arial"/>
                <a:cs typeface="Arial"/>
              </a:rPr>
              <a:t>van </a:t>
            </a:r>
            <a:r>
              <a:rPr dirty="0" sz="1250" spc="25">
                <a:solidFill>
                  <a:srgbClr val="161618"/>
                </a:solidFill>
                <a:latin typeface="Arial"/>
                <a:cs typeface="Arial"/>
              </a:rPr>
              <a:t>Toetsing </a:t>
            </a:r>
            <a:r>
              <a:rPr dirty="0" sz="1250" spc="30">
                <a:solidFill>
                  <a:srgbClr val="161618"/>
                </a:solidFill>
                <a:latin typeface="Arial"/>
                <a:cs typeface="Arial"/>
              </a:rPr>
              <a:t>en </a:t>
            </a:r>
            <a:r>
              <a:rPr dirty="0" sz="1250" spc="45">
                <a:solidFill>
                  <a:srgbClr val="161618"/>
                </a:solidFill>
                <a:latin typeface="Arial"/>
                <a:cs typeface="Arial"/>
              </a:rPr>
              <a:t>Afsluiting </a:t>
            </a:r>
            <a:r>
              <a:rPr dirty="0" sz="1250" spc="-5">
                <a:solidFill>
                  <a:srgbClr val="161618"/>
                </a:solidFill>
                <a:latin typeface="Arial"/>
                <a:cs typeface="Arial"/>
              </a:rPr>
              <a:t>2019-2020</a:t>
            </a:r>
            <a:r>
              <a:rPr dirty="0" sz="1250" spc="-235">
                <a:solidFill>
                  <a:srgbClr val="161618"/>
                </a:solidFill>
                <a:latin typeface="Arial"/>
                <a:cs typeface="Arial"/>
              </a:rPr>
              <a:t> </a:t>
            </a:r>
            <a:r>
              <a:rPr dirty="0" sz="1250" spc="45">
                <a:solidFill>
                  <a:srgbClr val="161618"/>
                </a:solidFill>
                <a:latin typeface="Arial"/>
                <a:cs typeface="Arial"/>
              </a:rPr>
              <a:t>/2020-2021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3110" y="454141"/>
            <a:ext cx="196913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30">
                <a:solidFill>
                  <a:srgbClr val="161618"/>
                </a:solidFill>
                <a:latin typeface="Arial"/>
                <a:cs typeface="Arial"/>
              </a:rPr>
              <a:t>Afdeling: </a:t>
            </a:r>
            <a:r>
              <a:rPr dirty="0" sz="1250" spc="-85">
                <a:solidFill>
                  <a:srgbClr val="161618"/>
                </a:solidFill>
                <a:latin typeface="Arial"/>
                <a:cs typeface="Arial"/>
              </a:rPr>
              <a:t>HBR</a:t>
            </a:r>
            <a:r>
              <a:rPr dirty="0" sz="1250" spc="-30">
                <a:solidFill>
                  <a:srgbClr val="161618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61618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5" y="36635"/>
            <a:ext cx="0" cy="610870"/>
          </a:xfrm>
          <a:custGeom>
            <a:avLst/>
            <a:gdLst/>
            <a:ahLst/>
            <a:cxnLst/>
            <a:rect l="l" t="t" r="r" b="b"/>
            <a:pathLst>
              <a:path w="0" h="610870">
                <a:moveTo>
                  <a:pt x="0" y="61058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53586" y="1271539"/>
          <a:ext cx="9467215" cy="4845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15"/>
                <a:gridCol w="268604"/>
                <a:gridCol w="1703070"/>
                <a:gridCol w="732789"/>
                <a:gridCol w="1257935"/>
                <a:gridCol w="3147060"/>
                <a:gridCol w="361315"/>
                <a:gridCol w="367665"/>
                <a:gridCol w="529590"/>
                <a:gridCol w="453390"/>
              </a:tblGrid>
              <a:tr h="635006"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 spc="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900" spc="-1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8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6835" marR="2078355" indent="-635">
                        <a:lnSpc>
                          <a:spcPts val="1250"/>
                        </a:lnSpc>
                        <a:spcBef>
                          <a:spcPts val="45"/>
                        </a:spcBef>
                      </a:pPr>
                      <a:r>
                        <a:rPr dirty="0" sz="900" spc="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00" spc="-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900" spc="1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900" spc="3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82, </a:t>
                      </a:r>
                      <a:r>
                        <a:rPr dirty="0" sz="900" spc="25" b="1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84, </a:t>
                      </a:r>
                      <a:r>
                        <a:rPr dirty="0" sz="900" spc="-60" b="1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BS, </a:t>
                      </a:r>
                      <a:r>
                        <a:rPr dirty="0" sz="900" spc="3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86, 87,</a:t>
                      </a:r>
                      <a:r>
                        <a:rPr dirty="0" sz="900" spc="-16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88  </a:t>
                      </a:r>
                      <a:r>
                        <a:rPr dirty="0" sz="900" spc="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Leerweg:</a:t>
                      </a: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5" b="1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BB/KB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1040"/>
                        </a:lnSpc>
                        <a:spcBef>
                          <a:spcPts val="80"/>
                        </a:spcBef>
                      </a:pPr>
                      <a:r>
                        <a:rPr dirty="0" sz="900" spc="2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900" spc="-1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 marR="77470" indent="-5080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Toet</a:t>
                      </a:r>
                      <a:r>
                        <a:rPr dirty="0" sz="900" spc="-22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5">
                          <a:solidFill>
                            <a:srgbClr val="313333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1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900" spc="1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900" spc="-4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3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20" i="1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5" i="1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55" i="1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015"/>
                        </a:lnSpc>
                        <a:spcBef>
                          <a:spcPts val="130"/>
                        </a:spcBef>
                      </a:pPr>
                      <a:r>
                        <a:rPr dirty="0" sz="900" spc="1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2390" marR="69850" indent="-3175">
                        <a:lnSpc>
                          <a:spcPts val="1250"/>
                        </a:lnSpc>
                        <a:spcBef>
                          <a:spcPts val="30"/>
                        </a:spcBef>
                      </a:pPr>
                      <a:r>
                        <a:rPr dirty="0" sz="900" spc="-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Herkan  </a:t>
                      </a:r>
                      <a:r>
                        <a:rPr dirty="0" sz="900" spc="-1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990"/>
                        </a:lnSpc>
                        <a:spcBef>
                          <a:spcPts val="100"/>
                        </a:spcBef>
                      </a:pPr>
                      <a:r>
                        <a:rPr dirty="0" sz="900" spc="4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2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40" b="1">
                          <a:solidFill>
                            <a:srgbClr val="151518"/>
                          </a:solidFill>
                          <a:latin typeface="Courier New"/>
                          <a:cs typeface="Courier New"/>
                        </a:rPr>
                        <a:t>88</a:t>
                      </a:r>
                      <a:endParaRPr sz="950">
                        <a:latin typeface="Courier New"/>
                        <a:cs typeface="Courier New"/>
                      </a:endParaRPr>
                    </a:p>
                    <a:p>
                      <a:pPr marL="70485">
                        <a:lnSpc>
                          <a:spcPts val="969"/>
                        </a:lnSpc>
                        <a:spcBef>
                          <a:spcPts val="135"/>
                        </a:spcBef>
                      </a:pPr>
                      <a:r>
                        <a:rPr dirty="0" sz="900" spc="-105" b="1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0271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-2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900" spc="1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2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900" spc="-1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900" spc="-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900" spc="-1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900" spc="-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900" spc="6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27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-5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S08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4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4(S)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3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5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17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broodsoorten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Stukwerk</a:t>
                      </a:r>
                      <a:r>
                        <a:rPr dirty="0" sz="900" spc="8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boterdeeg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81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 spc="-5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1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-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4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-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6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2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7 </a:t>
                      </a: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5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banketbakkerij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korstproduct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02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S11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 spc="-5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S12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5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6(5)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2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7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Basiskennistoets </a:t>
                      </a:r>
                      <a:r>
                        <a:rPr dirty="0" sz="900" spc="1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brood</a:t>
                      </a:r>
                      <a:r>
                        <a:rPr dirty="0" sz="900" spc="-3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banket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900" spc="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Broodproduct </a:t>
                      </a:r>
                      <a:r>
                        <a:rPr dirty="0" sz="900" spc="-1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en een</a:t>
                      </a:r>
                      <a:r>
                        <a:rPr dirty="0" sz="900" spc="-17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banketproduct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gridSpan="5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2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Opsteller:</a:t>
                      </a:r>
                      <a:r>
                        <a:rPr dirty="0" sz="900" spc="-2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S.IJff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1280">
                        <a:lnSpc>
                          <a:spcPts val="1015"/>
                        </a:lnSpc>
                        <a:spcBef>
                          <a:spcPts val="120"/>
                        </a:spcBef>
                      </a:pPr>
                      <a:r>
                        <a:rPr dirty="0" sz="900" spc="1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00" spc="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00" spc="2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00" spc="4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00" spc="-5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'19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ts val="1215"/>
                        </a:lnSpc>
                      </a:pPr>
                      <a:r>
                        <a:rPr dirty="0" sz="900" spc="-5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1100" spc="-12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900" spc="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00" spc="105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5151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55686" y="454396"/>
            <a:ext cx="40201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151518"/>
                </a:solidFill>
                <a:latin typeface="Arial"/>
                <a:cs typeface="Arial"/>
              </a:rPr>
              <a:t>Plan </a:t>
            </a:r>
            <a:r>
              <a:rPr dirty="0" sz="1200" spc="-5" b="1">
                <a:solidFill>
                  <a:srgbClr val="151518"/>
                </a:solidFill>
                <a:latin typeface="Arial"/>
                <a:cs typeface="Arial"/>
              </a:rPr>
              <a:t>van Toetsing </a:t>
            </a:r>
            <a:r>
              <a:rPr dirty="0" sz="1200" spc="30" b="1">
                <a:solidFill>
                  <a:srgbClr val="151518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151518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51518"/>
                </a:solidFill>
                <a:latin typeface="Arial"/>
                <a:cs typeface="Arial"/>
              </a:rPr>
              <a:t>2019-2020 </a:t>
            </a:r>
            <a:r>
              <a:rPr dirty="0" sz="1200" spc="60" b="1">
                <a:solidFill>
                  <a:srgbClr val="151518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2022" y="457448"/>
            <a:ext cx="19685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51518"/>
                </a:solidFill>
                <a:latin typeface="Arial"/>
                <a:cs typeface="Arial"/>
              </a:rPr>
              <a:t>Afdeling: </a:t>
            </a:r>
            <a:r>
              <a:rPr dirty="0" sz="1200" spc="-85" b="1">
                <a:solidFill>
                  <a:srgbClr val="151518"/>
                </a:solidFill>
                <a:latin typeface="Arial"/>
                <a:cs typeface="Arial"/>
              </a:rPr>
              <a:t>HBR</a:t>
            </a:r>
            <a:r>
              <a:rPr dirty="0" sz="1200" spc="20" b="1">
                <a:solidFill>
                  <a:srgbClr val="151518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151518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52060" y="976933"/>
          <a:ext cx="9472295" cy="4027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271780"/>
                <a:gridCol w="1708785"/>
                <a:gridCol w="728980"/>
                <a:gridCol w="1259839"/>
                <a:gridCol w="3145790"/>
                <a:gridCol w="283209"/>
                <a:gridCol w="337820"/>
                <a:gridCol w="210820"/>
                <a:gridCol w="337184"/>
                <a:gridCol w="533400"/>
              </a:tblGrid>
              <a:tr h="769334">
                <a:tc gridSpan="5"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1054735" algn="l"/>
                        </a:tabLst>
                      </a:pPr>
                      <a:r>
                        <a:rPr dirty="0" sz="800" spc="-21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21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r&gt;</a:t>
                      </a:r>
                      <a:r>
                        <a:rPr dirty="0" sz="900" spc="-215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o                                  </a:t>
                      </a:r>
                      <a:r>
                        <a:rPr dirty="0" sz="900" spc="-90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f.</a:t>
                      </a:r>
                      <a:r>
                        <a:rPr dirty="0" sz="900" spc="-90">
                          <a:solidFill>
                            <a:srgbClr val="2B2D2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900" spc="-9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:eh!t  </a:t>
                      </a:r>
                      <a:r>
                        <a:rPr dirty="0" sz="900" spc="-195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11,1!:       </a:t>
                      </a:r>
                      <a:r>
                        <a:rPr dirty="0" sz="900" spc="-180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6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S  </a:t>
                      </a:r>
                      <a:r>
                        <a:rPr dirty="0" sz="800" spc="60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70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-70">
                          <a:solidFill>
                            <a:srgbClr val="91A1B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70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e	</a:t>
                      </a:r>
                      <a:r>
                        <a:rPr dirty="0" sz="650" spc="-15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11.1                            </a:t>
                      </a:r>
                      <a:r>
                        <a:rPr dirty="0" sz="650" spc="-15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9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&lt;!!</a:t>
                      </a:r>
                      <a:r>
                        <a:rPr dirty="0" sz="650" spc="-90">
                          <a:solidFill>
                            <a:srgbClr val="596B7E"/>
                          </a:solidFill>
                          <a:latin typeface="Times New Roman"/>
                          <a:cs typeface="Times New Roman"/>
                        </a:rPr>
                        <a:t>-'</a:t>
                      </a:r>
                      <a:r>
                        <a:rPr dirty="0" sz="650" spc="-9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-1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850" spc="-1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Il'</a:t>
                      </a:r>
                      <a:r>
                        <a:rPr dirty="0" sz="900" spc="-15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00" spc="-1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HBR</a:t>
                      </a:r>
                      <a:r>
                        <a:rPr dirty="0" sz="900" spc="-15">
                          <a:solidFill>
                            <a:srgbClr val="46576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-90">
                          <a:solidFill>
                            <a:srgbClr val="2B2D2F"/>
                          </a:solidFill>
                          <a:latin typeface="Times New Roman"/>
                          <a:cs typeface="Times New Roman"/>
                        </a:rPr>
                        <a:t>1lÎ</a:t>
                      </a:r>
                      <a:r>
                        <a:rPr dirty="0" sz="750" spc="-90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i&amp;</a:t>
                      </a:r>
                      <a:r>
                        <a:rPr dirty="0" sz="750" spc="-60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0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ib</a:t>
                      </a:r>
                      <a:r>
                        <a:rPr dirty="0" sz="900" spc="-50">
                          <a:solidFill>
                            <a:srgbClr val="46576B"/>
                          </a:solidFill>
                          <a:latin typeface="Arial"/>
                          <a:cs typeface="Arial"/>
                        </a:rPr>
                        <a:t>ilj</a:t>
                      </a:r>
                      <a:r>
                        <a:rPr dirty="0" sz="900" spc="-50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50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50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g.e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900" spc="-2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00" spc="-60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900" spc="-6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1m</a:t>
                      </a:r>
                      <a:r>
                        <a:rPr dirty="0" sz="900" spc="-60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900" spc="-6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ue</a:t>
                      </a:r>
                      <a:r>
                        <a:rPr dirty="0" sz="900" spc="-60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900" spc="-6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950" spc="-160">
                          <a:solidFill>
                            <a:srgbClr val="91A1B8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r>
                        <a:rPr dirty="0" sz="950" spc="-16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l:llli</a:t>
                      </a:r>
                      <a:r>
                        <a:rPr dirty="0" sz="950" spc="-160">
                          <a:solidFill>
                            <a:srgbClr val="596B7E"/>
                          </a:solidFill>
                          <a:latin typeface="Times New Roman"/>
                          <a:cs typeface="Times New Roman"/>
                        </a:rPr>
                        <a:t>ffe</a:t>
                      </a:r>
                      <a:r>
                        <a:rPr dirty="0" sz="950" spc="-16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K'G</a:t>
                      </a:r>
                      <a:r>
                        <a:rPr dirty="0" sz="900" spc="-16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900" spc="-14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8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940"/>
                        </a:lnSpc>
                        <a:spcBef>
                          <a:spcPts val="165"/>
                        </a:spcBef>
                      </a:pPr>
                      <a:r>
                        <a:rPr dirty="0" sz="800" spc="-95">
                          <a:solidFill>
                            <a:srgbClr val="798AA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9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l\&gt;</a:t>
                      </a:r>
                      <a:r>
                        <a:rPr dirty="0" sz="800" spc="-95">
                          <a:solidFill>
                            <a:srgbClr val="596B7E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9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ei</a:t>
                      </a:r>
                      <a:r>
                        <a:rPr dirty="0" sz="800" spc="-95">
                          <a:solidFill>
                            <a:srgbClr val="46576B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dirty="0" sz="800" spc="-9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:àe </a:t>
                      </a:r>
                      <a:r>
                        <a:rPr dirty="0" sz="750" spc="-8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Zl!l'l.</a:t>
                      </a:r>
                      <a:r>
                        <a:rPr dirty="0" sz="750" spc="-85">
                          <a:solidFill>
                            <a:srgbClr val="46576B"/>
                          </a:solidFill>
                          <a:latin typeface="Arial"/>
                          <a:cs typeface="Arial"/>
                        </a:rPr>
                        <a:t>@;-</a:t>
                      </a:r>
                      <a:r>
                        <a:rPr dirty="0" sz="750" spc="-8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85">
                          <a:solidFill>
                            <a:srgbClr val="46576B"/>
                          </a:solidFill>
                          <a:latin typeface="Arial"/>
                          <a:cs typeface="Arial"/>
                        </a:rPr>
                        <a:t>@</a:t>
                      </a:r>
                      <a:r>
                        <a:rPr dirty="0" sz="750" spc="10">
                          <a:solidFill>
                            <a:srgbClr val="4657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12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900" spc="-18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B2D2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900" spc="-2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et</a:t>
                      </a:r>
                      <a:r>
                        <a:rPr dirty="0" sz="900" spc="-25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-s</a:t>
                      </a:r>
                      <a:r>
                        <a:rPr dirty="0" sz="900" spc="-25">
                          <a:solidFill>
                            <a:srgbClr val="2B2D2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900" spc="-2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w </a:t>
                      </a:r>
                      <a:r>
                        <a:rPr dirty="0" sz="900" spc="-10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cle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850" spc="-55">
                          <a:solidFill>
                            <a:srgbClr val="1D1D1F"/>
                          </a:solidFill>
                          <a:latin typeface="Times New Roman"/>
                          <a:cs typeface="Times New Roman"/>
                        </a:rPr>
                        <a:t>( </a:t>
                      </a:r>
                      <a:r>
                        <a:rPr dirty="0" sz="850" spc="-15">
                          <a:solidFill>
                            <a:srgbClr val="1D1D1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50" spc="-1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a.giste</a:t>
                      </a:r>
                      <a:r>
                        <a:rPr dirty="0" sz="850" spc="-15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25">
                          <a:solidFill>
                            <a:srgbClr val="2B2D2F"/>
                          </a:solidFill>
                          <a:latin typeface="Times New Roman"/>
                          <a:cs typeface="Times New Roman"/>
                        </a:rPr>
                        <a:t>r)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150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T.</a:t>
                      </a:r>
                      <a:r>
                        <a:rPr dirty="0" sz="800" spc="-150">
                          <a:solidFill>
                            <a:srgbClr val="46576B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800" spc="-150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rc</a:t>
                      </a:r>
                      <a:r>
                        <a:rPr dirty="0" sz="800" spc="-90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20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:w</a:t>
                      </a:r>
                      <a:r>
                        <a:rPr dirty="0" sz="800" spc="-20">
                          <a:solidFill>
                            <a:srgbClr val="798AA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20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-7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bih</a:t>
                      </a:r>
                      <a:r>
                        <a:rPr dirty="0" sz="850" spc="-75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850" spc="-7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,iJdl   </a:t>
                      </a:r>
                      <a:r>
                        <a:rPr dirty="0" sz="850" spc="-70">
                          <a:solidFill>
                            <a:srgbClr val="2B2D2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50" spc="-7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oo  </a:t>
                      </a:r>
                      <a:r>
                        <a:rPr dirty="0" sz="850" spc="-105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re:it</a:t>
                      </a:r>
                      <a:r>
                        <a:rPr dirty="0" sz="850" spc="-165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95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(;)</a:t>
                      </a:r>
                      <a:r>
                        <a:rPr dirty="0" sz="850" spc="-9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114" i="1">
                          <a:solidFill>
                            <a:srgbClr val="2B2D2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900" spc="-114" i="1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.e  </a:t>
                      </a:r>
                      <a:r>
                        <a:rPr dirty="0" sz="900" spc="-55" i="1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900" spc="-55" i="1">
                          <a:solidFill>
                            <a:srgbClr val="2B2D2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900" spc="-55" i="1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900" spc="-55" i="1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900" spc="-55" i="1">
                          <a:solidFill>
                            <a:srgbClr val="2B2D2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900" spc="-55" i="1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900" spc="-90" i="1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n!J,</a:t>
                      </a:r>
                      <a:r>
                        <a:rPr dirty="0" sz="900" spc="-165" i="1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45" i="1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k0.u;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0">
                        <a:lnSpc>
                          <a:spcPts val="1310"/>
                        </a:lnSpc>
                      </a:pPr>
                      <a:r>
                        <a:rPr dirty="0" sz="700" spc="2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700" spc="-7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145">
                          <a:solidFill>
                            <a:srgbClr val="46576B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50" spc="-14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or: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tt</a:t>
                      </a:r>
                      <a:r>
                        <a:rPr dirty="0" sz="800" spc="-3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45">
                          <a:solidFill>
                            <a:srgbClr val="798AA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BACDE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40">
                          <a:solidFill>
                            <a:srgbClr val="A5B5D1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114">
                          <a:solidFill>
                            <a:srgbClr val="A5B5D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7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!k</a:t>
                      </a:r>
                      <a:r>
                        <a:rPr dirty="0" sz="800" spc="-155">
                          <a:solidFill>
                            <a:srgbClr val="313F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zins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50">
                      <a:solidFill>
                        <a:srgbClr val="BACDE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Ujf)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30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2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8B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3820">
                        <a:lnSpc>
                          <a:spcPts val="890"/>
                        </a:lnSpc>
                        <a:spcBef>
                          <a:spcPts val="245"/>
                        </a:spcBef>
                      </a:pPr>
                      <a:r>
                        <a:rPr dirty="0" sz="800" spc="-110" b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</a:pPr>
                      <a:r>
                        <a:rPr dirty="0" sz="850" spc="-40">
                          <a:solidFill>
                            <a:srgbClr val="313F4F"/>
                          </a:solidFill>
                          <a:latin typeface="Times New Roman"/>
                          <a:cs typeface="Times New Roman"/>
                        </a:rPr>
                        <a:t>Jj,N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000" spc="-6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spc="1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89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457834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S01  </a:t>
                      </a:r>
                      <a:r>
                        <a:rPr dirty="0" sz="800" spc="-35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67030" indent="5715">
                        <a:lnSpc>
                          <a:spcPts val="1110"/>
                        </a:lnSpc>
                        <a:spcBef>
                          <a:spcPts val="25"/>
                        </a:spcBef>
                      </a:pPr>
                      <a:r>
                        <a:rPr dirty="0" sz="800" spc="15">
                          <a:solidFill>
                            <a:srgbClr val="3D381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25">
                          <a:solidFill>
                            <a:srgbClr val="524D0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70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-70">
                          <a:solidFill>
                            <a:srgbClr val="3D3813"/>
                          </a:solidFill>
                          <a:latin typeface="Arial"/>
                          <a:cs typeface="Arial"/>
                        </a:rPr>
                        <a:t>S)  </a:t>
                      </a:r>
                      <a:r>
                        <a:rPr dirty="0" sz="800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>
                          <a:solidFill>
                            <a:srgbClr val="524D0F"/>
                          </a:solidFill>
                          <a:latin typeface="Arial"/>
                          <a:cs typeface="Arial"/>
                        </a:rPr>
                        <a:t>rakti </a:t>
                      </a:r>
                      <a:r>
                        <a:rPr dirty="0" sz="800" spc="-10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-10">
                          <a:solidFill>
                            <a:srgbClr val="3D3813"/>
                          </a:solidFill>
                          <a:latin typeface="Arial"/>
                          <a:cs typeface="Arial"/>
                        </a:rPr>
                        <a:t>ktoet </a:t>
                      </a:r>
                      <a:r>
                        <a:rPr dirty="0" sz="800" spc="-100">
                          <a:solidFill>
                            <a:srgbClr val="3D3813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-114">
                          <a:solidFill>
                            <a:srgbClr val="3D381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7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-145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95">
                          <a:solidFill>
                            <a:srgbClr val="3D3813"/>
                          </a:solidFill>
                          <a:latin typeface="Arial"/>
                          <a:cs typeface="Arial"/>
                        </a:rPr>
                        <a:t>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2034539">
                        <a:lnSpc>
                          <a:spcPct val="121000"/>
                        </a:lnSpc>
                        <a:spcBef>
                          <a:spcPts val="30"/>
                        </a:spcBef>
                      </a:pPr>
                      <a:r>
                        <a:rPr dirty="0" sz="800" spc="-25" b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20" b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10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2, </a:t>
                      </a:r>
                      <a:r>
                        <a:rPr dirty="0" sz="800" spc="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0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dirty="0" sz="800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Welkom </a:t>
                      </a:r>
                      <a:r>
                        <a:rPr dirty="0" sz="850" spc="-15">
                          <a:solidFill>
                            <a:srgbClr val="2B2D2F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800" spc="-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5" b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800" spc="-25" b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Hygiëne </a:t>
                      </a:r>
                      <a:r>
                        <a:rPr dirty="0" sz="850" spc="-15">
                          <a:solidFill>
                            <a:srgbClr val="1D1D1F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800" spc="-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de keuken  </a:t>
                      </a:r>
                      <a:r>
                        <a:rPr dirty="0" sz="800" spc="-75" b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HACCP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700" spc="-55" i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700" spc="-85" i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700" spc="-100" i="1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5" i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ijkto</a:t>
                      </a:r>
                      <a:r>
                        <a:rPr dirty="0" sz="700" spc="-25" i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 i="1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15" i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15" i="1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15" i="1">
                          <a:solidFill>
                            <a:srgbClr val="5E606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00" spc="-70" i="1">
                          <a:solidFill>
                            <a:srgbClr val="5E60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Solode</a:t>
                      </a:r>
                      <a:r>
                        <a:rPr dirty="0" sz="700" spc="-10" i="1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R="44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50">
                          <a:solidFill>
                            <a:srgbClr val="1D1D1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R="38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5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808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469900">
                        <a:lnSpc>
                          <a:spcPct val="1227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S03  </a:t>
                      </a:r>
                      <a:r>
                        <a:rPr dirty="0" sz="800" spc="-5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64490" indent="5715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-2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20">
                          <a:solidFill>
                            <a:srgbClr val="3D3813"/>
                          </a:solidFill>
                          <a:latin typeface="Arial"/>
                          <a:cs typeface="Arial"/>
                        </a:rPr>
                        <a:t>heorietoets </a:t>
                      </a:r>
                      <a:r>
                        <a:rPr dirty="0" sz="800" spc="-35">
                          <a:solidFill>
                            <a:srgbClr val="3D3813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-70">
                          <a:solidFill>
                            <a:srgbClr val="2B2D2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-70">
                          <a:solidFill>
                            <a:srgbClr val="3D3813"/>
                          </a:solidFill>
                          <a:latin typeface="Arial"/>
                          <a:cs typeface="Arial"/>
                        </a:rPr>
                        <a:t>S)  </a:t>
                      </a:r>
                      <a:r>
                        <a:rPr dirty="0" sz="800" spc="-35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35">
                          <a:solidFill>
                            <a:srgbClr val="524D0F"/>
                          </a:solidFill>
                          <a:latin typeface="Arial"/>
                          <a:cs typeface="Arial"/>
                        </a:rPr>
                        <a:t>rakti </a:t>
                      </a:r>
                      <a:r>
                        <a:rPr dirty="0" sz="800" spc="-1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-10">
                          <a:solidFill>
                            <a:srgbClr val="3D3813"/>
                          </a:solidFill>
                          <a:latin typeface="Arial"/>
                          <a:cs typeface="Arial"/>
                        </a:rPr>
                        <a:t>ktoet </a:t>
                      </a:r>
                      <a:r>
                        <a:rPr dirty="0" sz="800" spc="-50">
                          <a:solidFill>
                            <a:srgbClr val="574F2F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-5">
                          <a:solidFill>
                            <a:srgbClr val="524D0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80">
                          <a:solidFill>
                            <a:srgbClr val="524D0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3D38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2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40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0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Mise en </a:t>
                      </a:r>
                      <a:r>
                        <a:rPr dirty="0" sz="800" spc="-3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Place </a:t>
                      </a:r>
                      <a:r>
                        <a:rPr dirty="0" sz="800" spc="20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00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 b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bereidingswijze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800" spc="10" i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Praktijktoets: </a:t>
                      </a:r>
                      <a:r>
                        <a:rPr dirty="0" sz="800" spc="5" i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Bouillon </a:t>
                      </a:r>
                      <a:r>
                        <a:rPr dirty="0" sz="800" i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trekken </a:t>
                      </a:r>
                      <a:r>
                        <a:rPr dirty="0" sz="800" spc="-10" i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 i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soep </a:t>
                      </a:r>
                      <a:r>
                        <a:rPr dirty="0" sz="800" spc="5" i="1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5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50">
                          <a:solidFill>
                            <a:srgbClr val="1D1D1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5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50">
                          <a:solidFill>
                            <a:srgbClr val="1D1D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75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52634" y="466607"/>
            <a:ext cx="401764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1D1D1F"/>
                </a:solidFill>
                <a:latin typeface="Arial"/>
                <a:cs typeface="Arial"/>
              </a:rPr>
              <a:t>Plan </a:t>
            </a:r>
            <a:r>
              <a:rPr dirty="0" sz="1200" spc="-10" b="1">
                <a:solidFill>
                  <a:srgbClr val="1D1D1F"/>
                </a:solidFill>
                <a:latin typeface="Arial"/>
                <a:cs typeface="Arial"/>
              </a:rPr>
              <a:t>van </a:t>
            </a:r>
            <a:r>
              <a:rPr dirty="0" sz="1200" b="1">
                <a:solidFill>
                  <a:srgbClr val="1D1D1F"/>
                </a:solidFill>
                <a:latin typeface="Arial"/>
                <a:cs typeface="Arial"/>
              </a:rPr>
              <a:t>Toetsing </a:t>
            </a:r>
            <a:r>
              <a:rPr dirty="0" sz="1200" spc="30" b="1">
                <a:solidFill>
                  <a:srgbClr val="1D1D1F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1D1D1F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D1D1F"/>
                </a:solidFill>
                <a:latin typeface="Arial"/>
                <a:cs typeface="Arial"/>
              </a:rPr>
              <a:t>2019-2020</a:t>
            </a:r>
            <a:r>
              <a:rPr dirty="0" sz="1200" spc="-25" b="1">
                <a:solidFill>
                  <a:srgbClr val="1D1D1F"/>
                </a:solidFill>
                <a:latin typeface="Arial"/>
                <a:cs typeface="Arial"/>
              </a:rPr>
              <a:t> </a:t>
            </a:r>
            <a:r>
              <a:rPr dirty="0" sz="1200" spc="60" b="1">
                <a:solidFill>
                  <a:srgbClr val="1D1D1F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2868" y="469660"/>
            <a:ext cx="19627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1D1D1F"/>
                </a:solidFill>
                <a:latin typeface="Arial"/>
                <a:cs typeface="Arial"/>
              </a:rPr>
              <a:t>Afdeling: </a:t>
            </a:r>
            <a:r>
              <a:rPr dirty="0" sz="1200" spc="-65" b="1">
                <a:solidFill>
                  <a:srgbClr val="1D1D1F"/>
                </a:solidFill>
                <a:latin typeface="Arial"/>
                <a:cs typeface="Arial"/>
              </a:rPr>
              <a:t>HBR</a:t>
            </a:r>
            <a:r>
              <a:rPr dirty="0" sz="1200" spc="30" b="1">
                <a:solidFill>
                  <a:srgbClr val="1D1D1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D1D1F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52060" y="1266960"/>
          <a:ext cx="9462770" cy="4655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74955"/>
                <a:gridCol w="1715135"/>
                <a:gridCol w="720090"/>
                <a:gridCol w="1257300"/>
                <a:gridCol w="3146425"/>
                <a:gridCol w="283845"/>
                <a:gridCol w="256540"/>
                <a:gridCol w="622934"/>
                <a:gridCol w="534670"/>
              </a:tblGrid>
              <a:tr h="635006">
                <a:tc gridSpan="5">
                  <a:txBody>
                    <a:bodyPr/>
                    <a:lstStyle/>
                    <a:p>
                      <a:pPr marL="83185">
                        <a:lnSpc>
                          <a:spcPts val="1045"/>
                        </a:lnSpc>
                      </a:pPr>
                      <a:r>
                        <a:rPr dirty="0" sz="8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Profieldeel: </a:t>
                      </a:r>
                      <a:r>
                        <a:rPr dirty="0" sz="850" spc="-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900" spc="-55" b="1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85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850" spc="-2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850" spc="-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bijlage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dirty="0" sz="8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eerweg</a:t>
                      </a:r>
                      <a:r>
                        <a:rPr dirty="0" sz="850" spc="15" b="1">
                          <a:solidFill>
                            <a:srgbClr val="2A3D56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BB/KB/Gl </a:t>
                      </a:r>
                      <a:r>
                        <a:rPr dirty="0" sz="8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8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2019</a:t>
                      </a:r>
                      <a:r>
                        <a:rPr dirty="0" sz="850" spc="40" b="1">
                          <a:solidFill>
                            <a:srgbClr val="2A3D5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4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64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010"/>
                        </a:lnSpc>
                      </a:pPr>
                      <a:r>
                        <a:rPr dirty="0" sz="8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</a:t>
                      </a:r>
                      <a:r>
                        <a:rPr dirty="0" sz="850" spc="-16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7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50" spc="-70" b="1">
                          <a:solidFill>
                            <a:srgbClr val="2A3D56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010"/>
                        </a:lnSpc>
                      </a:pPr>
                      <a:r>
                        <a:rPr dirty="0" sz="85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2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5" b="1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900" spc="-10" b="1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900" spc="-130" b="1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kon </a:t>
                      </a:r>
                      <a:r>
                        <a:rPr dirty="0" sz="900" spc="-80" b="1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75" b="1" i="1">
                          <a:solidFill>
                            <a:srgbClr val="2A3D56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2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-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850" spc="-1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4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387">
                <a:tc rowSpan="3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472440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SOS  </a:t>
                      </a: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379095" indent="2540">
                        <a:lnSpc>
                          <a:spcPts val="1110"/>
                        </a:lnSpc>
                        <a:spcBef>
                          <a:spcPts val="50"/>
                        </a:spcBef>
                      </a:pPr>
                      <a:r>
                        <a:rPr dirty="0" sz="750" spc="-7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theor </a:t>
                      </a:r>
                      <a:r>
                        <a:rPr dirty="0" sz="75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4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eto </a:t>
                      </a:r>
                      <a:r>
                        <a:rPr dirty="0" sz="750" spc="-1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750" spc="-7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750" spc="1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3(5)  </a:t>
                      </a:r>
                      <a:r>
                        <a:rPr dirty="0" sz="750" spc="-1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-1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ak</a:t>
                      </a:r>
                      <a:r>
                        <a:rPr dirty="0" sz="750" spc="-12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750" spc="-10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jktoets</a:t>
                      </a:r>
                      <a:r>
                        <a:rPr dirty="0" sz="750" spc="5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 spc="-14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1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750" spc="4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Bereidingstechnieken </a:t>
                      </a: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9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gereedschappen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 spc="-8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50" spc="3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850" spc="-1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50" spc="-2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tussengerecht maken </a:t>
                      </a:r>
                      <a:r>
                        <a:rPr dirty="0" sz="850" spc="-4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voor </a:t>
                      </a:r>
                      <a:r>
                        <a:rPr dirty="0" sz="850" spc="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twee</a:t>
                      </a:r>
                      <a:r>
                        <a:rPr dirty="0" sz="850" spc="7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3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personen.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 marR="124460" indent="-161290">
                        <a:lnSpc>
                          <a:spcPct val="136200"/>
                        </a:lnSpc>
                        <a:spcBef>
                          <a:spcPts val="30"/>
                        </a:spcBef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750" spc="-8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282575" marR="126364" indent="-140970">
                        <a:lnSpc>
                          <a:spcPts val="1230"/>
                        </a:lnSpc>
                        <a:spcBef>
                          <a:spcPts val="40"/>
                        </a:spcBef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472440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S07  </a:t>
                      </a: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S08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349885" indent="-1270">
                        <a:lnSpc>
                          <a:spcPts val="1110"/>
                        </a:lnSpc>
                        <a:spcBef>
                          <a:spcPts val="50"/>
                        </a:spcBef>
                      </a:pPr>
                      <a:r>
                        <a:rPr dirty="0" sz="750" spc="-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50" spc="-14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 spc="5">
                          <a:solidFill>
                            <a:srgbClr val="49490F"/>
                          </a:solidFill>
                          <a:latin typeface="Arial"/>
                          <a:cs typeface="Arial"/>
                        </a:rPr>
                        <a:t>rietoe</a:t>
                      </a:r>
                      <a:r>
                        <a:rPr dirty="0" sz="750" spc="90">
                          <a:solidFill>
                            <a:srgbClr val="49490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2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1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15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)  </a:t>
                      </a:r>
                      <a:r>
                        <a:rPr dirty="0" sz="750" spc="-1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-1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ak</a:t>
                      </a:r>
                      <a:r>
                        <a:rPr dirty="0" sz="750" spc="-9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750" spc="-7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jktoets</a:t>
                      </a:r>
                      <a:r>
                        <a:rPr dirty="0" sz="750" spc="8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1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1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2456815" indent="-635">
                        <a:lnSpc>
                          <a:spcPct val="130900"/>
                        </a:lnSpc>
                        <a:spcBef>
                          <a:spcPts val="75"/>
                        </a:spcBef>
                      </a:pPr>
                      <a:r>
                        <a:rPr dirty="0" sz="7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750" spc="-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Ingrediënten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 marR="119380" indent="-2540">
                        <a:lnSpc>
                          <a:spcPct val="115500"/>
                        </a:lnSpc>
                        <a:spcBef>
                          <a:spcPts val="95"/>
                        </a:spcBef>
                      </a:pPr>
                      <a:r>
                        <a:rPr dirty="0" sz="850" spc="-9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50" spc="1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850" spc="-1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50" spc="-3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warm </a:t>
                      </a:r>
                      <a:r>
                        <a:rPr dirty="0" sz="850" spc="-2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hoofdgerecht maken </a:t>
                      </a:r>
                      <a:r>
                        <a:rPr dirty="0" sz="850" spc="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met </a:t>
                      </a:r>
                      <a:r>
                        <a:rPr dirty="0" sz="850" spc="-3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minimaal </a:t>
                      </a:r>
                      <a:r>
                        <a:rPr dirty="0" sz="850" spc="-3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850" spc="-2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componenten </a:t>
                      </a:r>
                      <a:r>
                        <a:rPr dirty="0" sz="850" spc="-4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voor  </a:t>
                      </a:r>
                      <a:r>
                        <a:rPr dirty="0" sz="85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twee</a:t>
                      </a:r>
                      <a:r>
                        <a:rPr dirty="0" sz="850" spc="6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3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personen.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 marR="124460" indent="-161290">
                        <a:lnSpc>
                          <a:spcPct val="136200"/>
                        </a:lnSpc>
                        <a:spcBef>
                          <a:spcPts val="30"/>
                        </a:spcBef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750" spc="-8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279400" marR="129539" indent="-137795">
                        <a:lnSpc>
                          <a:spcPts val="1230"/>
                        </a:lnSpc>
                        <a:spcBef>
                          <a:spcPts val="40"/>
                        </a:spcBef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75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P/HBR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472440">
                        <a:lnSpc>
                          <a:spcPct val="130900"/>
                        </a:lnSpc>
                        <a:spcBef>
                          <a:spcPts val="50"/>
                        </a:spcBef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S09  </a:t>
                      </a: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351790" indent="-1270">
                        <a:lnSpc>
                          <a:spcPts val="1110"/>
                        </a:lnSpc>
                        <a:spcBef>
                          <a:spcPts val="25"/>
                        </a:spcBef>
                      </a:pPr>
                      <a:r>
                        <a:rPr dirty="0" sz="750" spc="-25">
                          <a:solidFill>
                            <a:srgbClr val="49490F"/>
                          </a:solidFill>
                          <a:latin typeface="Arial"/>
                          <a:cs typeface="Arial"/>
                        </a:rPr>
                        <a:t>Theoriet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 spc="3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3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75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1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6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S)  </a:t>
                      </a:r>
                      <a:r>
                        <a:rPr dirty="0" sz="750" spc="-4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-1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>
                          <a:solidFill>
                            <a:srgbClr val="49490F"/>
                          </a:solidFill>
                          <a:latin typeface="Arial"/>
                          <a:cs typeface="Arial"/>
                        </a:rPr>
                        <a:t>ak</a:t>
                      </a:r>
                      <a:r>
                        <a:rPr dirty="0" sz="750" spc="-120">
                          <a:solidFill>
                            <a:srgbClr val="49490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750" spc="-1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jktoets</a:t>
                      </a:r>
                      <a:r>
                        <a:rPr dirty="0" sz="750" spc="5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 spc="3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20">
                          <a:solidFill>
                            <a:srgbClr val="3D3A1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494280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Hoofdstuk8  </a:t>
                      </a:r>
                      <a:r>
                        <a:rPr dirty="0" sz="75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Planning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295" marR="229870" indent="-2540">
                        <a:lnSpc>
                          <a:spcPct val="120200"/>
                        </a:lnSpc>
                        <a:spcBef>
                          <a:spcPts val="20"/>
                        </a:spcBef>
                      </a:pPr>
                      <a:r>
                        <a:rPr dirty="0" sz="850" spc="-9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50" spc="2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850" spc="-3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plannen </a:t>
                      </a:r>
                      <a:r>
                        <a:rPr dirty="0" sz="850" spc="-3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850" spc="-2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eigen </a:t>
                      </a:r>
                      <a:r>
                        <a:rPr dirty="0" sz="850" spc="-1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werkzaamheden, </a:t>
                      </a:r>
                      <a:r>
                        <a:rPr dirty="0" sz="850" spc="-2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maken van </a:t>
                      </a:r>
                      <a:r>
                        <a:rPr dirty="0" sz="850" spc="-1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50" spc="-3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voorgerecht  </a:t>
                      </a:r>
                      <a:r>
                        <a:rPr dirty="0" sz="850" spc="1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met </a:t>
                      </a:r>
                      <a:r>
                        <a:rPr dirty="0" sz="850" spc="-3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warm </a:t>
                      </a:r>
                      <a:r>
                        <a:rPr dirty="0" sz="850" spc="-2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component </a:t>
                      </a:r>
                      <a:r>
                        <a:rPr dirty="0" sz="850" spc="-40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voor </a:t>
                      </a:r>
                      <a:r>
                        <a:rPr dirty="0" sz="850" spc="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twee</a:t>
                      </a:r>
                      <a:r>
                        <a:rPr dirty="0" sz="850" spc="-6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35" i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personen.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 marR="124460" indent="-161290">
                        <a:lnSpc>
                          <a:spcPct val="133500"/>
                        </a:lnSpc>
                        <a:spcBef>
                          <a:spcPts val="55"/>
                        </a:spcBef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750" spc="-8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279400" marR="114300" indent="-125730">
                        <a:lnSpc>
                          <a:spcPct val="133500"/>
                        </a:lnSpc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750" spc="-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244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8344">
                <a:tc gridSpan="5">
                  <a:txBody>
                    <a:bodyPr/>
                    <a:lstStyle/>
                    <a:p>
                      <a:pPr marL="75565" marR="2868295" indent="-1270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5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CM 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Postma-van </a:t>
                      </a: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dirty="0" sz="75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Kolk  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vakgroep d.d.: </a:t>
                      </a:r>
                      <a:r>
                        <a:rPr dirty="0" sz="75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5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5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50" spc="-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5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58737" y="460501"/>
            <a:ext cx="402209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32426"/>
                </a:solidFill>
                <a:latin typeface="Arial"/>
                <a:cs typeface="Arial"/>
              </a:rPr>
              <a:t>Plan </a:t>
            </a:r>
            <a:r>
              <a:rPr dirty="0" sz="1200" spc="10" b="1">
                <a:solidFill>
                  <a:srgbClr val="232426"/>
                </a:solidFill>
                <a:latin typeface="Arial"/>
                <a:cs typeface="Arial"/>
              </a:rPr>
              <a:t>van </a:t>
            </a:r>
            <a:r>
              <a:rPr dirty="0" sz="1200" spc="-5" b="1">
                <a:solidFill>
                  <a:srgbClr val="232426"/>
                </a:solidFill>
                <a:latin typeface="Arial"/>
                <a:cs typeface="Arial"/>
              </a:rPr>
              <a:t>Toetsing </a:t>
            </a:r>
            <a:r>
              <a:rPr dirty="0" sz="1200" spc="30" b="1">
                <a:solidFill>
                  <a:srgbClr val="232426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232426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232426"/>
                </a:solidFill>
                <a:latin typeface="Arial"/>
                <a:cs typeface="Arial"/>
              </a:rPr>
              <a:t>2019-2020</a:t>
            </a:r>
            <a:r>
              <a:rPr dirty="0" sz="1200" spc="-20" b="1">
                <a:solidFill>
                  <a:srgbClr val="232426"/>
                </a:solidFill>
                <a:latin typeface="Arial"/>
                <a:cs typeface="Arial"/>
              </a:rPr>
              <a:t> </a:t>
            </a:r>
            <a:r>
              <a:rPr dirty="0" sz="1200" spc="65" b="1">
                <a:solidFill>
                  <a:srgbClr val="232426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5919" y="466607"/>
            <a:ext cx="19716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232426"/>
                </a:solidFill>
                <a:latin typeface="Arial"/>
                <a:cs typeface="Arial"/>
              </a:rPr>
              <a:t>Afdeling: </a:t>
            </a:r>
            <a:r>
              <a:rPr dirty="0" sz="1200" spc="-85" b="1">
                <a:solidFill>
                  <a:srgbClr val="232426"/>
                </a:solidFill>
                <a:latin typeface="Arial"/>
                <a:cs typeface="Arial"/>
              </a:rPr>
              <a:t>HBR</a:t>
            </a:r>
            <a:r>
              <a:rPr dirty="0" sz="1200" spc="-10" b="1">
                <a:solidFill>
                  <a:srgbClr val="232426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232426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989330"/>
          </a:xfrm>
          <a:custGeom>
            <a:avLst/>
            <a:gdLst/>
            <a:ahLst/>
            <a:cxnLst/>
            <a:rect l="l" t="t" r="r" b="b"/>
            <a:pathLst>
              <a:path w="0" h="989330">
                <a:moveTo>
                  <a:pt x="0" y="98914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62741" y="1405868"/>
          <a:ext cx="9464675" cy="486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363220"/>
                <a:gridCol w="1614170"/>
                <a:gridCol w="723265"/>
                <a:gridCol w="1260475"/>
                <a:gridCol w="3134360"/>
                <a:gridCol w="372745"/>
                <a:gridCol w="189865"/>
                <a:gridCol w="534670"/>
                <a:gridCol w="622934"/>
              </a:tblGrid>
              <a:tr h="635006"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Profieldeel 4:</a:t>
                      </a:r>
                      <a:r>
                        <a:rPr dirty="0" sz="750" spc="-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Recreatie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2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bij aan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800" spc="-7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6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-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750" spc="2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0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23189" indent="-63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-3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leerling</a:t>
                      </a:r>
                      <a:r>
                        <a:rPr dirty="0" sz="850" spc="10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1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kan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1615" marR="88900" indent="-118745">
                        <a:lnSpc>
                          <a:spcPct val="129200"/>
                        </a:lnSpc>
                        <a:spcBef>
                          <a:spcPts val="45"/>
                        </a:spcBef>
                      </a:pP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Weging  </a:t>
                      </a:r>
                      <a:r>
                        <a:rPr dirty="0" sz="800" spc="20" b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88  </a:t>
                      </a:r>
                      <a:r>
                        <a:rPr dirty="0" sz="750" spc="-4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0" marR="67310" indent="-106045">
                        <a:lnSpc>
                          <a:spcPts val="1250"/>
                        </a:lnSpc>
                        <a:spcBef>
                          <a:spcPts val="55"/>
                        </a:spcBef>
                      </a:pP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750" spc="-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750" spc="-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0" b="1">
                          <a:solidFill>
                            <a:srgbClr val="232321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3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profieldeel toerisme </a:t>
                      </a:r>
                      <a:r>
                        <a:rPr dirty="0" sz="850" spc="-5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recreatie </a:t>
                      </a:r>
                      <a:r>
                        <a:rPr dirty="0" sz="750" spc="2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leert de</a:t>
                      </a:r>
                      <a:r>
                        <a:rPr dirty="0" sz="750" spc="-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805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40" b="1">
                          <a:solidFill>
                            <a:srgbClr val="232321"/>
                          </a:solidFill>
                          <a:latin typeface="Courier New"/>
                          <a:cs typeface="Courier New"/>
                        </a:rPr>
                        <a:t>Pl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441325" indent="-635">
                        <a:lnSpc>
                          <a:spcPts val="1230"/>
                        </a:lnSpc>
                        <a:spcBef>
                          <a:spcPts val="70"/>
                        </a:spcBef>
                      </a:pP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SO1  </a:t>
                      </a:r>
                      <a:r>
                        <a:rPr dirty="0" sz="800" spc="-114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1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 uitgeversgroep</a:t>
                      </a:r>
                      <a:r>
                        <a:rPr dirty="0" sz="750" spc="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29590" indent="-225425">
                        <a:lnSpc>
                          <a:spcPct val="100000"/>
                        </a:lnSpc>
                        <a:spcBef>
                          <a:spcPts val="200"/>
                        </a:spcBef>
                        <a:buClr>
                          <a:srgbClr val="464646"/>
                        </a:buClr>
                        <a:buSzPct val="70588"/>
                        <a:buFont typeface="Times New Roman"/>
                        <a:buChar char="-"/>
                        <a:tabLst>
                          <a:tab pos="529590" algn="l"/>
                          <a:tab pos="530225" algn="l"/>
                        </a:tabLst>
                      </a:pPr>
                      <a:r>
                        <a:rPr dirty="0" sz="850" spc="-3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Wat </a:t>
                      </a:r>
                      <a:r>
                        <a:rPr dirty="0" sz="850" spc="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is recreatie </a:t>
                      </a:r>
                      <a:r>
                        <a:rPr dirty="0" sz="850" spc="1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Soorten </a:t>
                      </a:r>
                      <a:r>
                        <a:rPr dirty="0" sz="850" spc="1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recreatie </a:t>
                      </a:r>
                      <a:r>
                        <a:rPr dirty="0" sz="800" spc="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4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recreatiebedrijven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39115" indent="-236854">
                        <a:lnSpc>
                          <a:spcPct val="100000"/>
                        </a:lnSpc>
                        <a:spcBef>
                          <a:spcPts val="135"/>
                        </a:spcBef>
                        <a:buClr>
                          <a:srgbClr val="464646"/>
                        </a:buClr>
                        <a:buSzPct val="105882"/>
                        <a:buFont typeface="Times New Roman"/>
                        <a:buChar char="-"/>
                        <a:tabLst>
                          <a:tab pos="539115" algn="l"/>
                          <a:tab pos="539750" algn="l"/>
                        </a:tabLst>
                      </a:pPr>
                      <a:r>
                        <a:rPr dirty="0" sz="850" spc="-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Producten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50" spc="2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diensten </a:t>
                      </a:r>
                      <a:r>
                        <a:rPr dirty="0" sz="850" spc="2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Soorten </a:t>
                      </a:r>
                      <a:r>
                        <a:rPr dirty="0" sz="850" spc="6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gasten/ </a:t>
                      </a:r>
                      <a:r>
                        <a:rPr dirty="0" sz="850" spc="1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doelgroepen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"Soorten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recreatie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800" spc="-1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doelgroepen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3937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2876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35" b="1">
                          <a:solidFill>
                            <a:srgbClr val="232321"/>
                          </a:solidFill>
                          <a:latin typeface="Courier New"/>
                          <a:cs typeface="Courier New"/>
                        </a:rPr>
                        <a:t>PZ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3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00" spc="-114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955"/>
                        </a:lnSpc>
                      </a:pP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4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uitgeversgroep</a:t>
                      </a: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29590" indent="-227329">
                        <a:lnSpc>
                          <a:spcPct val="100000"/>
                        </a:lnSpc>
                        <a:spcBef>
                          <a:spcPts val="155"/>
                        </a:spcBef>
                        <a:buSzPct val="105882"/>
                        <a:buFont typeface="Times New Roman"/>
                        <a:buChar char="-"/>
                        <a:tabLst>
                          <a:tab pos="529590" algn="l"/>
                          <a:tab pos="530225" algn="l"/>
                        </a:tabLst>
                      </a:pPr>
                      <a:r>
                        <a:rPr dirty="0" sz="850" spc="1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Soorten </a:t>
                      </a:r>
                      <a:r>
                        <a:rPr dirty="0" sz="850" spc="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recreatie </a:t>
                      </a:r>
                      <a:r>
                        <a:rPr dirty="0" sz="850" spc="2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kunnen</a:t>
                      </a:r>
                      <a:r>
                        <a:rPr dirty="0" sz="850" spc="16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1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onderverdelen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29590" indent="-22987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05882"/>
                        <a:buFont typeface="Times New Roman"/>
                        <a:buChar char="-"/>
                        <a:tabLst>
                          <a:tab pos="529590" algn="l"/>
                          <a:tab pos="530225" algn="l"/>
                        </a:tabLst>
                      </a:pPr>
                      <a:r>
                        <a:rPr dirty="0" sz="850" spc="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Verblijfsrecreatie </a:t>
                      </a:r>
                      <a:r>
                        <a:rPr dirty="0" sz="85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Trends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9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ontwikkelingen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39750" indent="-235585">
                        <a:lnSpc>
                          <a:spcPct val="100000"/>
                        </a:lnSpc>
                        <a:spcBef>
                          <a:spcPts val="170"/>
                        </a:spcBef>
                        <a:buClr>
                          <a:srgbClr val="464646"/>
                        </a:buClr>
                        <a:buSzPct val="70588"/>
                        <a:buFont typeface="Times New Roman"/>
                        <a:buChar char="-"/>
                        <a:tabLst>
                          <a:tab pos="539750" algn="l"/>
                          <a:tab pos="540385" algn="l"/>
                        </a:tabLst>
                      </a:pPr>
                      <a:r>
                        <a:rPr dirty="0" sz="850" spc="-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Duurzaamheid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 "Project</a:t>
                      </a:r>
                      <a:r>
                        <a:rPr dirty="0" sz="750" spc="9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vakantie"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4318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7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991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30" b="1">
                          <a:solidFill>
                            <a:srgbClr val="232321"/>
                          </a:solidFill>
                          <a:latin typeface="Courier New"/>
                          <a:cs typeface="Courier New"/>
                        </a:rPr>
                        <a:t>P3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450215" indent="-63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SOS 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374015" indent="-3175">
                        <a:lnSpc>
                          <a:spcPct val="112700"/>
                        </a:lnSpc>
                        <a:spcBef>
                          <a:spcPts val="15"/>
                        </a:spcBef>
                      </a:pP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00" spc="-7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(S) 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Praktijktoets3(5)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 b="1">
                          <a:solidFill>
                            <a:srgbClr val="232321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dirty="0" sz="900" spc="-440" b="1">
                          <a:solidFill>
                            <a:srgbClr val="23232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uitgeversgroep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39750" indent="-235585">
                        <a:lnSpc>
                          <a:spcPct val="100000"/>
                        </a:lnSpc>
                        <a:spcBef>
                          <a:spcPts val="175"/>
                        </a:spcBef>
                        <a:buClr>
                          <a:srgbClr val="464646"/>
                        </a:buClr>
                        <a:buSzPct val="70588"/>
                        <a:buFont typeface="Times New Roman"/>
                        <a:buChar char="-"/>
                        <a:tabLst>
                          <a:tab pos="539750" algn="l"/>
                          <a:tab pos="540385" algn="l"/>
                        </a:tabLst>
                      </a:pPr>
                      <a:r>
                        <a:rPr dirty="0" sz="850" spc="-2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Kiezen </a:t>
                      </a:r>
                      <a:r>
                        <a:rPr dirty="0" sz="850" spc="1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van</a:t>
                      </a:r>
                      <a:r>
                        <a:rPr dirty="0" sz="850" spc="-8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1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activiteiten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29590" indent="-227329">
                        <a:lnSpc>
                          <a:spcPct val="100000"/>
                        </a:lnSpc>
                        <a:spcBef>
                          <a:spcPts val="130"/>
                        </a:spcBef>
                        <a:buClr>
                          <a:srgbClr val="464646"/>
                        </a:buClr>
                        <a:buSzPct val="105882"/>
                        <a:buFont typeface="Times New Roman"/>
                        <a:buChar char="-"/>
                        <a:tabLst>
                          <a:tab pos="529590" algn="l"/>
                          <a:tab pos="530225" algn="l"/>
                        </a:tabLst>
                      </a:pPr>
                      <a:r>
                        <a:rPr dirty="0" sz="850" spc="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Vraag- </a:t>
                      </a:r>
                      <a:r>
                        <a:rPr dirty="0" sz="850" spc="2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en </a:t>
                      </a:r>
                      <a:r>
                        <a:rPr dirty="0" sz="850" spc="1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aanbod</a:t>
                      </a:r>
                      <a:r>
                        <a:rPr dirty="0" sz="850" spc="14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1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gestuurd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32765" indent="-23304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05882"/>
                        <a:buFont typeface="Times New Roman"/>
                        <a:buChar char="-"/>
                        <a:tabLst>
                          <a:tab pos="532765" algn="l"/>
                          <a:tab pos="533400" algn="l"/>
                        </a:tabLst>
                      </a:pPr>
                      <a:r>
                        <a:rPr dirty="0" sz="850" spc="1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Animatie </a:t>
                      </a:r>
                      <a:r>
                        <a:rPr dirty="0" sz="850" spc="1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in het </a:t>
                      </a:r>
                      <a:r>
                        <a:rPr dirty="0" sz="850" spc="2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hotel </a:t>
                      </a:r>
                      <a:r>
                        <a:rPr dirty="0" sz="850" spc="2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en </a:t>
                      </a:r>
                      <a:r>
                        <a:rPr dirty="0" sz="850" spc="3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op </a:t>
                      </a:r>
                      <a:r>
                        <a:rPr dirty="0" sz="850" spc="4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camping</a:t>
                      </a:r>
                      <a:r>
                        <a:rPr dirty="0" sz="850" spc="8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5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Veiligheid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39115" indent="-236854">
                        <a:lnSpc>
                          <a:spcPct val="100000"/>
                        </a:lnSpc>
                        <a:spcBef>
                          <a:spcPts val="125"/>
                        </a:spcBef>
                        <a:buSzPct val="105882"/>
                        <a:buFont typeface="Times New Roman"/>
                        <a:buChar char="-"/>
                        <a:tabLst>
                          <a:tab pos="539115" algn="l"/>
                          <a:tab pos="539750" algn="l"/>
                        </a:tabLst>
                      </a:pPr>
                      <a:r>
                        <a:rPr dirty="0" sz="850" i="1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Promotie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3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"De </a:t>
                      </a: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Rondleiding"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58737" y="436077"/>
            <a:ext cx="403097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232321"/>
                </a:solidFill>
                <a:latin typeface="Arial"/>
                <a:cs typeface="Arial"/>
              </a:rPr>
              <a:t>Plan van </a:t>
            </a:r>
            <a:r>
              <a:rPr dirty="0" sz="1200" spc="-5" b="1">
                <a:solidFill>
                  <a:srgbClr val="232321"/>
                </a:solidFill>
                <a:latin typeface="Arial"/>
                <a:cs typeface="Arial"/>
              </a:rPr>
              <a:t>Toetsing </a:t>
            </a:r>
            <a:r>
              <a:rPr dirty="0" sz="1200" spc="30" b="1">
                <a:solidFill>
                  <a:srgbClr val="232321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232321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232321"/>
                </a:solidFill>
                <a:latin typeface="Arial"/>
                <a:cs typeface="Arial"/>
              </a:rPr>
              <a:t>2019-2020</a:t>
            </a:r>
            <a:r>
              <a:rPr dirty="0" sz="1200" spc="30" b="1">
                <a:solidFill>
                  <a:srgbClr val="232321"/>
                </a:solidFill>
                <a:latin typeface="Arial"/>
                <a:cs typeface="Arial"/>
              </a:rPr>
              <a:t> </a:t>
            </a:r>
            <a:r>
              <a:rPr dirty="0" sz="1200" spc="65" b="1">
                <a:solidFill>
                  <a:srgbClr val="232321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1177" y="439131"/>
            <a:ext cx="19685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32321"/>
                </a:solidFill>
                <a:latin typeface="Arial"/>
                <a:cs typeface="Arial"/>
              </a:rPr>
              <a:t>Afdeling: </a:t>
            </a:r>
            <a:r>
              <a:rPr dirty="0" sz="1200" spc="-75" b="1">
                <a:solidFill>
                  <a:srgbClr val="232321"/>
                </a:solidFill>
                <a:latin typeface="Arial"/>
                <a:cs typeface="Arial"/>
              </a:rPr>
              <a:t>HBR</a:t>
            </a:r>
            <a:r>
              <a:rPr dirty="0" sz="1200" spc="40" b="1">
                <a:solidFill>
                  <a:srgbClr val="232321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232321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5" y="36635"/>
            <a:ext cx="0" cy="549910"/>
          </a:xfrm>
          <a:custGeom>
            <a:avLst/>
            <a:gdLst/>
            <a:ahLst/>
            <a:cxnLst/>
            <a:rect l="l" t="t" r="r" b="b"/>
            <a:pathLst>
              <a:path w="0" h="549910">
                <a:moveTo>
                  <a:pt x="0" y="54952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55939" y="1131105"/>
          <a:ext cx="8930640" cy="2949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6089"/>
                <a:gridCol w="1800225"/>
                <a:gridCol w="1793875"/>
                <a:gridCol w="1797050"/>
                <a:gridCol w="1788159"/>
              </a:tblGrid>
              <a:tr h="1227272">
                <a:tc gridSpan="5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Vak:</a:t>
                      </a:r>
                      <a:r>
                        <a:rPr dirty="0" sz="1000" spc="-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Bouwen</a:t>
                      </a:r>
                      <a:r>
                        <a:rPr dirty="0" sz="1000" spc="-15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5">
                          <a:solidFill>
                            <a:srgbClr val="424444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 spc="-10">
                          <a:solidFill>
                            <a:srgbClr val="42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1000" spc="6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00" spc="-5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dirty="0" sz="100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Leerweg: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8740" marR="7616190">
                        <a:lnSpc>
                          <a:spcPct val="100000"/>
                        </a:lnSpc>
                      </a:pPr>
                      <a:r>
                        <a:rPr dirty="0" sz="1000" spc="4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1000" spc="2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Beroeps </a:t>
                      </a:r>
                      <a:r>
                        <a:rPr dirty="0" sz="1000" spc="9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(88)  </a:t>
                      </a:r>
                      <a:r>
                        <a:rPr dirty="0" sz="1000" spc="2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Kader Beroeps</a:t>
                      </a:r>
                      <a:r>
                        <a:rPr dirty="0" sz="1000" spc="1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(KB)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spc="3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Datum</a:t>
                      </a:r>
                      <a:r>
                        <a:rPr dirty="0" sz="1000" spc="4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4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1000" spc="5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door</a:t>
                      </a:r>
                      <a:r>
                        <a:rPr dirty="0" sz="100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1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vakgroep</a:t>
                      </a:r>
                      <a:r>
                        <a:rPr dirty="0" sz="1000" spc="-15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5">
                          <a:solidFill>
                            <a:srgbClr val="485B6E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00" spc="30">
                          <a:solidFill>
                            <a:srgbClr val="485B6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6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1000" spc="-3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2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Leerdoelen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50" spc="8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950" spc="-7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35">
                          <a:solidFill>
                            <a:srgbClr val="26363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3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vragen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8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950" spc="-4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4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T1-vragen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8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% </a:t>
                      </a:r>
                      <a:r>
                        <a:rPr dirty="0" sz="950" spc="2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T2</a:t>
                      </a:r>
                      <a:r>
                        <a:rPr dirty="0" sz="950" spc="25">
                          <a:solidFill>
                            <a:srgbClr val="26363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100">
                          <a:solidFill>
                            <a:srgbClr val="26363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vragen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950" spc="-9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1-vragen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65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050" spc="3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50" spc="3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75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Centraal</a:t>
                      </a:r>
                      <a:r>
                        <a:rPr dirty="0" sz="950" spc="30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Examen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35%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20%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7780">
                        <a:lnSpc>
                          <a:spcPct val="100000"/>
                        </a:lnSpc>
                      </a:pPr>
                      <a:r>
                        <a:rPr dirty="0" sz="1050" spc="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55939" y="4229815"/>
          <a:ext cx="8933815" cy="955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9920"/>
                <a:gridCol w="4479289"/>
              </a:tblGrid>
              <a:tr h="158751">
                <a:tc gridSpan="2">
                  <a:txBody>
                    <a:bodyPr/>
                    <a:lstStyle/>
                    <a:p>
                      <a:pPr marL="79375">
                        <a:lnSpc>
                          <a:spcPts val="1040"/>
                        </a:lnSpc>
                        <a:spcBef>
                          <a:spcPts val="105"/>
                        </a:spcBef>
                      </a:pPr>
                      <a:r>
                        <a:rPr dirty="0" sz="950" spc="10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Toetsbeleid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>
                  <a:txBody>
                    <a:bodyPr/>
                    <a:lstStyle/>
                    <a:p>
                      <a:pPr marL="76200">
                        <a:lnSpc>
                          <a:spcPts val="1019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950" spc="90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994"/>
                        </a:lnSpc>
                        <a:spcBef>
                          <a:spcPts val="155"/>
                        </a:spcBef>
                      </a:pPr>
                      <a:r>
                        <a:rPr dirty="0" sz="950" spc="15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50" spc="30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8900">
                <a:tc>
                  <a:txBody>
                    <a:bodyPr/>
                    <a:lstStyle/>
                    <a:p>
                      <a:pPr marL="539115" indent="-234950">
                        <a:lnSpc>
                          <a:spcPct val="100000"/>
                        </a:lnSpc>
                        <a:spcBef>
                          <a:spcPts val="155"/>
                        </a:spcBef>
                        <a:buSzPct val="147368"/>
                        <a:buChar char="•"/>
                        <a:tabLst>
                          <a:tab pos="539115" algn="l"/>
                          <a:tab pos="539750" algn="l"/>
                        </a:tabLst>
                      </a:pPr>
                      <a:r>
                        <a:rPr dirty="0" sz="950" spc="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Formatieve toetsen </a:t>
                      </a:r>
                      <a:r>
                        <a:rPr dirty="0" sz="950" spc="1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950" spc="114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periode.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8480" indent="-23495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47368"/>
                        <a:buFont typeface="Times New Roman"/>
                        <a:buChar char="•"/>
                        <a:tabLst>
                          <a:tab pos="538480" algn="l"/>
                          <a:tab pos="539115" algn="l"/>
                        </a:tabLst>
                      </a:pPr>
                      <a:r>
                        <a:rPr dirty="0" sz="950" spc="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Weging:</a:t>
                      </a:r>
                      <a:r>
                        <a:rPr dirty="0" sz="95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1-2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6575" indent="-233045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47368"/>
                        <a:buFont typeface="Times New Roman"/>
                        <a:buChar char="•"/>
                        <a:tabLst>
                          <a:tab pos="536575" algn="l"/>
                          <a:tab pos="537210" algn="l"/>
                        </a:tabLst>
                      </a:pPr>
                      <a:r>
                        <a:rPr dirty="0" sz="950" spc="2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RTTI</a:t>
                      </a:r>
                      <a:r>
                        <a:rPr dirty="0" sz="950" spc="-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gecodeerd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 indent="-226695">
                        <a:lnSpc>
                          <a:spcPct val="100000"/>
                        </a:lnSpc>
                        <a:spcBef>
                          <a:spcPts val="180"/>
                        </a:spcBef>
                        <a:buSzPct val="136842"/>
                        <a:buChar char="•"/>
                        <a:tabLst>
                          <a:tab pos="528320" algn="l"/>
                          <a:tab pos="528955" algn="l"/>
                        </a:tabLst>
                      </a:pPr>
                      <a:r>
                        <a:rPr dirty="0" sz="950" spc="1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Summatieve </a:t>
                      </a:r>
                      <a:r>
                        <a:rPr dirty="0" sz="950" spc="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toetsen </a:t>
                      </a:r>
                      <a:r>
                        <a:rPr dirty="0" sz="950" spc="6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950" spc="7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periode.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7685" indent="-226695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47368"/>
                        <a:buChar char="•"/>
                        <a:tabLst>
                          <a:tab pos="527685" algn="l"/>
                          <a:tab pos="528320" algn="l"/>
                        </a:tabLst>
                      </a:pPr>
                      <a:r>
                        <a:rPr dirty="0" sz="950" spc="1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Doorlopen Toetscyclus</a:t>
                      </a:r>
                      <a:r>
                        <a:rPr dirty="0" sz="950" spc="-13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47368"/>
                        <a:buFont typeface="Times New Roman"/>
                        <a:buChar char="•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Weging: </a:t>
                      </a:r>
                      <a:r>
                        <a:rPr dirty="0" sz="950" spc="2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3, </a:t>
                      </a:r>
                      <a:r>
                        <a:rPr dirty="0" sz="950" spc="5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50" spc="2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60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7050" indent="-226060">
                        <a:lnSpc>
                          <a:spcPts val="994"/>
                        </a:lnSpc>
                        <a:spcBef>
                          <a:spcPts val="85"/>
                        </a:spcBef>
                        <a:buSzPct val="147368"/>
                        <a:buChar char="•"/>
                        <a:tabLst>
                          <a:tab pos="527050" algn="l"/>
                          <a:tab pos="527685" algn="l"/>
                        </a:tabLst>
                      </a:pPr>
                      <a:r>
                        <a:rPr dirty="0" sz="950" spc="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RTTI</a:t>
                      </a:r>
                      <a:r>
                        <a:rPr dirty="0" sz="950" spc="15">
                          <a:solidFill>
                            <a:srgbClr val="42444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65">
                          <a:solidFill>
                            <a:srgbClr val="42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D1F21"/>
                          </a:solidFill>
                          <a:latin typeface="Arial"/>
                          <a:cs typeface="Arial"/>
                        </a:rPr>
                        <a:t>qecodeerd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86462" y="422594"/>
            <a:ext cx="614045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1D1F21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1D1F21"/>
                </a:solidFill>
                <a:latin typeface="Arial"/>
                <a:cs typeface="Arial"/>
              </a:rPr>
              <a:t>Bouwen, </a:t>
            </a:r>
            <a:r>
              <a:rPr dirty="0" sz="1350" spc="50" b="1">
                <a:solidFill>
                  <a:srgbClr val="1D1F21"/>
                </a:solidFill>
                <a:latin typeface="Arial"/>
                <a:cs typeface="Arial"/>
              </a:rPr>
              <a:t>Wonen </a:t>
            </a:r>
            <a:r>
              <a:rPr dirty="0" sz="1450" spc="60" b="1">
                <a:solidFill>
                  <a:srgbClr val="1D1F21"/>
                </a:solidFill>
                <a:latin typeface="Arial"/>
                <a:cs typeface="Arial"/>
              </a:rPr>
              <a:t>&amp; </a:t>
            </a:r>
            <a:r>
              <a:rPr dirty="0" sz="1350" spc="20" b="1">
                <a:solidFill>
                  <a:srgbClr val="1D1F21"/>
                </a:solidFill>
                <a:latin typeface="Arial"/>
                <a:cs typeface="Arial"/>
              </a:rPr>
              <a:t>Interieur </a:t>
            </a:r>
            <a:r>
              <a:rPr dirty="0" sz="1350" spc="-15" b="1">
                <a:solidFill>
                  <a:srgbClr val="1D1F21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1D1F21"/>
                </a:solidFill>
                <a:latin typeface="Arial"/>
                <a:cs typeface="Arial"/>
              </a:rPr>
              <a:t>Cohort</a:t>
            </a:r>
            <a:r>
              <a:rPr dirty="0" sz="1350" spc="-80" b="1">
                <a:solidFill>
                  <a:srgbClr val="1D1F21"/>
                </a:solidFill>
                <a:latin typeface="Arial"/>
                <a:cs typeface="Arial"/>
              </a:rPr>
              <a:t> </a:t>
            </a:r>
            <a:r>
              <a:rPr dirty="0" sz="1350" spc="35" b="1">
                <a:solidFill>
                  <a:srgbClr val="1D1F21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9900" y="6899054"/>
            <a:ext cx="6196330" cy="473709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35255" indent="-123189">
              <a:lnSpc>
                <a:spcPct val="100000"/>
              </a:lnSpc>
              <a:spcBef>
                <a:spcPts val="335"/>
              </a:spcBef>
              <a:buChar char="•"/>
              <a:tabLst>
                <a:tab pos="135890" algn="l"/>
              </a:tabLst>
            </a:pPr>
            <a:r>
              <a:rPr dirty="0" sz="750" spc="15">
                <a:solidFill>
                  <a:srgbClr val="1D1F21"/>
                </a:solidFill>
                <a:latin typeface="Arial"/>
                <a:cs typeface="Arial"/>
              </a:rPr>
              <a:t>Kern </a:t>
            </a:r>
            <a:r>
              <a:rPr dirty="0" sz="750" spc="40">
                <a:solidFill>
                  <a:srgbClr val="1D1F21"/>
                </a:solidFill>
                <a:latin typeface="Arial"/>
                <a:cs typeface="Arial"/>
              </a:rPr>
              <a:t>deel </a:t>
            </a:r>
            <a:r>
              <a:rPr dirty="0" sz="750" spc="-5">
                <a:solidFill>
                  <a:srgbClr val="1D1F21"/>
                </a:solidFill>
                <a:latin typeface="Arial"/>
                <a:cs typeface="Arial"/>
              </a:rPr>
              <a:t>(a) </a:t>
            </a:r>
            <a:r>
              <a:rPr dirty="0" sz="750" spc="5">
                <a:solidFill>
                  <a:srgbClr val="1D1F21"/>
                </a:solidFill>
                <a:latin typeface="Arial"/>
                <a:cs typeface="Arial"/>
              </a:rPr>
              <a:t>Algemene </a:t>
            </a:r>
            <a:r>
              <a:rPr dirty="0" sz="750" spc="25">
                <a:solidFill>
                  <a:srgbClr val="1D1F21"/>
                </a:solidFill>
                <a:latin typeface="Arial"/>
                <a:cs typeface="Arial"/>
              </a:rPr>
              <a:t>kennis </a:t>
            </a:r>
            <a:r>
              <a:rPr dirty="0" sz="750" spc="20">
                <a:solidFill>
                  <a:srgbClr val="1D1F21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1D1F21"/>
                </a:solidFill>
                <a:latin typeface="Arial"/>
                <a:cs typeface="Arial"/>
              </a:rPr>
              <a:t>vaardigheden, </a:t>
            </a:r>
            <a:r>
              <a:rPr dirty="0" sz="750" spc="5">
                <a:solidFill>
                  <a:srgbClr val="1D1F21"/>
                </a:solidFill>
                <a:latin typeface="Arial"/>
                <a:cs typeface="Arial"/>
              </a:rPr>
              <a:t>(b) </a:t>
            </a:r>
            <a:r>
              <a:rPr dirty="0" sz="750" spc="10">
                <a:solidFill>
                  <a:srgbClr val="1D1F21"/>
                </a:solidFill>
                <a:latin typeface="Arial"/>
                <a:cs typeface="Arial"/>
              </a:rPr>
              <a:t>Professionele </a:t>
            </a:r>
            <a:r>
              <a:rPr dirty="0" sz="750" spc="15">
                <a:solidFill>
                  <a:srgbClr val="1D1F21"/>
                </a:solidFill>
                <a:latin typeface="Arial"/>
                <a:cs typeface="Arial"/>
              </a:rPr>
              <a:t>kennis </a:t>
            </a:r>
            <a:r>
              <a:rPr dirty="0" sz="750" spc="20">
                <a:solidFill>
                  <a:srgbClr val="1D1F21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1D1F21"/>
                </a:solidFill>
                <a:latin typeface="Arial"/>
                <a:cs typeface="Arial"/>
              </a:rPr>
              <a:t>vaardigheden, </a:t>
            </a:r>
            <a:r>
              <a:rPr dirty="0" sz="750" spc="5">
                <a:solidFill>
                  <a:srgbClr val="1D1F21"/>
                </a:solidFill>
                <a:latin typeface="Arial"/>
                <a:cs typeface="Arial"/>
              </a:rPr>
              <a:t>(c) </a:t>
            </a:r>
            <a:r>
              <a:rPr dirty="0" sz="750" spc="25">
                <a:solidFill>
                  <a:srgbClr val="1D1F21"/>
                </a:solidFill>
                <a:latin typeface="Arial"/>
                <a:cs typeface="Arial"/>
              </a:rPr>
              <a:t>Loopbaanoriëntatie </a:t>
            </a:r>
            <a:r>
              <a:rPr dirty="0" sz="750">
                <a:solidFill>
                  <a:srgbClr val="1D1F21"/>
                </a:solidFill>
                <a:latin typeface="Arial"/>
                <a:cs typeface="Arial"/>
              </a:rPr>
              <a:t>en-</a:t>
            </a:r>
            <a:r>
              <a:rPr dirty="0" sz="750" spc="65">
                <a:solidFill>
                  <a:srgbClr val="1D1F21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1D1F21"/>
                </a:solidFill>
                <a:latin typeface="Arial"/>
                <a:cs typeface="Arial"/>
              </a:rPr>
              <a:t>ontwikkeling.</a:t>
            </a:r>
            <a:endParaRPr sz="750">
              <a:latin typeface="Arial"/>
              <a:cs typeface="Arial"/>
            </a:endParaRPr>
          </a:p>
          <a:p>
            <a:pPr marL="132080" indent="-71755">
              <a:lnSpc>
                <a:spcPct val="100000"/>
              </a:lnSpc>
              <a:spcBef>
                <a:spcPts val="250"/>
              </a:spcBef>
              <a:buChar char="•"/>
              <a:tabLst>
                <a:tab pos="132715" algn="l"/>
              </a:tabLst>
            </a:pPr>
            <a:r>
              <a:rPr dirty="0" sz="750" spc="5">
                <a:solidFill>
                  <a:srgbClr val="1D1F21"/>
                </a:solidFill>
                <a:latin typeface="Arial"/>
                <a:cs typeface="Arial"/>
              </a:rPr>
              <a:t>P/ </a:t>
            </a:r>
            <a:r>
              <a:rPr dirty="0" sz="700" spc="-35">
                <a:solidFill>
                  <a:srgbClr val="1D1F21"/>
                </a:solidFill>
                <a:latin typeface="Arial"/>
                <a:cs typeface="Arial"/>
              </a:rPr>
              <a:t>= </a:t>
            </a:r>
            <a:r>
              <a:rPr dirty="0" sz="750" spc="30">
                <a:solidFill>
                  <a:srgbClr val="1D1F21"/>
                </a:solidFill>
                <a:latin typeface="Arial"/>
                <a:cs typeface="Arial"/>
              </a:rPr>
              <a:t>Profieldeel</a:t>
            </a:r>
            <a:r>
              <a:rPr dirty="0" sz="750" spc="-20">
                <a:solidFill>
                  <a:srgbClr val="1D1F21"/>
                </a:solidFill>
                <a:latin typeface="Arial"/>
                <a:cs typeface="Arial"/>
              </a:rPr>
              <a:t> </a:t>
            </a:r>
            <a:r>
              <a:rPr dirty="0" sz="800" spc="-55">
                <a:solidFill>
                  <a:srgbClr val="1D1F21"/>
                </a:solidFill>
                <a:latin typeface="Arial"/>
                <a:cs typeface="Arial"/>
              </a:rPr>
              <a:t>BWI</a:t>
            </a:r>
            <a:endParaRPr sz="800">
              <a:latin typeface="Arial"/>
              <a:cs typeface="Arial"/>
            </a:endParaRPr>
          </a:p>
          <a:p>
            <a:pPr marL="69215">
              <a:lnSpc>
                <a:spcPct val="100000"/>
              </a:lnSpc>
              <a:spcBef>
                <a:spcPts val="220"/>
              </a:spcBef>
            </a:pPr>
            <a:r>
              <a:rPr dirty="0" sz="700" spc="-5">
                <a:solidFill>
                  <a:srgbClr val="1D1F21"/>
                </a:solidFill>
                <a:latin typeface="Times New Roman"/>
                <a:cs typeface="Times New Roman"/>
              </a:rPr>
              <a:t>Q) </a:t>
            </a:r>
            <a:r>
              <a:rPr dirty="0" sz="800" spc="-40">
                <a:solidFill>
                  <a:srgbClr val="1D1F21"/>
                </a:solidFill>
                <a:latin typeface="Arial"/>
                <a:cs typeface="Arial"/>
              </a:rPr>
              <a:t>RTTI</a:t>
            </a:r>
            <a:r>
              <a:rPr dirty="0" sz="800" spc="-135">
                <a:solidFill>
                  <a:srgbClr val="1D1F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1D1F21"/>
                </a:solidFill>
                <a:latin typeface="Arial"/>
                <a:cs typeface="Arial"/>
              </a:rPr>
              <a:t>gecodeerd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58163" y="1270013"/>
          <a:ext cx="9469120" cy="4973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271780"/>
                <a:gridCol w="1708785"/>
                <a:gridCol w="726440"/>
                <a:gridCol w="658495"/>
                <a:gridCol w="359410"/>
                <a:gridCol w="240029"/>
                <a:gridCol w="3136900"/>
                <a:gridCol w="363220"/>
                <a:gridCol w="186054"/>
                <a:gridCol w="542925"/>
                <a:gridCol w="625475"/>
              </a:tblGrid>
              <a:tr h="631953">
                <a:tc gridSpan="7">
                  <a:txBody>
                    <a:bodyPr/>
                    <a:lstStyle/>
                    <a:p>
                      <a:pPr marL="71120" marR="3423285" indent="2540">
                        <a:lnSpc>
                          <a:spcPct val="126499"/>
                        </a:lnSpc>
                      </a:pP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4: </a:t>
                      </a: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Recreatie  </a:t>
                      </a: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BB/KB  </a:t>
                      </a:r>
                      <a:r>
                        <a:rPr dirty="0" sz="800" spc="3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Periode:2019-2021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bij aan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800" spc="-4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3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4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Leerweg:</a:t>
                      </a: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BB/KB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28905" indent="-63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212090" marR="200660" indent="-1270">
                        <a:lnSpc>
                          <a:spcPct val="133500"/>
                        </a:lnSpc>
                        <a:spcBef>
                          <a:spcPts val="25"/>
                        </a:spcBef>
                      </a:pP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BB  </a:t>
                      </a: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325" marR="69215" indent="-109220">
                        <a:lnSpc>
                          <a:spcPts val="125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-4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7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3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recreatie </a:t>
                      </a:r>
                      <a:r>
                        <a:rPr dirty="0" sz="750" spc="2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leert de</a:t>
                      </a:r>
                      <a:r>
                        <a:rPr dirty="0" sz="750" spc="-9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35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72390">
                        <a:lnSpc>
                          <a:spcPts val="890"/>
                        </a:lnSpc>
                        <a:spcBef>
                          <a:spcPts val="85"/>
                        </a:spcBef>
                      </a:pPr>
                      <a:r>
                        <a:rPr dirty="0" sz="800" spc="3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om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bijdrage te leveren </a:t>
                      </a:r>
                      <a:r>
                        <a:rPr dirty="0" sz="800" spc="-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uitvoering 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recreatieve</a:t>
                      </a:r>
                      <a:r>
                        <a:rPr dirty="0" sz="800" spc="7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8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507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9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5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4(5)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 spc="-9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800" spc="15">
                          <a:solidFill>
                            <a:srgbClr val="4D522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jktoets </a:t>
                      </a:r>
                      <a:r>
                        <a:rPr dirty="0" sz="800" spc="3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-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00" spc="-3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oefen </a:t>
                      </a:r>
                      <a:r>
                        <a:rPr dirty="0" sz="750" spc="-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se's </a:t>
                      </a:r>
                      <a:r>
                        <a:rPr dirty="0" sz="750" spc="3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extra opdr.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800" spc="-6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29590" marR="332105" indent="-227965">
                        <a:lnSpc>
                          <a:spcPts val="1200"/>
                        </a:lnSpc>
                        <a:spcBef>
                          <a:spcPts val="65"/>
                        </a:spcBef>
                        <a:tabLst>
                          <a:tab pos="528320" algn="l"/>
                        </a:tabLst>
                      </a:pPr>
                      <a:r>
                        <a:rPr dirty="0" baseline="9259" sz="900" spc="-15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Gastencontact </a:t>
                      </a:r>
                      <a:r>
                        <a:rPr dirty="0" sz="800" spc="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hotel</a:t>
                      </a:r>
                      <a:r>
                        <a:rPr dirty="0" sz="800" spc="5">
                          <a:solidFill>
                            <a:srgbClr val="414242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camping </a:t>
                      </a: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verhuurbalie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(in- 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1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uitchecken,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reserve</a:t>
                      </a:r>
                      <a:r>
                        <a:rPr dirty="0" sz="800" spc="-13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ringen/klachten/</a:t>
                      </a:r>
                      <a:r>
                        <a:rPr dirty="0" sz="800" spc="-1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etc.)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244"/>
                        </a:spcBef>
                        <a:tabLst>
                          <a:tab pos="528320" algn="l"/>
                        </a:tabLst>
                      </a:pPr>
                      <a:r>
                        <a:rPr dirty="0" sz="75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Front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office </a:t>
                      </a:r>
                      <a:r>
                        <a:rPr dirty="0" sz="800" spc="3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-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back</a:t>
                      </a:r>
                      <a:r>
                        <a:rPr dirty="0" sz="800" spc="6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office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528955" algn="l"/>
                        </a:tabLst>
                      </a:pPr>
                      <a:r>
                        <a:rPr dirty="0" sz="900" spc="5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Representatief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528955" algn="l"/>
                        </a:tabLst>
                      </a:pPr>
                      <a:r>
                        <a:rPr dirty="0" sz="75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Bijverkoop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528955" algn="l"/>
                        </a:tabLst>
                      </a:pPr>
                      <a:r>
                        <a:rPr dirty="0" sz="900" spc="5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Borg </a:t>
                      </a:r>
                      <a:r>
                        <a:rPr dirty="0" sz="800" spc="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administratie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840"/>
                        </a:lnSpc>
                        <a:spcBef>
                          <a:spcPts val="270"/>
                        </a:spcBef>
                      </a:pP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-8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750" spc="-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"Werelds</a:t>
                      </a:r>
                      <a:r>
                        <a:rPr dirty="0" sz="750" spc="-4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werken"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159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5240">
                        <a:lnSpc>
                          <a:spcPts val="865"/>
                        </a:lnSpc>
                      </a:pPr>
                      <a:r>
                        <a:rPr dirty="0" sz="7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918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50" spc="-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750" spc="2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28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R="54610">
                        <a:lnSpc>
                          <a:spcPts val="915"/>
                        </a:lnSpc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3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509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71120" marR="330835" indent="-3175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-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(5)  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Praktijktoets52</a:t>
                      </a:r>
                      <a:r>
                        <a:rPr dirty="0" sz="800" spc="-1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750" spc="2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oefen </a:t>
                      </a:r>
                      <a:r>
                        <a:rPr dirty="0" sz="750" spc="-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se's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extra opdr. </a:t>
                      </a:r>
                      <a:r>
                        <a:rPr dirty="0" sz="850" spc="-5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850" spc="-3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32130" indent="-23241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2500"/>
                        <a:buFont typeface="Times New Roman"/>
                        <a:buChar char="-"/>
                        <a:tabLst>
                          <a:tab pos="532130" algn="l"/>
                          <a:tab pos="532765" algn="l"/>
                        </a:tabLst>
                      </a:pPr>
                      <a:r>
                        <a:rPr dirty="0" sz="800" spc="-5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Draaiboek: </a:t>
                      </a:r>
                      <a:r>
                        <a:rPr dirty="0" sz="800" spc="15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voorbereiding, </a:t>
                      </a:r>
                      <a:r>
                        <a:rPr dirty="0" sz="800" spc="5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uitvoering </a:t>
                      </a:r>
                      <a:r>
                        <a:rPr dirty="0" sz="800" spc="-10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50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evaluatie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30225" indent="-230504">
                        <a:lnSpc>
                          <a:spcPct val="100000"/>
                        </a:lnSpc>
                        <a:spcBef>
                          <a:spcPts val="125"/>
                        </a:spcBef>
                        <a:buSzPct val="112500"/>
                        <a:buFont typeface="Times New Roman"/>
                        <a:buChar char="-"/>
                        <a:tabLst>
                          <a:tab pos="530225" algn="l"/>
                          <a:tab pos="530860" algn="l"/>
                        </a:tabLst>
                      </a:pPr>
                      <a:r>
                        <a:rPr dirty="0" sz="800" spc="-5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Veiligheid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32130" indent="-231140">
                        <a:lnSpc>
                          <a:spcPct val="100000"/>
                        </a:lnSpc>
                        <a:spcBef>
                          <a:spcPts val="220"/>
                        </a:spcBef>
                        <a:buSzPct val="75000"/>
                        <a:buFont typeface="Times New Roman"/>
                        <a:buChar char="-"/>
                        <a:tabLst>
                          <a:tab pos="532130" algn="l"/>
                          <a:tab pos="532765" algn="l"/>
                        </a:tabLst>
                      </a:pPr>
                      <a:r>
                        <a:rPr dirty="0" sz="800" spc="-10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Bijlagen </a:t>
                      </a:r>
                      <a:r>
                        <a:rPr dirty="0" sz="800" spc="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10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laatste</a:t>
                      </a:r>
                      <a:r>
                        <a:rPr dirty="0" sz="800" spc="-114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 i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controle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840"/>
                        </a:lnSpc>
                        <a:spcBef>
                          <a:spcPts val="295"/>
                        </a:spcBef>
                      </a:pP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-6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750" spc="-3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9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Bedrijfsuitje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39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5240">
                        <a:lnSpc>
                          <a:spcPts val="865"/>
                        </a:lnSpc>
                        <a:spcBef>
                          <a:spcPts val="795"/>
                        </a:spcBef>
                      </a:pPr>
                      <a:r>
                        <a:rPr dirty="0" sz="7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58419">
                        <a:lnSpc>
                          <a:spcPts val="915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46482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S11  </a:t>
                      </a:r>
                      <a:r>
                        <a:rPr dirty="0" sz="800" spc="-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-5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{S)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 spc="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Herhaling </a:t>
                      </a: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 t/m</a:t>
                      </a:r>
                      <a:r>
                        <a:rPr dirty="0" sz="750" spc="19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50" spc="1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uitgeversgroep </a:t>
                      </a: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boek </a:t>
                      </a: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(hs. </a:t>
                      </a:r>
                      <a:r>
                        <a:rPr dirty="0" sz="75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 tm</a:t>
                      </a:r>
                      <a:r>
                        <a:rPr dirty="0" sz="750" spc="19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622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6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Praktijktoets. </a:t>
                      </a:r>
                      <a:r>
                        <a:rPr dirty="0" sz="750" spc="-8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750" spc="-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750" spc="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Daklozen</a:t>
                      </a:r>
                      <a:r>
                        <a:rPr dirty="0" sz="750" spc="-5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diner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8419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850">
                          <a:solidFill>
                            <a:srgbClr val="23232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06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1000" spc="-2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M.</a:t>
                      </a:r>
                      <a:r>
                        <a:rPr dirty="0" sz="1000" spc="1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Siderius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1090"/>
                        </a:lnSpc>
                      </a:pPr>
                      <a:r>
                        <a:rPr dirty="0" sz="1000" spc="-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1000" spc="4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1000" spc="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1000" spc="1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810">
                        <a:lnSpc>
                          <a:spcPts val="1165"/>
                        </a:lnSpc>
                        <a:spcBef>
                          <a:spcPts val="130"/>
                        </a:spcBef>
                      </a:pPr>
                      <a:r>
                        <a:rPr dirty="0" sz="650" spc="-270">
                          <a:solidFill>
                            <a:srgbClr val="60626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650" spc="535">
                          <a:solidFill>
                            <a:srgbClr val="6062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1000" spc="-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1000" spc="16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34950">
                        <a:lnSpc>
                          <a:spcPts val="1080"/>
                        </a:lnSpc>
                      </a:pPr>
                      <a:r>
                        <a:rPr dirty="0" sz="1000" spc="-7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1000" spc="-60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000" spc="-2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1000" spc="-9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solidFill>
                            <a:srgbClr val="2323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58737" y="454396"/>
            <a:ext cx="401764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32321"/>
                </a:solidFill>
                <a:latin typeface="Arial"/>
                <a:cs typeface="Arial"/>
              </a:rPr>
              <a:t>Plan </a:t>
            </a:r>
            <a:r>
              <a:rPr dirty="0" sz="1200" spc="-5" b="1">
                <a:solidFill>
                  <a:srgbClr val="232321"/>
                </a:solidFill>
                <a:latin typeface="Arial"/>
                <a:cs typeface="Arial"/>
              </a:rPr>
              <a:t>van </a:t>
            </a:r>
            <a:r>
              <a:rPr dirty="0" sz="1200" b="1">
                <a:solidFill>
                  <a:srgbClr val="232321"/>
                </a:solidFill>
                <a:latin typeface="Arial"/>
                <a:cs typeface="Arial"/>
              </a:rPr>
              <a:t>Toetsing </a:t>
            </a:r>
            <a:r>
              <a:rPr dirty="0" sz="1200" spc="30" b="1">
                <a:solidFill>
                  <a:srgbClr val="232321"/>
                </a:solidFill>
                <a:latin typeface="Arial"/>
                <a:cs typeface="Arial"/>
              </a:rPr>
              <a:t>en </a:t>
            </a:r>
            <a:r>
              <a:rPr dirty="0" sz="1200" spc="-10" b="1">
                <a:solidFill>
                  <a:srgbClr val="232321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232321"/>
                </a:solidFill>
                <a:latin typeface="Arial"/>
                <a:cs typeface="Arial"/>
              </a:rPr>
              <a:t>2019-2020</a:t>
            </a:r>
            <a:r>
              <a:rPr dirty="0" sz="1200" spc="60" b="1">
                <a:solidFill>
                  <a:srgbClr val="232321"/>
                </a:solidFill>
                <a:latin typeface="Arial"/>
                <a:cs typeface="Arial"/>
              </a:rPr>
              <a:t> 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8970" y="454396"/>
            <a:ext cx="19627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232321"/>
                </a:solidFill>
                <a:latin typeface="Arial"/>
                <a:cs typeface="Arial"/>
              </a:rPr>
              <a:t>Afdeling: </a:t>
            </a:r>
            <a:r>
              <a:rPr dirty="0" sz="1200" spc="-75" b="1">
                <a:solidFill>
                  <a:srgbClr val="232321"/>
                </a:solidFill>
                <a:latin typeface="Arial"/>
                <a:cs typeface="Arial"/>
              </a:rPr>
              <a:t>HBR</a:t>
            </a:r>
            <a:r>
              <a:rPr dirty="0" sz="1200" spc="5" b="1">
                <a:solidFill>
                  <a:srgbClr val="232321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32321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745490"/>
          </a:xfrm>
          <a:custGeom>
            <a:avLst/>
            <a:gdLst/>
            <a:ahLst/>
            <a:cxnLst/>
            <a:rect l="l" t="t" r="r" b="b"/>
            <a:pathLst>
              <a:path w="0" h="745490">
                <a:moveTo>
                  <a:pt x="0" y="744911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9028" y="874660"/>
          <a:ext cx="9027795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505"/>
                <a:gridCol w="991869"/>
                <a:gridCol w="817880"/>
                <a:gridCol w="1620520"/>
                <a:gridCol w="2337434"/>
                <a:gridCol w="363220"/>
                <a:gridCol w="445770"/>
                <a:gridCol w="897254"/>
                <a:gridCol w="802640"/>
              </a:tblGrid>
              <a:tr h="311397">
                <a:tc gridSpan="4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35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ILC</a:t>
                      </a:r>
                      <a:r>
                        <a:rPr dirty="0" sz="750" spc="-35">
                          <a:solidFill>
                            <a:srgbClr val="8597B3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35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50" spc="-35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l' </a:t>
                      </a:r>
                      <a:r>
                        <a:rPr dirty="0" sz="750" spc="45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750" spc="-70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@</a:t>
                      </a:r>
                      <a:r>
                        <a:rPr dirty="0" sz="750" spc="-7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50" spc="-5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B'B</a:t>
                      </a:r>
                      <a:r>
                        <a:rPr dirty="0" sz="1050" spc="-50">
                          <a:solidFill>
                            <a:srgbClr val="425674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1050" spc="-45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B </a:t>
                      </a:r>
                      <a:r>
                        <a:rPr dirty="0" sz="1050" spc="-85">
                          <a:solidFill>
                            <a:srgbClr val="2B2F34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50" spc="-85">
                          <a:solidFill>
                            <a:srgbClr val="677787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050" spc="-85">
                          <a:solidFill>
                            <a:srgbClr val="2B2F34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050" spc="-85">
                          <a:solidFill>
                            <a:srgbClr val="2F3D5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50" spc="-25">
                          <a:solidFill>
                            <a:srgbClr val="2F3D5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60">
                          <a:solidFill>
                            <a:srgbClr val="2F3D52"/>
                          </a:solidFill>
                          <a:latin typeface="Times New Roman"/>
                          <a:cs typeface="Times New Roman"/>
                        </a:rPr>
                        <a:t>0..-2!,0)</a:t>
                      </a:r>
                      <a:r>
                        <a:rPr dirty="0" sz="1050" spc="-160">
                          <a:solidFill>
                            <a:srgbClr val="2B2F34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Keuzevak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50" spc="25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Welzi </a:t>
                      </a: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.kind </a:t>
                      </a:r>
                      <a:r>
                        <a:rPr dirty="0" sz="950" spc="-1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0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9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jongere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01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30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0:e</a:t>
                      </a:r>
                      <a:r>
                        <a:rPr dirty="0" sz="1000" spc="-3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ett</a:t>
                      </a:r>
                      <a:r>
                        <a:rPr dirty="0" sz="1000" spc="-30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.a</a:t>
                      </a:r>
                      <a:r>
                        <a:rPr dirty="0" sz="1000" spc="-3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ak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ts val="1280"/>
                        </a:lnSpc>
                      </a:pPr>
                      <a:r>
                        <a:rPr dirty="0" sz="1100" spc="-45">
                          <a:solidFill>
                            <a:srgbClr val="2B2F34"/>
                          </a:solidFill>
                          <a:latin typeface="Times New Roman"/>
                          <a:cs typeface="Times New Roman"/>
                        </a:rPr>
                        <a:t>To:et</a:t>
                      </a:r>
                      <a:r>
                        <a:rPr dirty="0" sz="1100" spc="-45">
                          <a:solidFill>
                            <a:srgbClr val="2F3D52"/>
                          </a:solidFill>
                          <a:latin typeface="Times New Roman"/>
                          <a:cs typeface="Times New Roman"/>
                        </a:rPr>
                        <a:t>,s</a:t>
                      </a:r>
                      <a:r>
                        <a:rPr dirty="0" sz="1100" spc="-45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240"/>
                        </a:lnSpc>
                      </a:pPr>
                      <a:r>
                        <a:rPr dirty="0" sz="1050" spc="-10">
                          <a:solidFill>
                            <a:srgbClr val="2B2F34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050" spc="-10">
                          <a:solidFill>
                            <a:srgbClr val="2F3D52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050" spc="-10">
                          <a:solidFill>
                            <a:srgbClr val="2B2F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050" spc="-10">
                          <a:solidFill>
                            <a:srgbClr val="8597B3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1050" spc="-10">
                          <a:solidFill>
                            <a:srgbClr val="2B2F34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819"/>
                        </a:lnSpc>
                        <a:spcBef>
                          <a:spcPts val="215"/>
                        </a:spcBef>
                      </a:pPr>
                      <a:r>
                        <a:rPr dirty="0" sz="800" spc="25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50" spc="-229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hou </a:t>
                      </a:r>
                      <a:r>
                        <a:rPr dirty="0" sz="95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d/</a:t>
                      </a:r>
                      <a:r>
                        <a:rPr dirty="0" sz="950" spc="-10">
                          <a:solidFill>
                            <a:srgbClr val="42567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0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30">
                          <a:solidFill>
                            <a:srgbClr val="2B2F34"/>
                          </a:solidFill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dirty="0" sz="1050" spc="30">
                          <a:solidFill>
                            <a:srgbClr val="2F3D52"/>
                          </a:solidFill>
                          <a:latin typeface="Times New Roman"/>
                          <a:cs typeface="Times New Roman"/>
                        </a:rPr>
                        <a:t>rk</a:t>
                      </a:r>
                      <a:r>
                        <a:rPr dirty="0" sz="1050" spc="3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050" spc="30">
                          <a:solidFill>
                            <a:srgbClr val="2F3D52"/>
                          </a:solidFill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dirty="0" sz="1050" spc="-114">
                          <a:solidFill>
                            <a:srgbClr val="2F3D5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5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ng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JIN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30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Tijd</a:t>
                      </a:r>
                      <a:r>
                        <a:rPr dirty="0" sz="950" spc="-165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95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95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&lt;!h</a:t>
                      </a:r>
                      <a:r>
                        <a:rPr dirty="0" sz="950" spc="-9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.tu</a:t>
                      </a:r>
                      <a:r>
                        <a:rPr dirty="0" sz="950" spc="-2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162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50" spc="-25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(.i</a:t>
                      </a:r>
                      <a:r>
                        <a:rPr dirty="0" sz="750" spc="-25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lil </a:t>
                      </a:r>
                      <a:r>
                        <a:rPr dirty="0" sz="750" spc="-2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50" spc="-6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7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iir</a:t>
                      </a:r>
                      <a:r>
                        <a:rPr dirty="0" sz="750" spc="-7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wr</a:t>
                      </a:r>
                      <a:r>
                        <a:rPr dirty="0" sz="750" spc="-7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-7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70">
                          <a:solidFill>
                            <a:srgbClr val="425674"/>
                          </a:solidFill>
                          <a:latin typeface="Arial"/>
                          <a:cs typeface="Arial"/>
                        </a:rPr>
                        <a:t>lili1</a:t>
                      </a:r>
                      <a:r>
                        <a:rPr dirty="0" sz="750" spc="-7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00"/>
                        </a:lnSpc>
                      </a:pPr>
                      <a:r>
                        <a:rPr dirty="0" sz="1200" spc="-20" b="1">
                          <a:solidFill>
                            <a:srgbClr val="1A1C1C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180"/>
                        </a:lnSpc>
                      </a:pPr>
                      <a:r>
                        <a:rPr dirty="0" sz="1200" spc="-30" b="1">
                          <a:solidFill>
                            <a:srgbClr val="1A1C1C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440">
                <a:tc row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7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P/ZW/5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</a:pP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99085" marR="281940" indent="-5715">
                        <a:lnSpc>
                          <a:spcPct val="210900"/>
                        </a:lnSpc>
                      </a:pPr>
                      <a:r>
                        <a:rPr dirty="0" sz="95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S03  </a:t>
                      </a:r>
                      <a:r>
                        <a:rPr dirty="0" sz="95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950" spc="-8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114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35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kind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jongere Blok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-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1255"/>
                        </a:lnSpc>
                        <a:tabLst>
                          <a:tab pos="530860" algn="l"/>
                        </a:tabLst>
                      </a:pPr>
                      <a:r>
                        <a:rPr dirty="0" sz="1050" spc="-35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Ontwikkeling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7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kinderen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530225" algn="l"/>
                        </a:tabLst>
                      </a:pPr>
                      <a:r>
                        <a:rPr dirty="0" baseline="3086" sz="1350" spc="15">
                          <a:solidFill>
                            <a:srgbClr val="E92F31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Verzorging </a:t>
                      </a: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baby's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peuters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0485" marR="514984" indent="230504">
                        <a:lnSpc>
                          <a:spcPct val="102299"/>
                        </a:lnSpc>
                        <a:spcBef>
                          <a:spcPts val="10"/>
                        </a:spcBef>
                        <a:tabLst>
                          <a:tab pos="528320" algn="l"/>
                        </a:tabLst>
                      </a:pPr>
                      <a:r>
                        <a:rPr dirty="0" sz="1000" spc="10">
                          <a:solidFill>
                            <a:srgbClr val="E92F31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Spelen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ontwikkeling 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Opvoeden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25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81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76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1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kind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jongere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0225" indent="-230504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DF4846"/>
                        </a:buClr>
                        <a:buSzPct val="94736"/>
                        <a:buFont typeface="Times New Roman"/>
                        <a:buChar char="-"/>
                        <a:tabLst>
                          <a:tab pos="530225" algn="l"/>
                          <a:tab pos="530860" algn="l"/>
                        </a:tabLst>
                      </a:pP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Jongerenopvang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0225" indent="-230504">
                        <a:lnSpc>
                          <a:spcPct val="100000"/>
                        </a:lnSpc>
                        <a:spcBef>
                          <a:spcPts val="65"/>
                        </a:spcBef>
                        <a:buClr>
                          <a:srgbClr val="DF4846"/>
                        </a:buClr>
                        <a:buSzPct val="94736"/>
                        <a:buFont typeface="Times New Roman"/>
                        <a:buChar char="-"/>
                        <a:tabLst>
                          <a:tab pos="530225" algn="l"/>
                          <a:tab pos="530860" algn="l"/>
                        </a:tabLst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Voeding en</a:t>
                      </a:r>
                      <a:r>
                        <a:rPr dirty="0" sz="950" spc="7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verzorging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 marR="130175" indent="230504">
                        <a:lnSpc>
                          <a:spcPct val="102299"/>
                        </a:lnSpc>
                        <a:spcBef>
                          <a:spcPts val="5"/>
                        </a:spcBef>
                        <a:tabLst>
                          <a:tab pos="530860" algn="l"/>
                        </a:tabLst>
                      </a:pPr>
                      <a:r>
                        <a:rPr dirty="0" sz="1000" spc="10">
                          <a:solidFill>
                            <a:srgbClr val="DF4846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Schoonmaakwerkzaamheden 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r>
                        <a:rPr dirty="0" sz="950" spc="6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on::ianiseren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9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P/ZW/5.1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1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Speelgoed en</a:t>
                      </a:r>
                      <a:r>
                        <a:rPr dirty="0" sz="950" spc="7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ontwikkeling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9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P/ZW/5.3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1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Activiteiten voor</a:t>
                      </a:r>
                      <a:r>
                        <a:rPr dirty="0" sz="950" spc="8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kinderen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18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P/ZW/5.2/5.5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-5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489584">
                        <a:lnSpc>
                          <a:spcPct val="105400"/>
                        </a:lnSpc>
                        <a:spcBef>
                          <a:spcPts val="114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Verzorging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baby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dagrapportage</a:t>
                      </a:r>
                      <a:r>
                        <a:rPr dirty="0" sz="950" spc="6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03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1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gridSpan="9">
                  <a:txBody>
                    <a:bodyPr/>
                    <a:lstStyle/>
                    <a:p>
                      <a:pPr marL="73025">
                        <a:lnSpc>
                          <a:spcPts val="1180"/>
                        </a:lnSpc>
                      </a:pP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)/ </a:t>
                      </a:r>
                      <a:r>
                        <a:rPr dirty="0" sz="1250" spc="7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50" spc="-10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1170"/>
                        </a:lnSpc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SE=  </a:t>
                      </a:r>
                      <a:r>
                        <a:rPr dirty="0" sz="1350" spc="-16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'&gt;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x weqinq)/  </a:t>
                      </a:r>
                      <a:r>
                        <a:rPr dirty="0" sz="1250" spc="-65" i="1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50" spc="-220" i="1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4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994"/>
                        </a:lnSpc>
                        <a:spcBef>
                          <a:spcPts val="40"/>
                        </a:spcBef>
                      </a:pP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vakgroeo </a:t>
                      </a: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9 iuli</a:t>
                      </a:r>
                      <a:r>
                        <a:rPr dirty="0" sz="950" spc="-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2056" y="449816"/>
            <a:ext cx="3643629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5" b="1">
                <a:solidFill>
                  <a:srgbClr val="1A1C1C"/>
                </a:solidFill>
                <a:latin typeface="Arial"/>
                <a:cs typeface="Arial"/>
              </a:rPr>
              <a:t>PTA </a:t>
            </a:r>
            <a:r>
              <a:rPr dirty="0" sz="1500" spc="-5" b="1">
                <a:solidFill>
                  <a:srgbClr val="1A1C1C"/>
                </a:solidFill>
                <a:latin typeface="Arial"/>
                <a:cs typeface="Arial"/>
              </a:rPr>
              <a:t>Zorg </a:t>
            </a:r>
            <a:r>
              <a:rPr dirty="0" sz="1500" spc="50" b="1">
                <a:solidFill>
                  <a:srgbClr val="1A1C1C"/>
                </a:solidFill>
                <a:latin typeface="Arial"/>
                <a:cs typeface="Arial"/>
              </a:rPr>
              <a:t>en </a:t>
            </a:r>
            <a:r>
              <a:rPr dirty="0" sz="1500" spc="30" b="1">
                <a:solidFill>
                  <a:srgbClr val="1A1C1C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A1C1C"/>
                </a:solidFill>
                <a:latin typeface="Arial"/>
                <a:cs typeface="Arial"/>
              </a:rPr>
              <a:t>BB/KB</a:t>
            </a:r>
            <a:r>
              <a:rPr dirty="0" sz="1500" spc="-85" b="1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1500" spc="75" b="1">
                <a:solidFill>
                  <a:srgbClr val="1A1C1C"/>
                </a:solidFill>
                <a:latin typeface="Arial"/>
                <a:cs typeface="Arial"/>
              </a:rPr>
              <a:t>2019-2021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03600" y="446763"/>
            <a:ext cx="272288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10" b="1">
                <a:solidFill>
                  <a:srgbClr val="1A1C1C"/>
                </a:solidFill>
                <a:latin typeface="Arial"/>
                <a:cs typeface="Arial"/>
              </a:rPr>
              <a:t>Keuzevakken </a:t>
            </a:r>
            <a:r>
              <a:rPr dirty="0" sz="1500" spc="25" b="1">
                <a:solidFill>
                  <a:srgbClr val="1A1C1C"/>
                </a:solidFill>
                <a:latin typeface="Arial"/>
                <a:cs typeface="Arial"/>
              </a:rPr>
              <a:t>arrangement</a:t>
            </a:r>
            <a:r>
              <a:rPr dirty="0" sz="1500" spc="-75" b="1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1500" spc="30" b="1">
                <a:solidFill>
                  <a:srgbClr val="1A1C1C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5" y="24423"/>
            <a:ext cx="0" cy="598805"/>
          </a:xfrm>
          <a:custGeom>
            <a:avLst/>
            <a:gdLst/>
            <a:ahLst/>
            <a:cxnLst/>
            <a:rect l="l" t="t" r="r" b="b"/>
            <a:pathLst>
              <a:path w="0" h="598805">
                <a:moveTo>
                  <a:pt x="0" y="5983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28347" y="900610"/>
          <a:ext cx="9398635" cy="468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450"/>
                <a:gridCol w="195579"/>
                <a:gridCol w="906780"/>
                <a:gridCol w="720725"/>
                <a:gridCol w="1529080"/>
                <a:gridCol w="2792095"/>
                <a:gridCol w="353695"/>
                <a:gridCol w="441959"/>
                <a:gridCol w="277495"/>
                <a:gridCol w="894079"/>
                <a:gridCol w="716915"/>
              </a:tblGrid>
              <a:tr h="314450"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5"/>
                        </a:spcBef>
                        <a:tabLst>
                          <a:tab pos="675005" algn="l"/>
                        </a:tabLst>
                      </a:pPr>
                      <a:r>
                        <a:rPr dirty="0" sz="950" spc="-3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35" b="1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ee-rwlJ	</a:t>
                      </a:r>
                      <a:r>
                        <a:rPr dirty="0" sz="950" spc="-5" b="1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89 </a:t>
                      </a:r>
                      <a:r>
                        <a:rPr dirty="0" sz="950" b="1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95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16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0" b="1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2'6</a:t>
                      </a:r>
                      <a:r>
                        <a:rPr dirty="0" sz="950" spc="-7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70" b="1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'9</a:t>
                      </a:r>
                      <a:r>
                        <a:rPr dirty="0" sz="950" spc="-70" b="1">
                          <a:solidFill>
                            <a:srgbClr val="364657"/>
                          </a:solidFill>
                          <a:latin typeface="Arial"/>
                          <a:cs typeface="Arial"/>
                        </a:rPr>
                        <a:t>,-,</a:t>
                      </a:r>
                      <a:r>
                        <a:rPr dirty="0" sz="950" spc="-7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950" spc="-70" b="1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6883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360">
                          <a:solidFill>
                            <a:srgbClr val="42566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515">
                          <a:solidFill>
                            <a:srgbClr val="42566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8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Ke</a:t>
                      </a:r>
                      <a:r>
                        <a:rPr dirty="0" sz="1050" spc="-85">
                          <a:solidFill>
                            <a:srgbClr val="8C9CBA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50" spc="-8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wz-eva</a:t>
                      </a:r>
                      <a:r>
                        <a:rPr dirty="0" sz="1050" spc="-8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050" spc="-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8</a:t>
                      </a:r>
                      <a:r>
                        <a:rPr dirty="0" sz="1050" spc="-2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50" spc="-4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950" spc="-15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1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950" spc="-16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65">
                          <a:solidFill>
                            <a:srgbClr val="364657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 spc="-6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7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9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9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ol</a:t>
                      </a:r>
                      <a:r>
                        <a:rPr dirty="0" sz="950" spc="-9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i\i1l</a:t>
                      </a:r>
                      <a:r>
                        <a:rPr dirty="0" sz="950" spc="-17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.a</a:t>
                      </a:r>
                      <a:r>
                        <a:rPr dirty="0" sz="950" spc="-70">
                          <a:solidFill>
                            <a:srgbClr val="364657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950" spc="-7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70">
                          <a:solidFill>
                            <a:srgbClr val="8C9CBA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7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7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7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6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2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7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-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eu</a:t>
                      </a:r>
                      <a:r>
                        <a:rPr dirty="0" sz="1050" spc="-5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cle</a:t>
                      </a:r>
                      <a:r>
                        <a:rPr dirty="0" sz="1050" spc="-50">
                          <a:solidFill>
                            <a:srgbClr val="8C9CBA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50" spc="-5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1050" spc="-50">
                          <a:solidFill>
                            <a:srgbClr val="364657"/>
                          </a:solidFill>
                          <a:latin typeface="Arial"/>
                          <a:cs typeface="Arial"/>
                        </a:rPr>
                        <a:t>lll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Dee</a:t>
                      </a:r>
                      <a:r>
                        <a:rPr dirty="0" sz="800" spc="5" b="1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taak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00" spc="1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Toets-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1320"/>
                        </a:lnSpc>
                      </a:pPr>
                      <a:r>
                        <a:rPr dirty="0" sz="1150" spc="-2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50" spc="-20">
                          <a:solidFill>
                            <a:srgbClr val="2D3138"/>
                          </a:solidFill>
                          <a:latin typeface="Times New Roman"/>
                          <a:cs typeface="Times New Roman"/>
                        </a:rPr>
                        <a:t>ad:e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869"/>
                        </a:lnSpc>
                        <a:spcBef>
                          <a:spcPts val="175"/>
                        </a:spcBef>
                      </a:pPr>
                      <a:r>
                        <a:rPr dirty="0" sz="80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(m</a:t>
                      </a:r>
                      <a:r>
                        <a:rPr dirty="0" sz="800" b="1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gister</a:t>
                      </a:r>
                      <a:r>
                        <a:rPr dirty="0" sz="800" b="1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 spc="-60">
                          <a:solidFill>
                            <a:srgbClr val="364657"/>
                          </a:solidFill>
                          <a:latin typeface="Arial"/>
                          <a:cs typeface="Arial"/>
                        </a:rPr>
                        <a:t>fmtw;</a:t>
                      </a:r>
                      <a:r>
                        <a:rPr dirty="0" sz="1050" spc="-6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50" spc="-6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50" spc="9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7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ee</a:t>
                      </a:r>
                      <a:r>
                        <a:rPr dirty="0" sz="1050" spc="-70">
                          <a:solidFill>
                            <a:srgbClr val="42566E"/>
                          </a:solidFill>
                          <a:latin typeface="Arial"/>
                          <a:cs typeface="Arial"/>
                        </a:rPr>
                        <a:t>t1</a:t>
                      </a:r>
                      <a:r>
                        <a:rPr dirty="0" sz="1050" spc="-7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s:tsf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2420">
                        <a:lnSpc>
                          <a:spcPts val="990"/>
                        </a:lnSpc>
                        <a:spcBef>
                          <a:spcPts val="180"/>
                        </a:spcBef>
                      </a:pPr>
                      <a:r>
                        <a:rPr dirty="0" sz="800" spc="-10">
                          <a:solidFill>
                            <a:srgbClr val="2D3138"/>
                          </a:solidFill>
                          <a:latin typeface="Times New Roman"/>
                          <a:cs typeface="Times New Roman"/>
                        </a:rPr>
                        <a:t>We </a:t>
                      </a:r>
                      <a:r>
                        <a:rPr dirty="0" sz="800" spc="-80">
                          <a:solidFill>
                            <a:srgbClr val="8C9CBA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800" spc="-80">
                          <a:solidFill>
                            <a:srgbClr val="2D3138"/>
                          </a:solidFill>
                          <a:latin typeface="Times New Roman"/>
                          <a:cs typeface="Times New Roman"/>
                        </a:rPr>
                        <a:t>gJ</a:t>
                      </a:r>
                      <a:r>
                        <a:rPr dirty="0" sz="800" spc="-80">
                          <a:solidFill>
                            <a:srgbClr val="8C9CBA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800" spc="-8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Î</a:t>
                      </a:r>
                      <a:r>
                        <a:rPr dirty="0" sz="800" spc="-80">
                          <a:solidFill>
                            <a:srgbClr val="2D3138"/>
                          </a:solidFill>
                          <a:latin typeface="Times New Roman"/>
                          <a:cs typeface="Times New Roman"/>
                        </a:rPr>
                        <a:t>fl </a:t>
                      </a:r>
                      <a:r>
                        <a:rPr dirty="0" sz="800" spc="-50">
                          <a:solidFill>
                            <a:srgbClr val="8C9CBA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00">
                          <a:solidFill>
                            <a:srgbClr val="8C9CB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5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6045">
                        <a:lnSpc>
                          <a:spcPts val="1090"/>
                        </a:lnSpc>
                        <a:spcBef>
                          <a:spcPts val="80"/>
                        </a:spcBef>
                      </a:pPr>
                      <a:r>
                        <a:rPr dirty="0" sz="950" spc="-2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H </a:t>
                      </a:r>
                      <a:r>
                        <a:rPr dirty="0" sz="950" spc="-7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er:</a:t>
                      </a:r>
                      <a:r>
                        <a:rPr dirty="0" sz="950" spc="-7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 </a:t>
                      </a:r>
                      <a:r>
                        <a:rPr dirty="0" sz="950" spc="-11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110">
                          <a:solidFill>
                            <a:srgbClr val="36465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11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950" spc="-6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950" spc="-3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i;i</a:t>
                      </a:r>
                      <a:r>
                        <a:rPr dirty="0" sz="950" spc="-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dirty="0" baseline="14619" sz="1425" spc="-52">
                          <a:solidFill>
                            <a:srgbClr val="546785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950" spc="-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î </a:t>
                      </a:r>
                      <a:r>
                        <a:rPr dirty="0" sz="950" spc="-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ij</a:t>
                      </a:r>
                      <a:r>
                        <a:rPr dirty="0" sz="950" spc="-1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50" spc="-5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sdiuwr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38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ts val="1200"/>
                        </a:lnSpc>
                      </a:pPr>
                      <a:r>
                        <a:rPr dirty="0" sz="1200" spc="-95">
                          <a:solidFill>
                            <a:srgbClr val="7C9AD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9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s,s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785">
                        <a:lnSpc>
                          <a:spcPts val="1280"/>
                        </a:lnSpc>
                      </a:pPr>
                      <a:r>
                        <a:rPr dirty="0" sz="1100" spc="-220" b="1">
                          <a:solidFill>
                            <a:srgbClr val="2D3138"/>
                          </a:solidFill>
                          <a:latin typeface="Times New Roman"/>
                          <a:cs typeface="Times New Roman"/>
                        </a:rPr>
                        <a:t>f&lt;J</a:t>
                      </a:r>
                      <a:r>
                        <a:rPr dirty="0" sz="1100" spc="-220" b="1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841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265">
                        <a:lnSpc>
                          <a:spcPts val="1185"/>
                        </a:lnSpc>
                      </a:pPr>
                      <a:r>
                        <a:rPr dirty="0" sz="1000" spc="5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000" spc="-6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00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rtJ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ri </a:t>
                      </a:r>
                      <a:r>
                        <a:rPr dirty="0" sz="800" spc="-175">
                          <a:solidFill>
                            <a:srgbClr val="364657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17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9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90">
                          <a:solidFill>
                            <a:srgbClr val="364657"/>
                          </a:solidFill>
                          <a:latin typeface="Arial"/>
                          <a:cs typeface="Arial"/>
                        </a:rPr>
                        <a:t>r,</a:t>
                      </a:r>
                      <a:r>
                        <a:rPr dirty="0" sz="800" spc="-9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 spc="-19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.1t</a:t>
                      </a:r>
                      <a:r>
                        <a:rPr dirty="0" sz="800" spc="-13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-135">
                          <a:solidFill>
                            <a:srgbClr val="1F2A54"/>
                          </a:solidFill>
                          <a:latin typeface="Arial"/>
                          <a:cs typeface="Arial"/>
                        </a:rPr>
                        <a:t>111</a:t>
                      </a:r>
                      <a:r>
                        <a:rPr dirty="0" sz="800" spc="-1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387">
                <a:tc gridSpan="2"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8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K/ZW/8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252095" marR="234950">
                        <a:lnSpc>
                          <a:spcPct val="210900"/>
                        </a:lnSpc>
                        <a:spcBef>
                          <a:spcPts val="5"/>
                        </a:spcBef>
                      </a:pPr>
                      <a:r>
                        <a:rPr dirty="0" sz="950" spc="-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S03  </a:t>
                      </a:r>
                      <a:r>
                        <a:rPr dirty="0" sz="950" spc="-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35"/>
                        </a:lnSpc>
                        <a:spcBef>
                          <a:spcPts val="155"/>
                        </a:spcBef>
                      </a:pP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volwassenen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ouderen Blok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-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Urn</a:t>
                      </a:r>
                      <a:r>
                        <a:rPr dirty="0" sz="950" spc="1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0990">
                        <a:lnSpc>
                          <a:spcPts val="1255"/>
                        </a:lnSpc>
                        <a:tabLst>
                          <a:tab pos="531495" algn="l"/>
                        </a:tabLst>
                      </a:pPr>
                      <a:r>
                        <a:rPr dirty="0" sz="1050" spc="-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Zelfredzaam</a:t>
                      </a:r>
                      <a:r>
                        <a:rPr dirty="0" sz="950" spc="-15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heid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527685" algn="l"/>
                        </a:tabLst>
                      </a:pPr>
                      <a:r>
                        <a:rPr dirty="0" sz="900" spc="15">
                          <a:solidFill>
                            <a:srgbClr val="E63F3F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Communicatie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660" marR="922655" indent="224154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530225" algn="l"/>
                        </a:tabLst>
                      </a:pPr>
                      <a:r>
                        <a:rPr dirty="0" sz="1050" spc="-5">
                          <a:solidFill>
                            <a:srgbClr val="E63F3F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baseline="2923" sz="1425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Verzorging </a:t>
                      </a:r>
                      <a:r>
                        <a:rPr dirty="0" baseline="2923" sz="1425" spc="37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baseline="2923" sz="1425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baseline="2923" sz="1425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klant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Soor</a:t>
                      </a:r>
                      <a:r>
                        <a:rPr dirty="0" sz="950" spc="2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daqbested</a:t>
                      </a:r>
                      <a:r>
                        <a:rPr dirty="0" sz="950" spc="1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nq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48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16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volwassenen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ouderen Blok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-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Urn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2765" marR="767715" indent="-233045">
                        <a:lnSpc>
                          <a:spcPct val="105400"/>
                        </a:lnSpc>
                        <a:tabLst>
                          <a:tab pos="530225" algn="l"/>
                        </a:tabLst>
                      </a:pPr>
                      <a:r>
                        <a:rPr dirty="0" sz="900" spc="10">
                          <a:solidFill>
                            <a:srgbClr val="E63F3F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Doelgroepen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passende 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dagbesteding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0860" indent="-230504">
                        <a:lnSpc>
                          <a:spcPts val="1230"/>
                        </a:lnSpc>
                        <a:spcBef>
                          <a:spcPts val="10"/>
                        </a:spcBef>
                        <a:buClr>
                          <a:srgbClr val="E63F3F"/>
                        </a:buClr>
                        <a:buSzPct val="110526"/>
                        <a:buChar char="-"/>
                        <a:tabLst>
                          <a:tab pos="530860" algn="l"/>
                          <a:tab pos="531495" algn="l"/>
                        </a:tabLst>
                      </a:pPr>
                      <a:r>
                        <a:rPr dirty="0" baseline="2923" sz="1425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r>
                        <a:rPr dirty="0" baseline="2923" sz="1425" spc="127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voorbereiden</a:t>
                      </a:r>
                      <a:endParaRPr baseline="2923" sz="1425">
                        <a:latin typeface="Arial"/>
                        <a:cs typeface="Arial"/>
                      </a:endParaRPr>
                    </a:p>
                    <a:p>
                      <a:pPr marL="73025" marR="1193800" indent="227329">
                        <a:lnSpc>
                          <a:spcPts val="1180"/>
                        </a:lnSpc>
                        <a:spcBef>
                          <a:spcPts val="75"/>
                        </a:spcBef>
                        <a:buClr>
                          <a:srgbClr val="E63F3F"/>
                        </a:buClr>
                        <a:buSzPct val="110526"/>
                        <a:buChar char="-"/>
                        <a:tabLst>
                          <a:tab pos="530860" algn="l"/>
                          <a:tab pos="531495" algn="l"/>
                        </a:tabLst>
                      </a:pPr>
                      <a:r>
                        <a:rPr dirty="0" baseline="2923" sz="1425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Activiteit </a:t>
                      </a:r>
                      <a:r>
                        <a:rPr dirty="0" baseline="2923" sz="1425" spc="7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Observeren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rapporteren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58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96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73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822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K/ZW/8</a:t>
                      </a:r>
                      <a:r>
                        <a:rPr dirty="0" sz="950" spc="-7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1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Prakt</a:t>
                      </a:r>
                      <a:r>
                        <a:rPr dirty="0" sz="950" spc="2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jktoets</a:t>
                      </a:r>
                      <a:r>
                        <a:rPr dirty="0" sz="950" spc="-1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Voeding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de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schijf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-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vijf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8419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1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926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K/ZW/8</a:t>
                      </a:r>
                      <a:r>
                        <a:rPr dirty="0" sz="950" spc="-8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0" b="1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3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17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/8</a:t>
                      </a:r>
                      <a:r>
                        <a:rPr dirty="0" sz="950" spc="15" b="1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1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Prakt</a:t>
                      </a:r>
                      <a:r>
                        <a:rPr dirty="0" sz="950" spc="2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jktoets</a:t>
                      </a:r>
                      <a:r>
                        <a:rPr dirty="0" sz="950" spc="-6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Zorgvrager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ondersteunen</a:t>
                      </a:r>
                      <a:r>
                        <a:rPr dirty="0" sz="950" spc="-1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ADL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65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4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1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837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K/ZW/8</a:t>
                      </a:r>
                      <a:r>
                        <a:rPr dirty="0" sz="950" spc="-8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 b="1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1/8.4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70180" indent="1270">
                        <a:lnSpc>
                          <a:spcPct val="101200"/>
                        </a:lnSpc>
                        <a:spcBef>
                          <a:spcPts val="9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bekwaamheid (project</a:t>
                      </a:r>
                      <a:r>
                        <a:rPr dirty="0" sz="950" spc="1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meerdere</a:t>
                      </a:r>
                      <a:r>
                        <a:rPr dirty="0" sz="95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weken)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93370" indent="1270">
                        <a:lnSpc>
                          <a:spcPct val="106500"/>
                        </a:lnSpc>
                        <a:spcBef>
                          <a:spcPts val="80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Activite</a:t>
                      </a:r>
                      <a:r>
                        <a:rPr dirty="0" sz="950" spc="1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ten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volwassenen </a:t>
                      </a: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met 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zorgindicatie en/of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ouderen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organ</a:t>
                      </a:r>
                      <a:r>
                        <a:rPr dirty="0" sz="950" spc="1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1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ren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Zorgvrager</a:t>
                      </a:r>
                      <a:r>
                        <a:rPr dirty="0" sz="950" spc="7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ondersteunen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39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1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75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1000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 marL="69850" marR="6096000">
                        <a:lnSpc>
                          <a:spcPct val="80900"/>
                        </a:lnSpc>
                        <a:spcBef>
                          <a:spcPts val="140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950" spc="2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ng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)/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11 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950" spc="2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ng)/ 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12 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GL </a:t>
                      </a: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950" spc="2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ng)/</a:t>
                      </a:r>
                      <a:r>
                        <a:rPr dirty="0" sz="950" spc="-6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6662"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6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115"/>
                        </a:lnSpc>
                        <a:spcBef>
                          <a:spcPts val="60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Vaststellina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1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d.</a:t>
                      </a:r>
                      <a:r>
                        <a:rPr dirty="0" sz="95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-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ul</a:t>
                      </a:r>
                      <a:r>
                        <a:rPr dirty="0" sz="950" spc="-5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70">
                          <a:solidFill>
                            <a:srgbClr val="2D31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59004" y="477293"/>
            <a:ext cx="3646804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25" b="1">
                <a:solidFill>
                  <a:srgbClr val="1A1C1C"/>
                </a:solidFill>
                <a:latin typeface="Arial"/>
                <a:cs typeface="Arial"/>
              </a:rPr>
              <a:t>PTA </a:t>
            </a:r>
            <a:r>
              <a:rPr dirty="0" sz="1500" spc="-15" b="1">
                <a:solidFill>
                  <a:srgbClr val="1A1C1C"/>
                </a:solidFill>
                <a:latin typeface="Arial"/>
                <a:cs typeface="Arial"/>
              </a:rPr>
              <a:t>Zorg </a:t>
            </a:r>
            <a:r>
              <a:rPr dirty="0" sz="1500" spc="55" b="1">
                <a:solidFill>
                  <a:srgbClr val="1A1C1C"/>
                </a:solidFill>
                <a:latin typeface="Arial"/>
                <a:cs typeface="Arial"/>
              </a:rPr>
              <a:t>en </a:t>
            </a:r>
            <a:r>
              <a:rPr dirty="0" sz="1500" spc="30" b="1">
                <a:solidFill>
                  <a:srgbClr val="1A1C1C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A1C1C"/>
                </a:solidFill>
                <a:latin typeface="Arial"/>
                <a:cs typeface="Arial"/>
              </a:rPr>
              <a:t>BB/KB</a:t>
            </a:r>
            <a:r>
              <a:rPr dirty="0" sz="1500" spc="210" b="1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1500" spc="75" b="1">
                <a:solidFill>
                  <a:srgbClr val="1A1C1C"/>
                </a:solidFill>
                <a:latin typeface="Arial"/>
                <a:cs typeface="Arial"/>
              </a:rPr>
              <a:t>2019-2021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03600" y="477293"/>
            <a:ext cx="272097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solidFill>
                  <a:srgbClr val="1A1C1C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1A1C1C"/>
                </a:solidFill>
                <a:latin typeface="Arial"/>
                <a:cs typeface="Arial"/>
              </a:rPr>
              <a:t>arrangement</a:t>
            </a:r>
            <a:r>
              <a:rPr dirty="0" sz="1500" spc="-135" b="1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1500" spc="40" b="1">
                <a:solidFill>
                  <a:srgbClr val="1A1C1C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17667" y="874660"/>
          <a:ext cx="9391015" cy="486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210"/>
                <a:gridCol w="201295"/>
                <a:gridCol w="906144"/>
                <a:gridCol w="716914"/>
                <a:gridCol w="1534794"/>
                <a:gridCol w="2788920"/>
                <a:gridCol w="363220"/>
                <a:gridCol w="360045"/>
                <a:gridCol w="356870"/>
                <a:gridCol w="894079"/>
                <a:gridCol w="716915"/>
              </a:tblGrid>
              <a:tr h="314450">
                <a:tc gridSpan="5">
                  <a:txBody>
                    <a:bodyPr/>
                    <a:lstStyle/>
                    <a:p>
                      <a:pPr marL="91440">
                        <a:lnSpc>
                          <a:spcPts val="1450"/>
                        </a:lnSpc>
                      </a:pPr>
                      <a:r>
                        <a:rPr dirty="0" sz="1050" spc="-120">
                          <a:solidFill>
                            <a:srgbClr val="31343B"/>
                          </a:solidFill>
                          <a:latin typeface="Times New Roman"/>
                          <a:cs typeface="Times New Roman"/>
                        </a:rPr>
                        <a:t>Le-eJIW9w </a:t>
                      </a:r>
                      <a:r>
                        <a:rPr dirty="0" sz="1350" spc="57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eis</a:t>
                      </a:r>
                      <a:r>
                        <a:rPr dirty="0" sz="1350" spc="114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65">
                          <a:solidFill>
                            <a:srgbClr val="31343B"/>
                          </a:solidFill>
                          <a:latin typeface="Times New Roman"/>
                          <a:cs typeface="Times New Roman"/>
                        </a:rPr>
                        <a:t>a1:9!-l'l </a:t>
                      </a:r>
                      <a:r>
                        <a:rPr dirty="0" sz="1050" spc="100">
                          <a:solidFill>
                            <a:srgbClr val="31343B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650" spc="-270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650" spc="434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4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K </a:t>
                      </a:r>
                      <a:r>
                        <a:rPr dirty="0" sz="1000" spc="2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l!lmv.ak 7: </a:t>
                      </a:r>
                      <a:r>
                        <a:rPr dirty="0" sz="1000" spc="-4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1000" spc="-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4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s:tere.</a:t>
                      </a:r>
                      <a:r>
                        <a:rPr dirty="0" sz="1000" spc="-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1000" spc="-31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310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11i1</a:t>
                      </a:r>
                      <a:r>
                        <a:rPr dirty="0" sz="1000" spc="25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2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cte </a:t>
                      </a:r>
                      <a:r>
                        <a:rPr dirty="0" sz="1000" spc="-14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g0 </a:t>
                      </a:r>
                      <a:r>
                        <a:rPr dirty="0" sz="1000" spc="-16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-z:oo </a:t>
                      </a:r>
                      <a:r>
                        <a:rPr dirty="0" sz="1000" spc="-3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30">
                          <a:solidFill>
                            <a:srgbClr val="899CC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3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heicls20</a:t>
                      </a:r>
                      <a:r>
                        <a:rPr dirty="0" sz="1000" spc="-8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90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19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4S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016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820">
                        <a:lnSpc>
                          <a:spcPts val="1280"/>
                        </a:lnSpc>
                      </a:pPr>
                      <a:r>
                        <a:rPr dirty="0" sz="1150" spc="15">
                          <a:solidFill>
                            <a:srgbClr val="31343B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50" spc="15">
                          <a:solidFill>
                            <a:srgbClr val="1A1A1C"/>
                          </a:solidFill>
                          <a:latin typeface="Times New Roman"/>
                          <a:cs typeface="Times New Roman"/>
                        </a:rPr>
                        <a:t>oe</a:t>
                      </a:r>
                      <a:r>
                        <a:rPr dirty="0" sz="1150" spc="15">
                          <a:solidFill>
                            <a:srgbClr val="31343B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50" spc="15">
                          <a:solidFill>
                            <a:srgbClr val="1A1A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 spc="15">
                          <a:solidFill>
                            <a:srgbClr val="31343B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ts val="1340"/>
                        </a:lnSpc>
                      </a:pPr>
                      <a:r>
                        <a:rPr dirty="0" sz="1200" spc="-130">
                          <a:solidFill>
                            <a:srgbClr val="1A1A1C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dirty="0" sz="1200" spc="-130">
                          <a:solidFill>
                            <a:srgbClr val="31343B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r>
                        <a:rPr dirty="0" sz="1200" spc="-130">
                          <a:solidFill>
                            <a:srgbClr val="1A1A1C"/>
                          </a:solidFill>
                          <a:latin typeface="Courier New"/>
                          <a:cs typeface="Courier New"/>
                        </a:rPr>
                        <a:t>de</a:t>
                      </a:r>
                      <a:endParaRPr sz="1200">
                        <a:latin typeface="Courier New"/>
                        <a:cs typeface="Courier New"/>
                      </a:endParaRPr>
                    </a:p>
                    <a:p>
                      <a:pPr marL="88265">
                        <a:lnSpc>
                          <a:spcPts val="770"/>
                        </a:lnSpc>
                        <a:spcBef>
                          <a:spcPts val="165"/>
                        </a:spcBef>
                      </a:pPr>
                      <a:r>
                        <a:rPr dirty="0" sz="800" spc="1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/m</a:t>
                      </a:r>
                      <a:r>
                        <a:rPr dirty="0" sz="800" spc="15" b="1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1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25"/>
                        </a:spcBef>
                        <a:tabLst>
                          <a:tab pos="576580" algn="l"/>
                        </a:tabLst>
                      </a:pPr>
                      <a:r>
                        <a:rPr dirty="0" sz="1050" spc="15" b="1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Ta	</a:t>
                      </a:r>
                      <a:r>
                        <a:rPr dirty="0" sz="1050" spc="-35" b="1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947419" algn="l"/>
                        </a:tabLst>
                      </a:pPr>
                      <a:r>
                        <a:rPr dirty="0" sz="1000" spc="-2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-215">
                          <a:solidFill>
                            <a:srgbClr val="546680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21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1i</a:t>
                      </a:r>
                      <a:r>
                        <a:rPr dirty="0" sz="1000" spc="-215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fit</a:t>
                      </a:r>
                      <a:r>
                        <a:rPr dirty="0" sz="1000" spc="-21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D.</a:t>
                      </a:r>
                      <a:r>
                        <a:rPr dirty="0" sz="1000" spc="-215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11t</a:t>
                      </a:r>
                      <a:r>
                        <a:rPr dirty="0" sz="1000" spc="-21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dflemata	</a:t>
                      </a:r>
                      <a:r>
                        <a:rPr dirty="0" sz="1000" spc="-155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21945">
                        <a:lnSpc>
                          <a:spcPts val="1040"/>
                        </a:lnSpc>
                        <a:spcBef>
                          <a:spcPts val="225"/>
                        </a:spcBef>
                      </a:pPr>
                      <a:r>
                        <a:rPr dirty="0" sz="900" spc="-47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3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7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6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 ;A</a:t>
                      </a:r>
                      <a:r>
                        <a:rPr dirty="0" sz="900" spc="-65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j </a:t>
                      </a:r>
                      <a:r>
                        <a:rPr dirty="0" sz="900" spc="-6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dirty="0" sz="900" spc="-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0" i="1">
                          <a:solidFill>
                            <a:srgbClr val="1A1A1C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8255">
                        <a:lnSpc>
                          <a:spcPts val="1080"/>
                        </a:lnSpc>
                        <a:spcBef>
                          <a:spcPts val="250"/>
                        </a:spcBef>
                      </a:pPr>
                      <a:r>
                        <a:rPr dirty="0" sz="900" spc="-1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 </a:t>
                      </a:r>
                      <a:r>
                        <a:rPr dirty="0" sz="900" spc="-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3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nk </a:t>
                      </a:r>
                      <a:r>
                        <a:rPr dirty="0" sz="900" spc="-7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an </a:t>
                      </a:r>
                      <a:r>
                        <a:rPr dirty="0" sz="900" spc="-6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900" spc="-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5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ij</a:t>
                      </a:r>
                      <a:r>
                        <a:rPr dirty="0" sz="900" spc="-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 marL="1905">
                        <a:lnSpc>
                          <a:spcPts val="1260"/>
                        </a:lnSpc>
                      </a:pPr>
                      <a:r>
                        <a:rPr dirty="0" sz="1050" spc="-185">
                          <a:solidFill>
                            <a:srgbClr val="31343B"/>
                          </a:solidFill>
                          <a:latin typeface="Times New Roman"/>
                          <a:cs typeface="Times New Roman"/>
                        </a:rPr>
                        <a:t>.!J</a:t>
                      </a:r>
                      <a:r>
                        <a:rPr dirty="0" sz="1050" spc="-140">
                          <a:solidFill>
                            <a:srgbClr val="31343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10">
                          <a:solidFill>
                            <a:srgbClr val="1A1A1C"/>
                          </a:solidFill>
                          <a:latin typeface="Times New Roman"/>
                          <a:cs typeface="Times New Roman"/>
                        </a:rPr>
                        <a:t>/N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00" spc="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5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00" spc="5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ds</a:t>
                      </a:r>
                      <a:r>
                        <a:rPr dirty="0" sz="900" spc="-16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900" spc="-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u </a:t>
                      </a:r>
                      <a:r>
                        <a:rPr dirty="0" sz="900" spc="-17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w </a:t>
                      </a:r>
                      <a:r>
                        <a:rPr dirty="0" sz="900" spc="-8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 spc="-280">
                          <a:solidFill>
                            <a:srgbClr val="3F527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050" spc="-280">
                          <a:solidFill>
                            <a:srgbClr val="31343B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50" spc="-280">
                          <a:solidFill>
                            <a:srgbClr val="3F5270"/>
                          </a:solidFill>
                          <a:latin typeface="Times New Roman"/>
                          <a:cs typeface="Times New Roman"/>
                        </a:rPr>
                        <a:t>tl</a:t>
                      </a:r>
                      <a:r>
                        <a:rPr dirty="0" sz="1050" spc="415">
                          <a:solidFill>
                            <a:srgbClr val="3F527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2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-1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20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120">
                          <a:solidFill>
                            <a:srgbClr val="899CC3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12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120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 spc="-65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10">
                          <a:solidFill>
                            <a:srgbClr val="3F5270"/>
                          </a:solidFill>
                          <a:latin typeface="Arial"/>
                          <a:cs typeface="Arial"/>
                        </a:rPr>
                        <a:t>ani)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2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320"/>
                        </a:lnSpc>
                      </a:pPr>
                      <a:r>
                        <a:rPr dirty="0" sz="1200" spc="-35" b="1">
                          <a:solidFill>
                            <a:srgbClr val="1A1A1C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(8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14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-3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GL</a:t>
                      </a:r>
                      <a:r>
                        <a:rPr dirty="0" sz="950" spc="15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90" b="1">
                          <a:solidFill>
                            <a:srgbClr val="9CB1F2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440">
                <a:tc gridSpan="2" rowSpan="5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4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K/ZW/8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654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56540" marR="228600">
                        <a:lnSpc>
                          <a:spcPct val="335000"/>
                        </a:lnSpc>
                      </a:pPr>
                      <a:r>
                        <a:rPr dirty="0" sz="90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S03  S04  S05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gezondheidszorg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00" spc="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00" spc="-8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56845" indent="-78740">
                        <a:lnSpc>
                          <a:spcPct val="100000"/>
                        </a:lnSpc>
                        <a:spcBef>
                          <a:spcPts val="120"/>
                        </a:spcBef>
                        <a:buChar char="-"/>
                        <a:tabLst>
                          <a:tab pos="157480" algn="l"/>
                        </a:tabLst>
                      </a:pPr>
                      <a:r>
                        <a:rPr dirty="0" sz="90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00" spc="8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gezondheidscentrum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59385" indent="-78740">
                        <a:lnSpc>
                          <a:spcPct val="100000"/>
                        </a:lnSpc>
                        <a:spcBef>
                          <a:spcPts val="125"/>
                        </a:spcBef>
                        <a:buChar char="-"/>
                        <a:tabLst>
                          <a:tab pos="160020" algn="l"/>
                        </a:tabLst>
                      </a:pP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 spc="3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balie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0010" marR="1507490" indent="1270">
                        <a:lnSpc>
                          <a:spcPts val="1180"/>
                        </a:lnSpc>
                        <a:spcBef>
                          <a:spcPts val="100"/>
                        </a:spcBef>
                        <a:buChar char="-"/>
                        <a:tabLst>
                          <a:tab pos="159385" algn="l"/>
                        </a:tabLst>
                      </a:pPr>
                      <a:r>
                        <a:rPr dirty="0" sz="900" spc="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Meten </a:t>
                      </a: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weten 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Ziektes en</a:t>
                      </a:r>
                      <a:r>
                        <a:rPr dirty="0" sz="90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preventies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6364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1538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gezondheidszorg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00" spc="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0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00" spc="-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55575" indent="-77470">
                        <a:lnSpc>
                          <a:spcPct val="100000"/>
                        </a:lnSpc>
                        <a:spcBef>
                          <a:spcPts val="120"/>
                        </a:spcBef>
                        <a:buChar char="-"/>
                        <a:tabLst>
                          <a:tab pos="156210" algn="l"/>
                        </a:tabLst>
                      </a:pPr>
                      <a:r>
                        <a:rPr dirty="0" sz="900" spc="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mond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55575" indent="-74930">
                        <a:lnSpc>
                          <a:spcPct val="100000"/>
                        </a:lnSpc>
                        <a:spcBef>
                          <a:spcPts val="125"/>
                        </a:spcBef>
                        <a:buChar char="-"/>
                        <a:tabLst>
                          <a:tab pos="156210" algn="l"/>
                        </a:tabLst>
                      </a:pP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Medicatie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hulpmiddelen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9375" marR="1715770" indent="1905">
                        <a:lnSpc>
                          <a:spcPts val="1200"/>
                        </a:lnSpc>
                        <a:spcBef>
                          <a:spcPts val="60"/>
                        </a:spcBef>
                        <a:buChar char="-"/>
                        <a:tabLst>
                          <a:tab pos="158750" algn="l"/>
                        </a:tabLst>
                      </a:pP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Helpende hand  Moeiliike</a:t>
                      </a:r>
                      <a:r>
                        <a:rPr dirty="0" sz="90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situaties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636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K/ZW/8.1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00" spc="9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0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gebruik</a:t>
                      </a:r>
                      <a:r>
                        <a:rPr dirty="0" sz="900" spc="7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2550" marR="284480" indent="-2540">
                        <a:lnSpc>
                          <a:spcPts val="1180"/>
                        </a:lnSpc>
                        <a:spcBef>
                          <a:spcPts val="80"/>
                        </a:spcBef>
                      </a:pP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thuiszorghulpmiddelen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zorgtechnologie </a:t>
                      </a:r>
                      <a:r>
                        <a:rPr dirty="0" sz="900" spc="25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: 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Computeropdracht</a:t>
                      </a:r>
                      <a:r>
                        <a:rPr dirty="0" sz="900" spc="-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Zoratechnoloaie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988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K/ZW/8.2/8.3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00" spc="1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Instructie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geven </a:t>
                      </a: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gezonde</a:t>
                      </a:r>
                      <a:r>
                        <a:rPr dirty="0" sz="900" spc="9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leefstijl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38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279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K/ZW/8.1/8.4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673735" indent="-1905">
                        <a:lnSpc>
                          <a:spcPct val="106800"/>
                        </a:lnSpc>
                        <a:spcBef>
                          <a:spcPts val="105"/>
                        </a:spcBef>
                      </a:pP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0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259079" indent="-1905">
                        <a:lnSpc>
                          <a:spcPct val="111300"/>
                        </a:lnSpc>
                        <a:spcBef>
                          <a:spcPts val="130"/>
                        </a:spcBef>
                      </a:pP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0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specifieke hulpvragen van  </a:t>
                      </a:r>
                      <a:r>
                        <a:rPr dirty="0" sz="900" spc="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mensen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beperking </a:t>
                      </a: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of ziekte</a:t>
                      </a:r>
                      <a:r>
                        <a:rPr dirty="0" sz="900" spc="35">
                          <a:solidFill>
                            <a:srgbClr val="31343B"/>
                          </a:solidFill>
                          <a:latin typeface="Arial"/>
                          <a:cs typeface="Arial"/>
                        </a:rPr>
                        <a:t>:  </a:t>
                      </a: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Ondersteuning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bieden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iemand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beperkina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80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 marL="82550" marR="6100445">
                        <a:lnSpc>
                          <a:spcPct val="80900"/>
                        </a:lnSpc>
                        <a:spcBef>
                          <a:spcPts val="140"/>
                        </a:spcBef>
                      </a:pP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00" spc="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BB SE= </a:t>
                      </a:r>
                      <a:r>
                        <a:rPr dirty="0" sz="1250" spc="40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)/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11  </a:t>
                      </a: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00" spc="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KB SE= </a:t>
                      </a:r>
                      <a:r>
                        <a:rPr dirty="0" sz="1250" spc="70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0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12  </a:t>
                      </a: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00" spc="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GL SE= </a:t>
                      </a:r>
                      <a:r>
                        <a:rPr dirty="0" sz="1250" spc="70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(toetsresultaat x weging)/</a:t>
                      </a:r>
                      <a:r>
                        <a:rPr dirty="0" sz="900" spc="1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5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00" spc="9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1280">
                        <a:lnSpc>
                          <a:spcPts val="969"/>
                        </a:lnSpc>
                        <a:spcBef>
                          <a:spcPts val="120"/>
                        </a:spcBef>
                      </a:pPr>
                      <a:r>
                        <a:rPr dirty="0" sz="90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Vaststellina </a:t>
                      </a:r>
                      <a:r>
                        <a:rPr dirty="0" sz="9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vakaroeo </a:t>
                      </a:r>
                      <a:r>
                        <a:rPr dirty="0" sz="90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00" spc="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0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iuli</a:t>
                      </a:r>
                      <a:r>
                        <a:rPr dirty="0" sz="900" spc="-114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55953" y="462027"/>
            <a:ext cx="3643629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5" b="1">
                <a:solidFill>
                  <a:srgbClr val="1A1A1C"/>
                </a:solidFill>
                <a:latin typeface="Arial"/>
                <a:cs typeface="Arial"/>
              </a:rPr>
              <a:t>PTA </a:t>
            </a:r>
            <a:r>
              <a:rPr dirty="0" sz="1500" spc="-15" b="1">
                <a:solidFill>
                  <a:srgbClr val="1A1A1C"/>
                </a:solidFill>
                <a:latin typeface="Arial"/>
                <a:cs typeface="Arial"/>
              </a:rPr>
              <a:t>Zorg </a:t>
            </a:r>
            <a:r>
              <a:rPr dirty="0" sz="1500" spc="50" b="1">
                <a:solidFill>
                  <a:srgbClr val="1A1A1C"/>
                </a:solidFill>
                <a:latin typeface="Arial"/>
                <a:cs typeface="Arial"/>
              </a:rPr>
              <a:t>en </a:t>
            </a:r>
            <a:r>
              <a:rPr dirty="0" sz="1500" spc="30" b="1">
                <a:solidFill>
                  <a:srgbClr val="1A1A1C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A1A1C"/>
                </a:solidFill>
                <a:latin typeface="Arial"/>
                <a:cs typeface="Arial"/>
              </a:rPr>
              <a:t>BB/KB</a:t>
            </a:r>
            <a:r>
              <a:rPr dirty="0" sz="1500" spc="-40" b="1">
                <a:solidFill>
                  <a:srgbClr val="1A1A1C"/>
                </a:solidFill>
                <a:latin typeface="Arial"/>
                <a:cs typeface="Arial"/>
              </a:rPr>
              <a:t> </a:t>
            </a:r>
            <a:r>
              <a:rPr dirty="0" sz="1500" spc="75" b="1">
                <a:solidFill>
                  <a:srgbClr val="1A1A1C"/>
                </a:solidFill>
                <a:latin typeface="Arial"/>
                <a:cs typeface="Arial"/>
              </a:rPr>
              <a:t>2019-2021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4445" y="468134"/>
            <a:ext cx="272097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10" b="1">
                <a:solidFill>
                  <a:srgbClr val="1A1A1C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1A1A1C"/>
                </a:solidFill>
                <a:latin typeface="Arial"/>
                <a:cs typeface="Arial"/>
              </a:rPr>
              <a:t>arrangement</a:t>
            </a:r>
            <a:r>
              <a:rPr dirty="0" sz="1500" spc="220" b="1">
                <a:solidFill>
                  <a:srgbClr val="1A1A1C"/>
                </a:solidFill>
                <a:latin typeface="Arial"/>
                <a:cs typeface="Arial"/>
              </a:rPr>
              <a:t> </a:t>
            </a:r>
            <a:r>
              <a:rPr dirty="0" sz="1500" spc="40" b="1">
                <a:solidFill>
                  <a:srgbClr val="1A1A1C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16142" y="1355495"/>
          <a:ext cx="9472295" cy="4051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680"/>
                <a:gridCol w="1086484"/>
                <a:gridCol w="720089"/>
                <a:gridCol w="1623060"/>
                <a:gridCol w="2791460"/>
                <a:gridCol w="356234"/>
                <a:gridCol w="353059"/>
                <a:gridCol w="902334"/>
                <a:gridCol w="875029"/>
              </a:tblGrid>
              <a:tr h="314450">
                <a:tc gridSpan="4">
                  <a:txBody>
                    <a:bodyPr/>
                    <a:lstStyle/>
                    <a:p>
                      <a:pPr marL="1149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70">
                          <a:solidFill>
                            <a:srgbClr val="333D4F"/>
                          </a:solidFill>
                          <a:latin typeface="Times New Roman"/>
                          <a:cs typeface="Times New Roman"/>
                        </a:rPr>
                        <a:t>l\'1119;-,!1D1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  <a:tabLst>
                          <a:tab pos="439420" algn="l"/>
                          <a:tab pos="1581150" algn="l"/>
                        </a:tabLst>
                      </a:pPr>
                      <a:r>
                        <a:rPr dirty="0" sz="950" spc="-105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-90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5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oo	</a:t>
                      </a:r>
                      <a:r>
                        <a:rPr dirty="0" sz="950" spc="-80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'tila </a:t>
                      </a:r>
                      <a:r>
                        <a:rPr dirty="0" sz="950" spc="-125">
                          <a:solidFill>
                            <a:srgbClr val="2B2F31"/>
                          </a:solidFill>
                          <a:latin typeface="Arial"/>
                          <a:cs typeface="Arial"/>
                        </a:rPr>
                        <a:t>k   </a:t>
                      </a:r>
                      <a:r>
                        <a:rPr dirty="0" sz="950" spc="15">
                          <a:solidFill>
                            <a:srgbClr val="333D4F"/>
                          </a:solidFill>
                          <a:latin typeface="Times New Roman"/>
                          <a:cs typeface="Times New Roman"/>
                        </a:rPr>
                        <a:t>1':</a:t>
                      </a:r>
                      <a:r>
                        <a:rPr dirty="0" sz="950" spc="-90">
                          <a:solidFill>
                            <a:srgbClr val="333D4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35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l-f111aN                    </a:t>
                      </a:r>
                      <a:r>
                        <a:rPr dirty="0" sz="1000" spc="-210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5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eri</a:t>
                      </a:r>
                      <a:r>
                        <a:rPr dirty="0" sz="1000" spc="-45">
                          <a:solidFill>
                            <a:srgbClr val="2B2F31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000" spc="-45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e	</a:t>
                      </a:r>
                      <a:r>
                        <a:rPr dirty="0" sz="1000" spc="-90">
                          <a:solidFill>
                            <a:srgbClr val="4B5D7C"/>
                          </a:solidFill>
                          <a:latin typeface="Arial"/>
                          <a:cs typeface="Arial"/>
                        </a:rPr>
                        <a:t>tr.r</a:t>
                      </a:r>
                      <a:r>
                        <a:rPr dirty="0" sz="1000" spc="-90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,0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569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ts val="1370"/>
                        </a:lnSpc>
                      </a:pPr>
                      <a:r>
                        <a:rPr dirty="0" sz="1550" spc="-160">
                          <a:solidFill>
                            <a:srgbClr val="333D4F"/>
                          </a:solidFill>
                          <a:latin typeface="Times New Roman"/>
                          <a:cs typeface="Times New Roman"/>
                        </a:rPr>
                        <a:t>o.e</a:t>
                      </a:r>
                      <a:r>
                        <a:rPr dirty="0" sz="1550" spc="-160">
                          <a:solidFill>
                            <a:srgbClr val="2B2F31"/>
                          </a:solidFill>
                          <a:latin typeface="Times New Roman"/>
                          <a:cs typeface="Times New Roman"/>
                        </a:rPr>
                        <a:t>1t</a:t>
                      </a:r>
                      <a:r>
                        <a:rPr dirty="0" sz="1550" spc="-160">
                          <a:solidFill>
                            <a:srgbClr val="333D4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850" marR="147955" indent="6350">
                        <a:lnSpc>
                          <a:spcPct val="109400"/>
                        </a:lnSpc>
                        <a:spcBef>
                          <a:spcPts val="55"/>
                        </a:spcBef>
                      </a:pPr>
                      <a:r>
                        <a:rPr dirty="0" sz="900" spc="-215">
                          <a:solidFill>
                            <a:srgbClr val="2B2F31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900" spc="-85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@</a:t>
                      </a:r>
                      <a:r>
                        <a:rPr dirty="0" sz="900" spc="-85">
                          <a:solidFill>
                            <a:srgbClr val="2B2F31"/>
                          </a:solidFill>
                          <a:latin typeface="Arial"/>
                          <a:cs typeface="Arial"/>
                        </a:rPr>
                        <a:t>tll</a:t>
                      </a:r>
                      <a:r>
                        <a:rPr dirty="0" sz="900" spc="-85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ts </a:t>
                      </a:r>
                      <a:r>
                        <a:rPr dirty="0" sz="900" spc="-60">
                          <a:solidFill>
                            <a:srgbClr val="4B5D7C"/>
                          </a:solidFill>
                          <a:latin typeface="Arial"/>
                          <a:cs typeface="Arial"/>
                        </a:rPr>
                        <a:t>"  </a:t>
                      </a:r>
                      <a:r>
                        <a:rPr dirty="0" sz="1000" spc="-100">
                          <a:solidFill>
                            <a:srgbClr val="2B2F31"/>
                          </a:solidFill>
                          <a:latin typeface="Times New Roman"/>
                          <a:cs typeface="Times New Roman"/>
                        </a:rPr>
                        <a:t>C!Gd</a:t>
                      </a:r>
                      <a:r>
                        <a:rPr dirty="0" sz="1000" spc="-100">
                          <a:solidFill>
                            <a:srgbClr val="333D4F"/>
                          </a:solidFill>
                          <a:latin typeface="Times New Roman"/>
                          <a:cs typeface="Times New Roman"/>
                        </a:rPr>
                        <a:t>:e  </a:t>
                      </a: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5">
                          <a:solidFill>
                            <a:srgbClr val="2B2F31"/>
                          </a:solidFill>
                          <a:latin typeface="Arial"/>
                          <a:cs typeface="Arial"/>
                        </a:rPr>
                        <a:t>Toe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2080">
                        <a:lnSpc>
                          <a:spcPts val="1125"/>
                        </a:lnSpc>
                      </a:pPr>
                      <a:r>
                        <a:rPr dirty="0" sz="1050" spc="-50">
                          <a:solidFill>
                            <a:srgbClr val="2B2F31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1050" spc="-50">
                          <a:solidFill>
                            <a:srgbClr val="7C91B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 spc="-25">
                          <a:solidFill>
                            <a:srgbClr val="7C91B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80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50" spc="-280">
                          <a:solidFill>
                            <a:srgbClr val="8EA5C8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50" spc="-280">
                          <a:solidFill>
                            <a:srgbClr val="2B2F31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50" spc="-280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gJ</a:t>
                      </a:r>
                      <a:r>
                        <a:rPr dirty="0" sz="1050" spc="-280">
                          <a:solidFill>
                            <a:srgbClr val="8EA5C8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00965">
                        <a:lnSpc>
                          <a:spcPts val="1205"/>
                        </a:lnSpc>
                      </a:pPr>
                      <a:r>
                        <a:rPr dirty="0" sz="1050" spc="-45">
                          <a:solidFill>
                            <a:srgbClr val="333D4F"/>
                          </a:solidFill>
                          <a:latin typeface="Times New Roman"/>
                          <a:cs typeface="Times New Roman"/>
                        </a:rPr>
                        <a:t>Hierk </a:t>
                      </a:r>
                      <a:r>
                        <a:rPr dirty="0" sz="1050" spc="-100">
                          <a:solidFill>
                            <a:srgbClr val="2B2F3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50" spc="-100">
                          <a:solidFill>
                            <a:srgbClr val="333D4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50" spc="-100">
                          <a:solidFill>
                            <a:srgbClr val="4B5D7C"/>
                          </a:solidFill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z="1050" spc="-80">
                          <a:solidFill>
                            <a:srgbClr val="4B5D7C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50" spc="-90">
                          <a:solidFill>
                            <a:srgbClr val="4B5D7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30">
                          <a:solidFill>
                            <a:srgbClr val="2B2F3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50" spc="-130">
                          <a:solidFill>
                            <a:srgbClr val="333D4F"/>
                          </a:solidFill>
                          <a:latin typeface="Times New Roman"/>
                          <a:cs typeface="Times New Roman"/>
                        </a:rPr>
                        <a:t>.g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71755">
                        <a:lnSpc>
                          <a:spcPts val="1220"/>
                        </a:lnSpc>
                      </a:pPr>
                      <a:r>
                        <a:rPr dirty="0" sz="1050" spc="-160" i="1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z="1050" spc="-160" i="1">
                          <a:solidFill>
                            <a:srgbClr val="4B5D7C"/>
                          </a:solidFill>
                          <a:latin typeface="Times New Roman"/>
                          <a:cs typeface="Times New Roman"/>
                        </a:rPr>
                        <a:t>1'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50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Tiöcl</a:t>
                      </a:r>
                      <a:r>
                        <a:rPr dirty="0" sz="950" spc="-50">
                          <a:solidFill>
                            <a:srgbClr val="4B5D7C"/>
                          </a:solidFill>
                          <a:latin typeface="Arial"/>
                          <a:cs typeface="Arial"/>
                        </a:rPr>
                        <a:t>s.  </a:t>
                      </a:r>
                      <a:r>
                        <a:rPr dirty="0" sz="950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190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ui:r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55">
                          <a:solidFill>
                            <a:srgbClr val="4B5D7C"/>
                          </a:solidFill>
                          <a:latin typeface="Arial"/>
                          <a:cs typeface="Arial"/>
                        </a:rPr>
                        <a:t>{ifm  </a:t>
                      </a:r>
                      <a:r>
                        <a:rPr dirty="0" sz="800" spc="-55">
                          <a:solidFill>
                            <a:srgbClr val="4B5D7C"/>
                          </a:solidFill>
                          <a:latin typeface="Times New Roman"/>
                          <a:cs typeface="Times New Roman"/>
                        </a:rPr>
                        <a:t>ilh</a:t>
                      </a:r>
                      <a:r>
                        <a:rPr dirty="0" sz="800" spc="-105">
                          <a:solidFill>
                            <a:srgbClr val="4B5D7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85">
                          <a:solidFill>
                            <a:srgbClr val="1F2A54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 spc="-85">
                          <a:solidFill>
                            <a:srgbClr val="4B5D7C"/>
                          </a:solidFill>
                          <a:latin typeface="Times New Roman"/>
                          <a:cs typeface="Times New Roman"/>
                        </a:rPr>
                        <a:t>U'l.'l'e</a:t>
                      </a:r>
                      <a:r>
                        <a:rPr dirty="0" sz="800" spc="-85">
                          <a:solidFill>
                            <a:srgbClr val="333D4F"/>
                          </a:solidFill>
                          <a:latin typeface="Times New Roman"/>
                          <a:cs typeface="Times New Roman"/>
                        </a:rPr>
                        <a:t>!N)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 spc="-110">
                          <a:solidFill>
                            <a:srgbClr val="2B2F31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50" spc="-110">
                          <a:solidFill>
                            <a:srgbClr val="333D4F"/>
                          </a:solidFill>
                          <a:latin typeface="Arial"/>
                          <a:cs typeface="Arial"/>
                        </a:rPr>
                        <a:t>l'B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300"/>
                        </a:lnSpc>
                      </a:pPr>
                      <a:r>
                        <a:rPr dirty="0" sz="1200" spc="10">
                          <a:solidFill>
                            <a:srgbClr val="333D4F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row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-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K/ZW/2.1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 t/m</a:t>
                      </a:r>
                      <a:r>
                        <a:rPr dirty="0" sz="9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0355">
                        <a:lnSpc>
                          <a:spcPts val="1135"/>
                        </a:lnSpc>
                        <a:spcBef>
                          <a:spcPts val="85"/>
                        </a:spcBef>
                        <a:tabLst>
                          <a:tab pos="528320" algn="l"/>
                        </a:tabLst>
                      </a:pPr>
                      <a:r>
                        <a:rPr dirty="0" baseline="3086" sz="1350" spc="44">
                          <a:solidFill>
                            <a:srgbClr val="E9282A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9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kapsalon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0860" indent="-230504">
                        <a:lnSpc>
                          <a:spcPts val="1225"/>
                        </a:lnSpc>
                        <a:buClr>
                          <a:srgbClr val="E9282A"/>
                        </a:buClr>
                        <a:buSzPct val="110526"/>
                        <a:buChar char="-"/>
                        <a:tabLst>
                          <a:tab pos="530860" algn="l"/>
                          <a:tab pos="531495" algn="l"/>
                        </a:tabLst>
                      </a:pP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Omgaan </a:t>
                      </a:r>
                      <a:r>
                        <a:rPr dirty="0" sz="9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klanten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295" marR="213995" indent="226060">
                        <a:lnSpc>
                          <a:spcPts val="1180"/>
                        </a:lnSpc>
                        <a:spcBef>
                          <a:spcPts val="80"/>
                        </a:spcBef>
                        <a:buClr>
                          <a:srgbClr val="E9282A"/>
                        </a:buClr>
                        <a:buSzPct val="110526"/>
                        <a:buChar char="-"/>
                        <a:tabLst>
                          <a:tab pos="530225" algn="l"/>
                          <a:tab pos="530860" algn="l"/>
                        </a:tabLst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Haardiagnose </a:t>
                      </a:r>
                      <a:r>
                        <a:rPr dirty="0" sz="9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was behandeling 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Was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behandelinq </a:t>
                      </a:r>
                      <a:r>
                        <a:rPr dirty="0" sz="9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verzorqende</a:t>
                      </a:r>
                      <a:r>
                        <a:rPr dirty="0" sz="950" spc="1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producten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737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K/ZW/2.2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5, 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6,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7, </a:t>
                      </a:r>
                      <a:r>
                        <a:rPr dirty="0" sz="9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8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50" spc="-114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Urn 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67690" indent="-267970">
                        <a:lnSpc>
                          <a:spcPct val="100000"/>
                        </a:lnSpc>
                        <a:spcBef>
                          <a:spcPts val="85"/>
                        </a:spcBef>
                        <a:buClr>
                          <a:srgbClr val="EB4949"/>
                        </a:buClr>
                        <a:buSzPct val="94736"/>
                        <a:buFont typeface="Times New Roman"/>
                        <a:buChar char="-"/>
                        <a:tabLst>
                          <a:tab pos="567690" algn="l"/>
                          <a:tab pos="568325" algn="l"/>
                        </a:tabLst>
                      </a:pP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Activiteiten,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planning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ergonomie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0860" indent="-231140">
                        <a:lnSpc>
                          <a:spcPts val="1135"/>
                        </a:lnSpc>
                        <a:spcBef>
                          <a:spcPts val="60"/>
                        </a:spcBef>
                        <a:buClr>
                          <a:srgbClr val="EB4949"/>
                        </a:buClr>
                        <a:buSzPct val="94736"/>
                        <a:buFont typeface="Times New Roman"/>
                        <a:buChar char="-"/>
                        <a:tabLst>
                          <a:tab pos="530860" algn="l"/>
                          <a:tab pos="531495" algn="l"/>
                        </a:tabLst>
                      </a:pP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Bruiloft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kapsels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 marR="233679" indent="227329">
                        <a:lnSpc>
                          <a:spcPts val="1180"/>
                        </a:lnSpc>
                        <a:spcBef>
                          <a:spcPts val="100"/>
                        </a:spcBef>
                        <a:tabLst>
                          <a:tab pos="530225" algn="l"/>
                        </a:tabLst>
                      </a:pPr>
                      <a:r>
                        <a:rPr dirty="0" sz="1050" spc="-5">
                          <a:solidFill>
                            <a:srgbClr val="EB4949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presenteren </a:t>
                      </a:r>
                      <a:r>
                        <a:rPr dirty="0" sz="9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verkopen 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Kroeshaar,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klantenbindina en</a:t>
                      </a:r>
                      <a:r>
                        <a:rPr dirty="0" sz="9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afrekenen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76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86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K/ZW/2.1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85725" indent="-2540">
                        <a:lnSpc>
                          <a:spcPct val="107500"/>
                        </a:lnSpc>
                        <a:spcBef>
                          <a:spcPts val="95"/>
                        </a:spcBef>
                      </a:pP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Haar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hoofdhuidbehandeling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geven </a:t>
                      </a:r>
                      <a:r>
                        <a:rPr dirty="0" sz="9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basis  van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50" spc="-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haardiaanose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4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K/ZW/2.2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vakken</a:t>
                      </a:r>
                      <a:r>
                        <a:rPr dirty="0" sz="950" spc="-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afdelen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2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K/ZW/2.2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-9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Proeve van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Haar</a:t>
                      </a:r>
                      <a:r>
                        <a:rPr dirty="0" sz="9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omvormen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gridSpan="9">
                  <a:txBody>
                    <a:bodyPr/>
                    <a:lstStyle/>
                    <a:p>
                      <a:pPr marL="73025">
                        <a:lnSpc>
                          <a:spcPts val="1195"/>
                        </a:lnSpc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70" i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9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Ltotaal</a:t>
                      </a:r>
                      <a:r>
                        <a:rPr dirty="0" sz="9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1135"/>
                        </a:lnSpc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-1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'&gt;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250" spc="1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totaal</a:t>
                      </a:r>
                      <a:r>
                        <a:rPr dirty="0" sz="950" spc="-7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4">
                  <a:txBody>
                    <a:bodyPr/>
                    <a:lstStyle/>
                    <a:p>
                      <a:pPr marL="75565" marR="2052955" indent="-2540">
                        <a:lnSpc>
                          <a:spcPct val="105400"/>
                        </a:lnSpc>
                        <a:spcBef>
                          <a:spcPts val="114"/>
                        </a:spcBef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Kathy 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Willems 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Vaststellina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vakaroeo </a:t>
                      </a: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d.d.:</a:t>
                      </a:r>
                      <a:r>
                        <a:rPr dirty="0" sz="950" spc="10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9-7-2019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46798" y="471186"/>
            <a:ext cx="3643629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35" b="1">
                <a:solidFill>
                  <a:srgbClr val="1A1A1A"/>
                </a:solidFill>
                <a:latin typeface="Arial"/>
                <a:cs typeface="Arial"/>
              </a:rPr>
              <a:t>PTA </a:t>
            </a:r>
            <a:r>
              <a:rPr dirty="0" sz="1500" spc="-15" b="1">
                <a:solidFill>
                  <a:srgbClr val="1A1A1A"/>
                </a:solidFill>
                <a:latin typeface="Arial"/>
                <a:cs typeface="Arial"/>
              </a:rPr>
              <a:t>Zorg </a:t>
            </a:r>
            <a:r>
              <a:rPr dirty="0" sz="1500" spc="55" b="1">
                <a:solidFill>
                  <a:srgbClr val="1A1A1A"/>
                </a:solidFill>
                <a:latin typeface="Arial"/>
                <a:cs typeface="Arial"/>
              </a:rPr>
              <a:t>en </a:t>
            </a:r>
            <a:r>
              <a:rPr dirty="0" sz="1500" spc="30" b="1">
                <a:solidFill>
                  <a:srgbClr val="1A1A1A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A1A1A"/>
                </a:solidFill>
                <a:latin typeface="Arial"/>
                <a:cs typeface="Arial"/>
              </a:rPr>
              <a:t>BB/KB</a:t>
            </a:r>
            <a:r>
              <a:rPr dirty="0" sz="1500" spc="22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0" spc="75" b="1">
                <a:solidFill>
                  <a:srgbClr val="1A1A1A"/>
                </a:solidFill>
                <a:latin typeface="Arial"/>
                <a:cs typeface="Arial"/>
              </a:rPr>
              <a:t>2019-2021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40218" y="471186"/>
            <a:ext cx="272732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10" b="1">
                <a:solidFill>
                  <a:srgbClr val="1A1A1A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1A1A1A"/>
                </a:solidFill>
                <a:latin typeface="Arial"/>
                <a:cs typeface="Arial"/>
              </a:rPr>
              <a:t>arrangement</a:t>
            </a:r>
            <a:r>
              <a:rPr dirty="0" sz="1500" spc="28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0" spc="30" b="1">
                <a:solidFill>
                  <a:srgbClr val="1A1A1A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5" y="36635"/>
            <a:ext cx="0" cy="794385"/>
          </a:xfrm>
          <a:custGeom>
            <a:avLst/>
            <a:gdLst/>
            <a:ahLst/>
            <a:cxnLst/>
            <a:rect l="l" t="t" r="r" b="b"/>
            <a:pathLst>
              <a:path w="0" h="794385">
                <a:moveTo>
                  <a:pt x="0" y="79375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55953" y="477293"/>
            <a:ext cx="3643629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45" b="1">
                <a:solidFill>
                  <a:srgbClr val="1C1C1F"/>
                </a:solidFill>
                <a:latin typeface="Arial"/>
                <a:cs typeface="Arial"/>
              </a:rPr>
              <a:t>PTA </a:t>
            </a:r>
            <a:r>
              <a:rPr dirty="0" sz="1500" spc="-15" b="1">
                <a:solidFill>
                  <a:srgbClr val="1C1C1F"/>
                </a:solidFill>
                <a:latin typeface="Arial"/>
                <a:cs typeface="Arial"/>
              </a:rPr>
              <a:t>Zorg </a:t>
            </a:r>
            <a:r>
              <a:rPr dirty="0" sz="1500" spc="30" b="1">
                <a:solidFill>
                  <a:srgbClr val="1C1C1F"/>
                </a:solidFill>
                <a:latin typeface="Arial"/>
                <a:cs typeface="Arial"/>
              </a:rPr>
              <a:t>en </a:t>
            </a:r>
            <a:r>
              <a:rPr dirty="0" sz="1500" spc="40" b="1">
                <a:solidFill>
                  <a:srgbClr val="1C1C1F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C1C1F"/>
                </a:solidFill>
                <a:latin typeface="Arial"/>
                <a:cs typeface="Arial"/>
              </a:rPr>
              <a:t>BB/KB</a:t>
            </a:r>
            <a:r>
              <a:rPr dirty="0" sz="1500" spc="-114" b="1">
                <a:solidFill>
                  <a:srgbClr val="1C1C1F"/>
                </a:solidFill>
                <a:latin typeface="Arial"/>
                <a:cs typeface="Arial"/>
              </a:rPr>
              <a:t> </a:t>
            </a:r>
            <a:r>
              <a:rPr dirty="0" sz="1500" spc="75" b="1">
                <a:solidFill>
                  <a:srgbClr val="1C1C1F"/>
                </a:solidFill>
                <a:latin typeface="Arial"/>
                <a:cs typeface="Arial"/>
              </a:rPr>
              <a:t>2019-2021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46321" y="474241"/>
            <a:ext cx="272224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10" b="1">
                <a:solidFill>
                  <a:srgbClr val="1C1C1F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1C1C1F"/>
                </a:solidFill>
                <a:latin typeface="Arial"/>
                <a:cs typeface="Arial"/>
              </a:rPr>
              <a:t>arrangement</a:t>
            </a:r>
            <a:r>
              <a:rPr dirty="0" sz="1500" spc="229" b="1">
                <a:solidFill>
                  <a:srgbClr val="1C1C1F"/>
                </a:solidFill>
                <a:latin typeface="Arial"/>
                <a:cs typeface="Arial"/>
              </a:rPr>
              <a:t> </a:t>
            </a:r>
            <a:r>
              <a:rPr dirty="0" sz="1500" spc="40" b="1">
                <a:solidFill>
                  <a:srgbClr val="1C1C1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542310" y="1179472"/>
            <a:ext cx="0" cy="86995"/>
          </a:xfrm>
          <a:custGeom>
            <a:avLst/>
            <a:gdLst/>
            <a:ahLst/>
            <a:cxnLst/>
            <a:rect l="l" t="t" r="r" b="b"/>
            <a:pathLst>
              <a:path w="0" h="86994">
                <a:moveTo>
                  <a:pt x="0" y="0"/>
                </a:moveTo>
                <a:lnTo>
                  <a:pt x="0" y="86770"/>
                </a:lnTo>
              </a:path>
            </a:pathLst>
          </a:custGeom>
          <a:ln w="9154">
            <a:solidFill>
              <a:srgbClr val="D3DFF9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25296" y="1050203"/>
          <a:ext cx="9566910" cy="4054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6294"/>
                <a:gridCol w="906780"/>
                <a:gridCol w="808989"/>
                <a:gridCol w="1620519"/>
                <a:gridCol w="2609215"/>
                <a:gridCol w="445770"/>
                <a:gridCol w="448945"/>
                <a:gridCol w="989329"/>
                <a:gridCol w="885825"/>
              </a:tblGrid>
              <a:tr h="314450">
                <a:tc gridSpan="4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50" spc="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1050" spc="-10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r>
                        <a:rPr dirty="0" sz="1050" spc="-10">
                          <a:solidFill>
                            <a:srgbClr val="33466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50" spc="-10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KB </a:t>
                      </a:r>
                      <a:r>
                        <a:rPr dirty="0" sz="950" spc="-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2019</a:t>
                      </a:r>
                      <a:r>
                        <a:rPr dirty="0" sz="950" spc="-35">
                          <a:solidFill>
                            <a:srgbClr val="445775"/>
                          </a:solidFill>
                          <a:latin typeface="Arial"/>
                          <a:cs typeface="Arial"/>
                        </a:rPr>
                        <a:t>,-</a:t>
                      </a:r>
                      <a:r>
                        <a:rPr dirty="0" sz="950" spc="-114">
                          <a:solidFill>
                            <a:srgbClr val="44577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ts val="1000"/>
                        </a:lnSpc>
                        <a:spcBef>
                          <a:spcPts val="130"/>
                        </a:spcBef>
                      </a:pP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Ket1zevak </a:t>
                      </a:r>
                      <a:r>
                        <a:rPr dirty="0" sz="950" spc="3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950" spc="50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Z&amp;W </a:t>
                      </a:r>
                      <a:r>
                        <a:rPr dirty="0" sz="950" spc="8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Huidverzor</a:t>
                      </a:r>
                      <a:r>
                        <a:rPr dirty="0" sz="950" spc="-15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8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r" marR="24130">
                        <a:lnSpc>
                          <a:spcPts val="459"/>
                        </a:lnSpc>
                      </a:pPr>
                      <a:r>
                        <a:rPr dirty="0" sz="500">
                          <a:solidFill>
                            <a:srgbClr val="B8C6F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gridSpan="2">
                  <a:txBody>
                    <a:bodyPr/>
                    <a:lstStyle/>
                    <a:p>
                      <a:pPr marL="807085">
                        <a:lnSpc>
                          <a:spcPts val="1040"/>
                        </a:lnSpc>
                        <a:spcBef>
                          <a:spcPts val="105"/>
                        </a:spcBef>
                      </a:pPr>
                      <a:r>
                        <a:rPr dirty="0" sz="700" spc="-300">
                          <a:solidFill>
                            <a:srgbClr val="44577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00" spc="490">
                          <a:solidFill>
                            <a:srgbClr val="44577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1120" marR="345440" indent="1905">
                        <a:lnSpc>
                          <a:spcPct val="107500"/>
                        </a:lnSpc>
                        <a:spcBef>
                          <a:spcPts val="45"/>
                        </a:spcBef>
                      </a:pPr>
                      <a:r>
                        <a:rPr dirty="0" sz="950" spc="-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Toet</a:t>
                      </a:r>
                      <a:r>
                        <a:rPr dirty="0" sz="950" spc="-10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b="1">
                          <a:solidFill>
                            <a:srgbClr val="213659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dirty="0" sz="950" spc="2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ts val="844"/>
                        </a:lnSpc>
                        <a:spcBef>
                          <a:spcPts val="210"/>
                        </a:spcBef>
                      </a:pPr>
                      <a:r>
                        <a:rPr dirty="0" sz="80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(maaister)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10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I1"I </a:t>
                      </a:r>
                      <a:r>
                        <a:rPr dirty="0" sz="950" spc="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eu </a:t>
                      </a:r>
                      <a:r>
                        <a:rPr dirty="0" sz="950" spc="-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d/leers</a:t>
                      </a:r>
                      <a:r>
                        <a:rPr dirty="0" sz="950" spc="-15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llof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0979">
                        <a:lnSpc>
                          <a:spcPts val="1140"/>
                        </a:lnSpc>
                        <a:spcBef>
                          <a:spcPts val="10"/>
                        </a:spcBef>
                      </a:pPr>
                      <a:r>
                        <a:rPr dirty="0" sz="1000" spc="-90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90">
                          <a:solidFill>
                            <a:srgbClr val="95ACD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 spc="-90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60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8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950" spc="-185">
                          <a:solidFill>
                            <a:srgbClr val="95ACD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50" spc="-185">
                          <a:solidFill>
                            <a:srgbClr val="2A2F33"/>
                          </a:solidFill>
                          <a:latin typeface="Times New Roman"/>
                          <a:cs typeface="Times New Roman"/>
                        </a:rPr>
                        <a:t>Ft</a:t>
                      </a:r>
                      <a:r>
                        <a:rPr dirty="0" sz="950" spc="-185">
                          <a:solidFill>
                            <a:srgbClr val="8999BD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50" spc="-185">
                          <a:solidFill>
                            <a:srgbClr val="2A2F33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950" spc="-254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H </a:t>
                      </a:r>
                      <a:r>
                        <a:rPr dirty="0" sz="950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erkan</a:t>
                      </a:r>
                      <a:r>
                        <a:rPr dirty="0" sz="950">
                          <a:solidFill>
                            <a:srgbClr val="213659"/>
                          </a:solidFill>
                          <a:latin typeface="Arial"/>
                          <a:cs typeface="Arial"/>
                        </a:rPr>
                        <a:t>s:i</a:t>
                      </a:r>
                      <a:r>
                        <a:rPr dirty="0" sz="950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l'I§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L="8255">
                        <a:lnSpc>
                          <a:spcPts val="1240"/>
                        </a:lnSpc>
                      </a:pPr>
                      <a:r>
                        <a:rPr dirty="0" sz="1050" spc="-105" b="1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J/.N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-25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î ijt! </a:t>
                      </a:r>
                      <a:r>
                        <a:rPr dirty="0" sz="950" spc="-25">
                          <a:solidFill>
                            <a:srgbClr val="21365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25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95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80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!lll!.lf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517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50" spc="-145">
                          <a:solidFill>
                            <a:srgbClr val="334660"/>
                          </a:solidFill>
                          <a:latin typeface="Times New Roman"/>
                          <a:cs typeface="Times New Roman"/>
                        </a:rPr>
                        <a:t>Gillil </a:t>
                      </a:r>
                      <a:r>
                        <a:rPr dirty="0" sz="850" spc="-145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50" spc="-145">
                          <a:solidFill>
                            <a:srgbClr val="445775"/>
                          </a:solidFill>
                          <a:latin typeface="Arial"/>
                          <a:cs typeface="Arial"/>
                        </a:rPr>
                        <a:t>î</a:t>
                      </a:r>
                      <a:r>
                        <a:rPr dirty="0" sz="850" spc="-145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r,i</a:t>
                      </a:r>
                      <a:r>
                        <a:rPr dirty="0" sz="850" spc="-145">
                          <a:solidFill>
                            <a:srgbClr val="8999B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14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u </a:t>
                      </a:r>
                      <a:r>
                        <a:rPr dirty="0" sz="850" spc="10">
                          <a:solidFill>
                            <a:srgbClr val="334660"/>
                          </a:solidFill>
                          <a:latin typeface="Arial"/>
                          <a:cs typeface="Arial"/>
                        </a:rPr>
                        <a:t>te"</a:t>
                      </a:r>
                      <a:r>
                        <a:rPr dirty="0" sz="850" spc="-175">
                          <a:solidFill>
                            <a:srgbClr val="3346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>
                          <a:solidFill>
                            <a:srgbClr val="334660"/>
                          </a:solidFill>
                          <a:latin typeface="Arial"/>
                          <a:cs typeface="Arial"/>
                        </a:rPr>
                        <a:t>'j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300"/>
                        </a:lnSpc>
                      </a:pPr>
                      <a:r>
                        <a:rPr dirty="0" sz="1200" spc="10">
                          <a:solidFill>
                            <a:srgbClr val="1C1C1F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00"/>
                        </a:lnSpc>
                      </a:pPr>
                      <a:r>
                        <a:rPr dirty="0" sz="1200" spc="-355">
                          <a:solidFill>
                            <a:srgbClr val="334660"/>
                          </a:solidFill>
                          <a:latin typeface="Courier New"/>
                          <a:cs typeface="Courier New"/>
                        </a:rPr>
                        <a:t>K:</a:t>
                      </a:r>
                      <a:r>
                        <a:rPr dirty="0" sz="1200" spc="-355">
                          <a:solidFill>
                            <a:srgbClr val="2A2F33"/>
                          </a:solidFill>
                          <a:latin typeface="Courier New"/>
                          <a:cs typeface="Courier New"/>
                        </a:rPr>
                        <a:t>18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387">
                <a:tc row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6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5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K/ZW/3.1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10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40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E8504D"/>
                        </a:buClr>
                        <a:buSzPct val="94736"/>
                        <a:buFont typeface="Times New Roman"/>
                        <a:buChar char="-"/>
                        <a:tabLst>
                          <a:tab pos="528320" algn="l"/>
                          <a:tab pos="528955" algn="l"/>
                        </a:tabLst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Solliciteren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7685" indent="-227965">
                        <a:lnSpc>
                          <a:spcPts val="1135"/>
                        </a:lnSpc>
                        <a:spcBef>
                          <a:spcPts val="60"/>
                        </a:spcBef>
                        <a:buClr>
                          <a:srgbClr val="2A2F33"/>
                        </a:buClr>
                        <a:buSzPct val="94736"/>
                        <a:buFont typeface="Times New Roman"/>
                        <a:buChar char="-"/>
                        <a:tabLst>
                          <a:tab pos="527685" algn="l"/>
                          <a:tab pos="528320" algn="l"/>
                        </a:tabLst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Omgang </a:t>
                      </a:r>
                      <a:r>
                        <a:rPr dirty="0" sz="950" spc="3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950" spc="-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klanten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 marR="647700" indent="230504">
                        <a:lnSpc>
                          <a:spcPts val="1200"/>
                        </a:lnSpc>
                        <a:spcBef>
                          <a:spcPts val="85"/>
                        </a:spcBef>
                        <a:tabLst>
                          <a:tab pos="530225" algn="l"/>
                        </a:tabLst>
                      </a:pPr>
                      <a:r>
                        <a:rPr dirty="0" sz="1050" spc="-35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Hygiëne en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huiddiagnose 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Cursusdag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068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K/ZW/3.2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3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3400" indent="-231140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33400" algn="l"/>
                          <a:tab pos="534035" algn="l"/>
                        </a:tabLst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doorsnee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werkdag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3400" indent="-231140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33400" algn="l"/>
                          <a:tab pos="534035" algn="l"/>
                        </a:tabLst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Visagie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 marR="836294" indent="229870">
                        <a:lnSpc>
                          <a:spcPts val="1230"/>
                        </a:lnSpc>
                        <a:spcBef>
                          <a:spcPts val="30"/>
                        </a:spcBef>
                        <a:buSzPct val="94736"/>
                        <a:buFont typeface="Times New Roman"/>
                        <a:buChar char="-"/>
                        <a:tabLst>
                          <a:tab pos="530860" algn="l"/>
                          <a:tab pos="531495" algn="l"/>
                        </a:tabLst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Lichaamsbehandeling  Ontharen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16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K/ZW/3.1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Huiddiagnose</a:t>
                      </a:r>
                      <a:r>
                        <a:rPr dirty="0" sz="950" spc="8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K/ZW/3</a:t>
                      </a:r>
                      <a:r>
                        <a:rPr dirty="0" sz="950" spc="25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1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Oppervlaktereiniging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advies</a:t>
                      </a:r>
                      <a:r>
                        <a:rPr dirty="0" sz="950" spc="-6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geven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2A2F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K/ZW/3.2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5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Dieptereiniging geven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(scrub </a:t>
                      </a:r>
                      <a:r>
                        <a:rPr dirty="0" sz="950" spc="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9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masker)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9">
                  <a:txBody>
                    <a:bodyPr/>
                    <a:lstStyle/>
                    <a:p>
                      <a:pPr marL="73025">
                        <a:lnSpc>
                          <a:spcPts val="1270"/>
                        </a:lnSpc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88 </a:t>
                      </a:r>
                      <a:r>
                        <a:rPr dirty="0" sz="950" spc="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950" spc="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Ltotaal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ts val="1105"/>
                        </a:lnSpc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150" spc="-18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weqinq)/ </a:t>
                      </a:r>
                      <a:r>
                        <a:rPr dirty="0" sz="1150" spc="35" i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J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totaal</a:t>
                      </a:r>
                      <a:r>
                        <a:rPr dirty="0" sz="950" spc="-8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4">
                  <a:txBody>
                    <a:bodyPr/>
                    <a:lstStyle/>
                    <a:p>
                      <a:pPr marL="75565" marR="2051685" indent="-2540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Opsteller: Kathy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Willems 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d.d.:</a:t>
                      </a:r>
                      <a:r>
                        <a:rPr dirty="0" sz="950" spc="8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9-7-2019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17667" y="1659260"/>
          <a:ext cx="9464675" cy="420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680"/>
                <a:gridCol w="1086484"/>
                <a:gridCol w="720089"/>
                <a:gridCol w="1623060"/>
                <a:gridCol w="2877185"/>
                <a:gridCol w="359409"/>
                <a:gridCol w="359409"/>
                <a:gridCol w="893445"/>
                <a:gridCol w="786765"/>
              </a:tblGrid>
              <a:tr h="314450">
                <a:tc gridSpan="4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5"/>
                        </a:spcBef>
                        <a:tabLst>
                          <a:tab pos="665480" algn="l"/>
                          <a:tab pos="1146810" algn="l"/>
                        </a:tabLst>
                      </a:pPr>
                      <a:r>
                        <a:rPr dirty="0" sz="950" spc="-5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Le:e	</a:t>
                      </a:r>
                      <a:r>
                        <a:rPr dirty="0" sz="950" spc="-110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BlB</a:t>
                      </a:r>
                      <a:r>
                        <a:rPr dirty="0" sz="950" spc="-110" b="1">
                          <a:solidFill>
                            <a:srgbClr val="38465B"/>
                          </a:solidFill>
                          <a:latin typeface="Arial"/>
                          <a:cs typeface="Arial"/>
                        </a:rPr>
                        <a:t>/i</a:t>
                      </a:r>
                      <a:r>
                        <a:rPr dirty="0" sz="950" spc="-110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l(B	</a:t>
                      </a:r>
                      <a:r>
                        <a:rPr dirty="0" sz="950" spc="-18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50" spc="-120" b="1">
                          <a:solidFill>
                            <a:srgbClr val="8093A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120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0'</a:t>
                      </a:r>
                      <a:r>
                        <a:rPr dirty="0" sz="950" spc="-120" b="1">
                          <a:solidFill>
                            <a:srgbClr val="38465B"/>
                          </a:solidFill>
                          <a:latin typeface="Arial"/>
                          <a:cs typeface="Arial"/>
                        </a:rPr>
                        <a:t>i1</a:t>
                      </a:r>
                      <a:r>
                        <a:rPr dirty="0" sz="950" spc="-120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950" spc="-45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-2</a:t>
                      </a:r>
                      <a:r>
                        <a:rPr dirty="0" sz="950" spc="-45" b="1">
                          <a:solidFill>
                            <a:srgbClr val="38465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20" b="1">
                          <a:solidFill>
                            <a:srgbClr val="3846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6200">
                        <a:lnSpc>
                          <a:spcPts val="1330"/>
                        </a:lnSpc>
                        <a:tabLst>
                          <a:tab pos="2179320" algn="l"/>
                        </a:tabLst>
                      </a:pPr>
                      <a:r>
                        <a:rPr dirty="0" sz="950" spc="-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Keuz:ev:nk  </a:t>
                      </a:r>
                      <a:r>
                        <a:rPr dirty="0" sz="950" spc="1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4: </a:t>
                      </a:r>
                      <a:r>
                        <a:rPr dirty="0" sz="950" spc="5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H.ifld· </a:t>
                      </a:r>
                      <a:r>
                        <a:rPr dirty="0" sz="1000" spc="-105" i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ern</a:t>
                      </a:r>
                      <a:r>
                        <a:rPr dirty="0" sz="1000" spc="65" i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vo</a:t>
                      </a:r>
                      <a:r>
                        <a:rPr dirty="0" sz="950" spc="-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950" spc="-1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3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v.er:z,orgi	</a:t>
                      </a:r>
                      <a:r>
                        <a:rPr dirty="0" sz="1250" spc="-16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sz="950" spc="-16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265170">
                        <a:lnSpc>
                          <a:spcPts val="745"/>
                        </a:lnSpc>
                        <a:spcBef>
                          <a:spcPts val="300"/>
                        </a:spcBef>
                        <a:tabLst>
                          <a:tab pos="3843654" algn="l"/>
                        </a:tabLst>
                      </a:pPr>
                      <a:r>
                        <a:rPr dirty="0" sz="1300" spc="50">
                          <a:solidFill>
                            <a:srgbClr val="485B77"/>
                          </a:solidFill>
                          <a:latin typeface="Times New Roman"/>
                          <a:cs typeface="Times New Roman"/>
                        </a:rPr>
                        <a:t>.	</a:t>
                      </a:r>
                      <a:r>
                        <a:rPr dirty="0" baseline="-35087" sz="1425" spc="-675">
                          <a:solidFill>
                            <a:srgbClr val="38465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-35087" sz="1425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632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20" b="1">
                          <a:solidFill>
                            <a:srgbClr val="38465B"/>
                          </a:solidFill>
                          <a:latin typeface="Arial"/>
                          <a:cs typeface="Arial"/>
                        </a:rPr>
                        <a:t>l!le.'e1lta</a:t>
                      </a:r>
                      <a:r>
                        <a:rPr dirty="0" sz="1000" spc="-120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70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65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t&lt;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4295" marR="252729" indent="1905">
                        <a:lnSpc>
                          <a:spcPct val="105400"/>
                        </a:lnSpc>
                        <a:spcBef>
                          <a:spcPts val="45"/>
                        </a:spcBef>
                      </a:pPr>
                      <a:r>
                        <a:rPr dirty="0" sz="950" spc="-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7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cede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890"/>
                        </a:lnSpc>
                        <a:spcBef>
                          <a:spcPts val="235"/>
                        </a:spcBef>
                      </a:pPr>
                      <a:r>
                        <a:rPr dirty="0" sz="800" spc="-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15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oe'ts</a:t>
                      </a:r>
                      <a:r>
                        <a:rPr dirty="0" sz="800" spc="15" b="1">
                          <a:solidFill>
                            <a:srgbClr val="38465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15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0f</a:t>
                      </a:r>
                      <a:r>
                        <a:rPr dirty="0" sz="800" spc="105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75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Ail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6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2720">
                        <a:lnSpc>
                          <a:spcPts val="500"/>
                        </a:lnSpc>
                      </a:pPr>
                      <a:r>
                        <a:rPr dirty="0" sz="60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600" spc="-7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25">
                          <a:solidFill>
                            <a:srgbClr val="93A1C3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-16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He.</a:t>
                      </a:r>
                      <a:r>
                        <a:rPr dirty="0" sz="950" spc="-165">
                          <a:solidFill>
                            <a:srgbClr val="38465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16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kansing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950" spc="2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 spc="25" b="1">
                          <a:solidFill>
                            <a:srgbClr val="38465B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50" spc="2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-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Tij</a:t>
                      </a: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38465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5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20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(in </a:t>
                      </a:r>
                      <a:r>
                        <a:rPr dirty="0" sz="800" spc="-60">
                          <a:solidFill>
                            <a:srgbClr val="596B87"/>
                          </a:solidFill>
                          <a:latin typeface="Times New Roman"/>
                          <a:cs typeface="Times New Roman"/>
                        </a:rPr>
                        <a:t>'A</a:t>
                      </a:r>
                      <a:r>
                        <a:rPr dirty="0" sz="800" spc="-60">
                          <a:solidFill>
                            <a:srgbClr val="38465B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 spc="-60">
                          <a:solidFill>
                            <a:srgbClr val="2F333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600" spc="-60">
                          <a:solidFill>
                            <a:srgbClr val="2F3336"/>
                          </a:solidFill>
                          <a:latin typeface="Times New Roman"/>
                          <a:cs typeface="Times New Roman"/>
                        </a:rPr>
                        <a:t>fl</a:t>
                      </a:r>
                      <a:r>
                        <a:rPr dirty="0" sz="600" spc="-60">
                          <a:solidFill>
                            <a:srgbClr val="596B87"/>
                          </a:solidFill>
                          <a:latin typeface="Times New Roman"/>
                          <a:cs typeface="Times New Roman"/>
                        </a:rPr>
                        <a:t>1   </a:t>
                      </a:r>
                      <a:r>
                        <a:rPr dirty="0" sz="600" spc="-125">
                          <a:solidFill>
                            <a:srgbClr val="596B87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r>
                        <a:rPr dirty="0" sz="600" spc="-12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600" spc="-120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00" spc="10">
                          <a:solidFill>
                            <a:srgbClr val="38465B"/>
                          </a:solidFill>
                          <a:latin typeface="Times New Roman"/>
                          <a:cs typeface="Times New Roman"/>
                        </a:rPr>
                        <a:t>.0lil</a:t>
                      </a:r>
                      <a:r>
                        <a:rPr dirty="0" sz="600" spc="10">
                          <a:solidFill>
                            <a:srgbClr val="2F3336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2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9220">
                        <a:lnSpc>
                          <a:spcPts val="425"/>
                        </a:lnSpc>
                        <a:spcBef>
                          <a:spcPts val="120"/>
                        </a:spcBef>
                        <a:tabLst>
                          <a:tab pos="355600" algn="l"/>
                        </a:tabLst>
                      </a:pPr>
                      <a:r>
                        <a:rPr dirty="0" sz="450" spc="10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z="450" spc="8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450" spc="10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·	</a:t>
                      </a:r>
                      <a:r>
                        <a:rPr dirty="0" sz="450" spc="-8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450" spc="-85">
                          <a:solidFill>
                            <a:srgbClr val="93A1C3"/>
                          </a:solidFill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550" spc="-85">
                          <a:solidFill>
                            <a:srgbClr val="38465B"/>
                          </a:solidFill>
                          <a:latin typeface="Arial"/>
                          <a:cs typeface="Arial"/>
                        </a:rPr>
                        <a:t>■ </a:t>
                      </a:r>
                      <a:r>
                        <a:rPr dirty="0" sz="350" spc="-2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350" spc="-140">
                          <a:solidFill>
                            <a:srgbClr val="93A1C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350" spc="-60">
                          <a:solidFill>
                            <a:srgbClr val="93A1C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50" spc="-40">
                          <a:solidFill>
                            <a:srgbClr val="485B77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350" spc="-25">
                          <a:solidFill>
                            <a:srgbClr val="485B7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50" spc="-70">
                          <a:solidFill>
                            <a:srgbClr val="2F3336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350" spc="-70">
                          <a:solidFill>
                            <a:srgbClr val="6E7991"/>
                          </a:solidFill>
                          <a:latin typeface="Times New Roman"/>
                          <a:cs typeface="Times New Roman"/>
                        </a:rPr>
                        <a:t>-'</a:t>
                      </a:r>
                      <a:endParaRPr sz="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40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30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row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4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KFZW/4.1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35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5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1495" indent="-228600">
                        <a:lnSpc>
                          <a:spcPts val="1225"/>
                        </a:lnSpc>
                        <a:buClr>
                          <a:srgbClr val="DD312D"/>
                        </a:buClr>
                        <a:buSzPct val="110526"/>
                        <a:buChar char="-"/>
                        <a:tabLst>
                          <a:tab pos="531495" algn="l"/>
                          <a:tab pos="532130" algn="l"/>
                        </a:tabLst>
                      </a:pPr>
                      <a:r>
                        <a:rPr dirty="0" sz="950" spc="-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1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salon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5940" indent="-233045">
                        <a:lnSpc>
                          <a:spcPts val="1230"/>
                        </a:lnSpc>
                        <a:buClr>
                          <a:srgbClr val="DD312D"/>
                        </a:buClr>
                        <a:buSzPct val="110526"/>
                        <a:buChar char="-"/>
                        <a:tabLst>
                          <a:tab pos="535940" algn="l"/>
                          <a:tab pos="536575" algn="l"/>
                        </a:tabLst>
                      </a:pP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Verzorging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50" spc="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handen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3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nagels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533400" algn="l"/>
                        </a:tabLst>
                      </a:pPr>
                      <a:r>
                        <a:rPr dirty="0" baseline="3086" sz="1350" spc="22">
                          <a:solidFill>
                            <a:srgbClr val="DD312D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drukke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dag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salon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994"/>
                        </a:lnSpc>
                        <a:spcBef>
                          <a:spcPts val="65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Nailart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handen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schoonmaakwerkzaamheden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3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1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K/ZW/4</a:t>
                      </a:r>
                      <a:r>
                        <a:rPr dirty="0" sz="950" spc="-4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1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-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5940" indent="-233679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E84D46"/>
                        </a:buClr>
                        <a:buSzPct val="94736"/>
                        <a:buFont typeface="Times New Roman"/>
                        <a:buChar char="-"/>
                        <a:tabLst>
                          <a:tab pos="535940" algn="l"/>
                          <a:tab pos="536575" algn="l"/>
                        </a:tabLst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Voetverzorging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5940" indent="-233679">
                        <a:lnSpc>
                          <a:spcPct val="100000"/>
                        </a:lnSpc>
                        <a:spcBef>
                          <a:spcPts val="65"/>
                        </a:spcBef>
                        <a:buClr>
                          <a:srgbClr val="E84D46"/>
                        </a:buClr>
                        <a:buSzPct val="94736"/>
                        <a:buFont typeface="Times New Roman"/>
                        <a:buChar char="-"/>
                        <a:tabLst>
                          <a:tab pos="535940" algn="l"/>
                          <a:tab pos="536575" algn="l"/>
                        </a:tabLst>
                      </a:pP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Voetonderzoek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535940" algn="l"/>
                        </a:tabLst>
                      </a:pPr>
                      <a:r>
                        <a:rPr dirty="0" baseline="13071" sz="127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.	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Voetmassage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019"/>
                        </a:lnSpc>
                        <a:spcBef>
                          <a:spcPts val="6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Voet nailart , harsen en</a:t>
                      </a:r>
                      <a:r>
                        <a:rPr dirty="0" sz="950" spc="-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medisch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K/ZW/2</a:t>
                      </a:r>
                      <a:r>
                        <a:rPr dirty="0" sz="950" spc="-14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1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6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Behandelplan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opstellen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bij</a:t>
                      </a:r>
                      <a:r>
                        <a:rPr dirty="0" sz="950" spc="8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nagelafwijkingen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K/ZW/2.2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8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Voetbehandeling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950" spc="-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nailairt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2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1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K/ZW/2</a:t>
                      </a:r>
                      <a:r>
                        <a:rPr dirty="0" sz="950" spc="-4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1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-9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Proeve van</a:t>
                      </a: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Manicure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behandeling </a:t>
                      </a:r>
                      <a:r>
                        <a:rPr dirty="0" sz="950" spc="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950" spc="10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nailart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gridSpan="9">
                  <a:txBody>
                    <a:bodyPr/>
                    <a:lstStyle/>
                    <a:p>
                      <a:pPr marL="69850" marR="6309360">
                        <a:lnSpc>
                          <a:spcPts val="1200"/>
                        </a:lnSpc>
                        <a:spcBef>
                          <a:spcPts val="14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950" spc="4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Ltotaal </a:t>
                      </a:r>
                      <a:r>
                        <a:rPr dirty="0" sz="950" spc="6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9 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2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250" spc="-254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totaal</a:t>
                      </a:r>
                      <a:r>
                        <a:rPr dirty="0" sz="950" spc="-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2225">
                <a:tc gridSpan="4">
                  <a:txBody>
                    <a:bodyPr/>
                    <a:lstStyle/>
                    <a:p>
                      <a:pPr marL="75565" marR="2051685" indent="31115">
                        <a:lnSpc>
                          <a:spcPct val="105400"/>
                        </a:lnSpc>
                        <a:spcBef>
                          <a:spcPts val="114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Opsteller</a:t>
                      </a:r>
                      <a:r>
                        <a:rPr dirty="0" sz="950" spc="20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Kathy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Willems 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d.d.:</a:t>
                      </a:r>
                      <a:r>
                        <a:rPr dirty="0" sz="950" spc="-10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9-7-2019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49850" y="468134"/>
            <a:ext cx="3646804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45" b="1">
                <a:solidFill>
                  <a:srgbClr val="1C1C1F"/>
                </a:solidFill>
                <a:latin typeface="Arial"/>
                <a:cs typeface="Arial"/>
              </a:rPr>
              <a:t>PTA </a:t>
            </a:r>
            <a:r>
              <a:rPr dirty="0" sz="1500" spc="-15" b="1">
                <a:solidFill>
                  <a:srgbClr val="1C1C1F"/>
                </a:solidFill>
                <a:latin typeface="Arial"/>
                <a:cs typeface="Arial"/>
              </a:rPr>
              <a:t>Zorg </a:t>
            </a:r>
            <a:r>
              <a:rPr dirty="0" sz="1500" spc="55" b="1">
                <a:solidFill>
                  <a:srgbClr val="1C1C1F"/>
                </a:solidFill>
                <a:latin typeface="Arial"/>
                <a:cs typeface="Arial"/>
              </a:rPr>
              <a:t>en </a:t>
            </a:r>
            <a:r>
              <a:rPr dirty="0" sz="1500" spc="40" b="1">
                <a:solidFill>
                  <a:srgbClr val="1C1C1F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C1C1F"/>
                </a:solidFill>
                <a:latin typeface="Arial"/>
                <a:cs typeface="Arial"/>
              </a:rPr>
              <a:t>BB/KB</a:t>
            </a:r>
            <a:r>
              <a:rPr dirty="0" sz="1500" spc="-210" b="1">
                <a:solidFill>
                  <a:srgbClr val="1C1C1F"/>
                </a:solidFill>
                <a:latin typeface="Arial"/>
                <a:cs typeface="Arial"/>
              </a:rPr>
              <a:t> </a:t>
            </a:r>
            <a:r>
              <a:rPr dirty="0" sz="1500" spc="80" b="1">
                <a:solidFill>
                  <a:srgbClr val="1C1C1F"/>
                </a:solidFill>
                <a:latin typeface="Arial"/>
                <a:cs typeface="Arial"/>
              </a:rPr>
              <a:t>2019-2021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40218" y="468134"/>
            <a:ext cx="272542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solidFill>
                  <a:srgbClr val="1C1C1F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1C1C1F"/>
                </a:solidFill>
                <a:latin typeface="Arial"/>
                <a:cs typeface="Arial"/>
              </a:rPr>
              <a:t>arrangement</a:t>
            </a:r>
            <a:r>
              <a:rPr dirty="0" sz="1500" spc="-125" b="1">
                <a:solidFill>
                  <a:srgbClr val="1C1C1F"/>
                </a:solidFill>
                <a:latin typeface="Arial"/>
                <a:cs typeface="Arial"/>
              </a:rPr>
              <a:t> </a:t>
            </a:r>
            <a:r>
              <a:rPr dirty="0" sz="1500" spc="65" b="1">
                <a:solidFill>
                  <a:srgbClr val="1C1C1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65792" y="1735583"/>
          <a:ext cx="5323840" cy="107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1105"/>
                <a:gridCol w="539115"/>
                <a:gridCol w="1479550"/>
                <a:gridCol w="266700"/>
                <a:gridCol w="58420"/>
                <a:gridCol w="1746885"/>
              </a:tblGrid>
              <a:tr h="174016">
                <a:tc gridSpan="6">
                  <a:txBody>
                    <a:bodyPr/>
                    <a:lstStyle/>
                    <a:p>
                      <a:pPr algn="ctr" marL="15875">
                        <a:lnSpc>
                          <a:spcPts val="1090"/>
                        </a:lnSpc>
                        <a:spcBef>
                          <a:spcPts val="180"/>
                        </a:spcBef>
                      </a:pPr>
                      <a:r>
                        <a:rPr dirty="0" sz="950" spc="-5" b="1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85" b="1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122">
                <a:tc>
                  <a:txBody>
                    <a:bodyPr/>
                    <a:lstStyle/>
                    <a:p>
                      <a:pPr marL="73025">
                        <a:lnSpc>
                          <a:spcPts val="1115"/>
                        </a:lnSpc>
                        <a:spcBef>
                          <a:spcPts val="200"/>
                        </a:spcBef>
                      </a:pPr>
                      <a:r>
                        <a:rPr dirty="0" sz="950" spc="1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1+2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650">
                          <a:solidFill>
                            <a:srgbClr val="69696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5"/>
                        </a:lnSpc>
                        <a:spcBef>
                          <a:spcPts val="200"/>
                        </a:spcBef>
                      </a:pPr>
                      <a:r>
                        <a:rPr dirty="0" sz="950" spc="3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5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Zorg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5"/>
                        </a:lnSpc>
                        <a:spcBef>
                          <a:spcPts val="200"/>
                        </a:spcBef>
                        <a:tabLst>
                          <a:tab pos="309245" algn="l"/>
                        </a:tabLst>
                      </a:pPr>
                      <a:r>
                        <a:rPr dirty="0" sz="950" spc="-17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BB-	</a:t>
                      </a:r>
                      <a:r>
                        <a:rPr dirty="0" sz="950" spc="-7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-3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8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69">
                <a:tc>
                  <a:txBody>
                    <a:bodyPr/>
                    <a:lstStyle/>
                    <a:p>
                      <a:pPr marL="73025">
                        <a:lnSpc>
                          <a:spcPts val="1115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4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3+4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ts val="1295"/>
                        </a:lnSpc>
                      </a:pPr>
                      <a:r>
                        <a:rPr dirty="0" sz="1550">
                          <a:solidFill>
                            <a:srgbClr val="696969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3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5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Activiteit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0"/>
                        </a:lnSpc>
                        <a:spcBef>
                          <a:spcPts val="200"/>
                        </a:spcBef>
                        <a:tabLst>
                          <a:tab pos="309245" algn="l"/>
                        </a:tabLst>
                      </a:pPr>
                      <a:r>
                        <a:rPr dirty="0" sz="950" spc="-17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BB-	</a:t>
                      </a:r>
                      <a:r>
                        <a:rPr dirty="0" sz="950" spc="-7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-3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8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69">
                <a:tc gridSpan="6">
                  <a:txBody>
                    <a:bodyPr/>
                    <a:lstStyle/>
                    <a:p>
                      <a:pPr algn="ctr" marL="10795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30" b="1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Leerjaar4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>
                  <a:txBody>
                    <a:bodyPr/>
                    <a:lstStyle/>
                    <a:p>
                      <a:pPr marL="75565">
                        <a:lnSpc>
                          <a:spcPts val="1115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1+2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650">
                          <a:solidFill>
                            <a:srgbClr val="69696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3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6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Omgeving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065"/>
                        </a:lnSpc>
                        <a:spcBef>
                          <a:spcPts val="225"/>
                        </a:spcBef>
                      </a:pPr>
                      <a:r>
                        <a:rPr dirty="0" sz="950" spc="-7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2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13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69">
                <a:tc>
                  <a:txBody>
                    <a:bodyPr/>
                    <a:lstStyle/>
                    <a:p>
                      <a:pPr marL="78740">
                        <a:lnSpc>
                          <a:spcPts val="1140"/>
                        </a:lnSpc>
                        <a:spcBef>
                          <a:spcPts val="155"/>
                        </a:spcBef>
                      </a:pPr>
                      <a:r>
                        <a:rPr dirty="0" sz="950" spc="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8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>
                          <a:solidFill>
                            <a:srgbClr val="42413D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950">
                          <a:solidFill>
                            <a:srgbClr val="2D2D1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650">
                          <a:solidFill>
                            <a:srgbClr val="69696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3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7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Gezondheid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500">
                          <a:solidFill>
                            <a:srgbClr val="42413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-70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2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13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5">
                          <a:solidFill>
                            <a:srgbClr val="1F1D1D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60397" y="435315"/>
            <a:ext cx="44735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0" b="1">
                <a:solidFill>
                  <a:srgbClr val="1F1D1D"/>
                </a:solidFill>
                <a:latin typeface="Arial"/>
                <a:cs typeface="Arial"/>
              </a:rPr>
              <a:t>PTA Profiel </a:t>
            </a:r>
            <a:r>
              <a:rPr dirty="0" sz="1350" spc="15" b="1">
                <a:solidFill>
                  <a:srgbClr val="1F1D1D"/>
                </a:solidFill>
                <a:latin typeface="Arial"/>
                <a:cs typeface="Arial"/>
              </a:rPr>
              <a:t>Zorg </a:t>
            </a:r>
            <a:r>
              <a:rPr dirty="0" sz="1350" spc="35" b="1">
                <a:solidFill>
                  <a:srgbClr val="1F1D1D"/>
                </a:solidFill>
                <a:latin typeface="Arial"/>
                <a:cs typeface="Arial"/>
              </a:rPr>
              <a:t>en </a:t>
            </a:r>
            <a:r>
              <a:rPr dirty="0" sz="1350" spc="5" b="1">
                <a:solidFill>
                  <a:srgbClr val="1F1D1D"/>
                </a:solidFill>
                <a:latin typeface="Arial"/>
                <a:cs typeface="Arial"/>
              </a:rPr>
              <a:t>Welzijn </a:t>
            </a:r>
            <a:r>
              <a:rPr dirty="0" sz="1350" spc="20" b="1">
                <a:solidFill>
                  <a:srgbClr val="1F1D1D"/>
                </a:solidFill>
                <a:latin typeface="Arial"/>
                <a:cs typeface="Arial"/>
              </a:rPr>
              <a:t>BB/KB </a:t>
            </a:r>
            <a:r>
              <a:rPr dirty="0" sz="1350" spc="10" b="1">
                <a:solidFill>
                  <a:srgbClr val="1F1D1D"/>
                </a:solidFill>
                <a:latin typeface="Arial"/>
                <a:cs typeface="Arial"/>
              </a:rPr>
              <a:t>cohort</a:t>
            </a:r>
            <a:r>
              <a:rPr dirty="0" sz="1350" spc="35" b="1">
                <a:solidFill>
                  <a:srgbClr val="1F1D1D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F1D1D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8006" y="1420389"/>
            <a:ext cx="148082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b="1">
                <a:solidFill>
                  <a:srgbClr val="1F1D1D"/>
                </a:solidFill>
                <a:latin typeface="Arial"/>
                <a:cs typeface="Arial"/>
              </a:rPr>
              <a:t>Profielen </a:t>
            </a:r>
            <a:r>
              <a:rPr dirty="0" sz="950" spc="-15" b="1">
                <a:solidFill>
                  <a:srgbClr val="1F1D1D"/>
                </a:solidFill>
                <a:latin typeface="Arial"/>
                <a:cs typeface="Arial"/>
              </a:rPr>
              <a:t>Zorg </a:t>
            </a:r>
            <a:r>
              <a:rPr dirty="0" sz="950" spc="20" b="1">
                <a:solidFill>
                  <a:srgbClr val="1F1D1D"/>
                </a:solidFill>
                <a:latin typeface="Arial"/>
                <a:cs typeface="Arial"/>
              </a:rPr>
              <a:t>en</a:t>
            </a:r>
            <a:r>
              <a:rPr dirty="0" sz="950" spc="-70" b="1">
                <a:solidFill>
                  <a:srgbClr val="1F1D1D"/>
                </a:solidFill>
                <a:latin typeface="Arial"/>
                <a:cs typeface="Arial"/>
              </a:rPr>
              <a:t> </a:t>
            </a:r>
            <a:r>
              <a:rPr dirty="0" sz="950" spc="5" b="1">
                <a:solidFill>
                  <a:srgbClr val="1F1D1D"/>
                </a:solidFill>
                <a:latin typeface="Arial"/>
                <a:cs typeface="Arial"/>
              </a:rPr>
              <a:t>Welzijn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61215" y="1294436"/>
          <a:ext cx="9462770" cy="5116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645"/>
                <a:gridCol w="127635"/>
                <a:gridCol w="1174115"/>
                <a:gridCol w="633730"/>
                <a:gridCol w="990599"/>
                <a:gridCol w="1377950"/>
                <a:gridCol w="1768475"/>
                <a:gridCol w="361950"/>
                <a:gridCol w="353059"/>
                <a:gridCol w="359409"/>
                <a:gridCol w="896620"/>
                <a:gridCol w="802004"/>
              </a:tblGrid>
              <a:tr h="464043">
                <a:tc gridSpan="5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1000" spc="25">
                          <a:solidFill>
                            <a:srgbClr val="24344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Zorg</a:t>
                      </a:r>
                      <a:r>
                        <a:rPr dirty="0" sz="1000" spc="-18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0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Leerw </a:t>
                      </a:r>
                      <a:r>
                        <a:rPr dirty="0" sz="100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sz="1000" spc="10">
                          <a:solidFill>
                            <a:srgbClr val="24344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BB/KB/GL </a:t>
                      </a:r>
                      <a:r>
                        <a:rPr dirty="0" sz="100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cohort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Profielmodu</a:t>
                      </a:r>
                      <a:r>
                        <a:rPr dirty="0" sz="1000" spc="3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10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20">
                          <a:solidFill>
                            <a:srgbClr val="24344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Mens en </a:t>
                      </a:r>
                      <a:r>
                        <a:rPr dirty="0" sz="100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Zorg</a:t>
                      </a:r>
                      <a:r>
                        <a:rPr dirty="0" sz="1000" spc="-1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{=M&amp;Z)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0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1000" spc="3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iode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 marR="165735" indent="1905">
                        <a:lnSpc>
                          <a:spcPct val="102200"/>
                        </a:lnSpc>
                        <a:spcBef>
                          <a:spcPts val="55"/>
                        </a:spcBef>
                      </a:pP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100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844"/>
                        </a:lnSpc>
                        <a:spcBef>
                          <a:spcPts val="200"/>
                        </a:spcBef>
                      </a:pPr>
                      <a:r>
                        <a:rPr dirty="0" sz="8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(magiste</a:t>
                      </a:r>
                      <a:r>
                        <a:rPr dirty="0" sz="800" spc="30">
                          <a:solidFill>
                            <a:srgbClr val="24344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Inhoud/</a:t>
                      </a:r>
                      <a:r>
                        <a:rPr dirty="0" sz="1000" spc="3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eerstof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155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Weainq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97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200"/>
                        </a:lnSpc>
                      </a:pPr>
                      <a:r>
                        <a:rPr dirty="0" sz="1200" spc="-50" b="1">
                          <a:solidFill>
                            <a:srgbClr val="181A1A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200"/>
                        </a:lnSpc>
                      </a:pPr>
                      <a:r>
                        <a:rPr dirty="0" sz="1200" spc="-45" b="1">
                          <a:solidFill>
                            <a:srgbClr val="181A1A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60"/>
                        </a:lnSpc>
                      </a:pPr>
                      <a:r>
                        <a:rPr dirty="0" sz="10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3785">
                <a:tc gridSpan="2" rowSpan="5"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10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1+2/ 3+4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4295" marR="107950" indent="-5715">
                        <a:lnSpc>
                          <a:spcPct val="102200"/>
                        </a:lnSpc>
                        <a:spcBef>
                          <a:spcPts val="100"/>
                        </a:spcBef>
                      </a:pP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</a:t>
                      </a:r>
                      <a:r>
                        <a:rPr dirty="0" sz="1000" spc="-1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20">
                          <a:solidFill>
                            <a:srgbClr val="4F504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1/</a:t>
                      </a:r>
                      <a:r>
                        <a:rPr dirty="0" sz="1000" spc="-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15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2/</a:t>
                      </a:r>
                      <a:r>
                        <a:rPr dirty="0" sz="1000" spc="-7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3/  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4.4/4.5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1000" spc="1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 marR="1341755" indent="-4445">
                        <a:lnSpc>
                          <a:spcPct val="102200"/>
                        </a:lnSpc>
                        <a:spcBef>
                          <a:spcPts val="100"/>
                        </a:spcBef>
                      </a:pPr>
                      <a:r>
                        <a:rPr dirty="0" sz="950" spc="3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10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100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1000" spc="8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4670" indent="-230504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60000"/>
                        <a:buFont typeface="Times New Roman"/>
                        <a:buChar char="-"/>
                        <a:tabLst>
                          <a:tab pos="534670" algn="l"/>
                          <a:tab pos="535305" algn="l"/>
                        </a:tabLst>
                      </a:pP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kinderdagverblijf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5305" indent="-233045">
                        <a:lnSpc>
                          <a:spcPct val="100000"/>
                        </a:lnSpc>
                        <a:buSzPct val="90000"/>
                        <a:buFont typeface="Times New Roman"/>
                        <a:buChar char="-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thuiszorg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6575" indent="-234315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90000"/>
                        <a:buFont typeface="Times New Roman"/>
                        <a:buChar char="-"/>
                        <a:tabLst>
                          <a:tab pos="536575" algn="l"/>
                          <a:tab pos="537210" algn="l"/>
                        </a:tabLst>
                      </a:pP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jeugdvoorziening/woonbegeleiding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2765" indent="-230504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0000"/>
                        <a:buFont typeface="Times New Roman"/>
                        <a:buChar char="-"/>
                        <a:tabLst>
                          <a:tab pos="532765" algn="l"/>
                          <a:tab pos="533400" algn="l"/>
                        </a:tabLst>
                      </a:pP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basisschool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1000" spc="7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 marR="1339215" indent="-1270">
                        <a:lnSpc>
                          <a:spcPct val="102200"/>
                        </a:lnSpc>
                        <a:spcBef>
                          <a:spcPts val="55"/>
                        </a:spcBef>
                      </a:pPr>
                      <a:r>
                        <a:rPr dirty="0" sz="950" spc="2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10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1000" spc="8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5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4670" indent="-232410">
                        <a:lnSpc>
                          <a:spcPct val="100000"/>
                        </a:lnSpc>
                        <a:buSzPct val="90000"/>
                        <a:buFont typeface="Times New Roman"/>
                        <a:buChar char="-"/>
                        <a:tabLst>
                          <a:tab pos="534670" algn="l"/>
                          <a:tab pos="535305" algn="l"/>
                        </a:tabLst>
                      </a:pP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sportcentrum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4670" indent="-230504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2D2D2D"/>
                        </a:buClr>
                        <a:buSzPct val="60000"/>
                        <a:buFont typeface="Times New Roman"/>
                        <a:buChar char="-"/>
                        <a:tabLst>
                          <a:tab pos="534670" algn="l"/>
                          <a:tab pos="535305" algn="l"/>
                        </a:tabLst>
                      </a:pP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gezondheidscentrum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5305" indent="-233045">
                        <a:lnSpc>
                          <a:spcPct val="100000"/>
                        </a:lnSpc>
                        <a:buClr>
                          <a:srgbClr val="2D2D2D"/>
                        </a:buClr>
                        <a:buSzPct val="90000"/>
                        <a:buFont typeface="Times New Roman"/>
                        <a:buChar char="-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verstandelijke</a:t>
                      </a: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gehandicaptenzorg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467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90000"/>
                        <a:buFont typeface="Times New Roman"/>
                        <a:buChar char="-"/>
                        <a:tabLst>
                          <a:tab pos="534670" algn="l"/>
                          <a:tab pos="535305" algn="l"/>
                        </a:tabLst>
                      </a:pP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woonzorgcentrum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P/ZW/4</a:t>
                      </a:r>
                      <a:r>
                        <a:rPr dirty="0" sz="100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100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Hulpbehoefte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cliënt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signaleren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00" spc="-1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rapporteren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P/ZW/4</a:t>
                      </a:r>
                      <a:r>
                        <a:rPr dirty="0" sz="100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1000" spc="7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EHBO-technieken</a:t>
                      </a:r>
                      <a:r>
                        <a:rPr dirty="0" sz="10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toepassen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P/ZW/4.1/4</a:t>
                      </a:r>
                      <a:r>
                        <a:rPr dirty="0" sz="1000" spc="-5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2/4.3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44145" indent="-1905">
                        <a:lnSpc>
                          <a:spcPts val="1150"/>
                        </a:lnSpc>
                        <a:spcBef>
                          <a:spcPts val="110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6835" marR="62230" indent="-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ADL-hulpmiddelen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ondersteunen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bij  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beweeg-,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til- </a:t>
                      </a:r>
                      <a:r>
                        <a:rPr dirty="0" sz="100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verplaatsingstechnieken </a:t>
                      </a: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hand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ts val="1045"/>
                        </a:lnSpc>
                        <a:spcBef>
                          <a:spcPts val="30"/>
                        </a:spcBef>
                      </a:pP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casus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1">
                  <a:txBody>
                    <a:bodyPr/>
                    <a:lstStyle/>
                    <a:p>
                      <a:pPr marL="11430" marR="6134735" indent="-3175">
                        <a:lnSpc>
                          <a:spcPct val="81200"/>
                        </a:lnSpc>
                        <a:spcBef>
                          <a:spcPts val="20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88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00" spc="40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weging )/ </a:t>
                      </a:r>
                      <a:r>
                        <a:rPr dirty="0" sz="1400" spc="-10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9  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00" spc="65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200" spc="65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00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430">
                        <a:lnSpc>
                          <a:spcPts val="1005"/>
                        </a:lnSpc>
                      </a:pP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Ciifer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GL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00" spc="25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100" spc="-1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5"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1000" spc="-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weainçi)/ </a:t>
                      </a:r>
                      <a:r>
                        <a:rPr dirty="0" sz="1100" spc="-17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5"</a:t>
                      </a:r>
                      <a:r>
                        <a:rPr dirty="0" sz="1100" spc="-1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7096"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Opsteller: Kathy</a:t>
                      </a:r>
                      <a:r>
                        <a:rPr dirty="0" sz="1000" spc="-17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Vaststelling vakgroep d.d</a:t>
                      </a:r>
                      <a:r>
                        <a:rPr dirty="0" sz="1000" spc="-10">
                          <a:solidFill>
                            <a:srgbClr val="4F504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10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1000" spc="-1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54643" y="429209"/>
            <a:ext cx="4474210" cy="715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z="1350" spc="25" b="1">
                <a:solidFill>
                  <a:srgbClr val="181A1A"/>
                </a:solidFill>
                <a:latin typeface="Arial"/>
                <a:cs typeface="Arial"/>
              </a:rPr>
              <a:t>PTA </a:t>
            </a:r>
            <a:r>
              <a:rPr dirty="0" sz="1350" spc="5" b="1">
                <a:solidFill>
                  <a:srgbClr val="181A1A"/>
                </a:solidFill>
                <a:latin typeface="Arial"/>
                <a:cs typeface="Arial"/>
              </a:rPr>
              <a:t>Profiel </a:t>
            </a:r>
            <a:r>
              <a:rPr dirty="0" sz="1350" spc="25" b="1">
                <a:solidFill>
                  <a:srgbClr val="181A1A"/>
                </a:solidFill>
                <a:latin typeface="Arial"/>
                <a:cs typeface="Arial"/>
              </a:rPr>
              <a:t>Zorg </a:t>
            </a:r>
            <a:r>
              <a:rPr dirty="0" sz="1350" spc="20" b="1">
                <a:solidFill>
                  <a:srgbClr val="181A1A"/>
                </a:solidFill>
                <a:latin typeface="Arial"/>
                <a:cs typeface="Arial"/>
              </a:rPr>
              <a:t>en Welzijn </a:t>
            </a:r>
            <a:r>
              <a:rPr dirty="0" sz="1350" spc="10" b="1">
                <a:solidFill>
                  <a:srgbClr val="181A1A"/>
                </a:solidFill>
                <a:latin typeface="Arial"/>
                <a:cs typeface="Arial"/>
              </a:rPr>
              <a:t>BB/KB </a:t>
            </a:r>
            <a:r>
              <a:rPr dirty="0" sz="1350" spc="15" b="1">
                <a:solidFill>
                  <a:srgbClr val="181A1A"/>
                </a:solidFill>
                <a:latin typeface="Arial"/>
                <a:cs typeface="Arial"/>
              </a:rPr>
              <a:t>cohort</a:t>
            </a:r>
            <a:r>
              <a:rPr dirty="0" sz="1350" spc="320" b="1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350" spc="10" b="1">
                <a:solidFill>
                  <a:srgbClr val="181A1A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65" b="1">
                <a:solidFill>
                  <a:srgbClr val="181A1A"/>
                </a:solidFill>
                <a:latin typeface="Arial"/>
                <a:cs typeface="Arial"/>
              </a:rPr>
              <a:t>Jaar</a:t>
            </a:r>
            <a:r>
              <a:rPr dirty="0" sz="1400" spc="45" b="1">
                <a:solidFill>
                  <a:srgbClr val="181A1A"/>
                </a:solidFill>
                <a:latin typeface="Arial"/>
                <a:cs typeface="Arial"/>
              </a:rPr>
              <a:t> 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5" y="24423"/>
            <a:ext cx="0" cy="757555"/>
          </a:xfrm>
          <a:custGeom>
            <a:avLst/>
            <a:gdLst/>
            <a:ahLst/>
            <a:cxnLst/>
            <a:rect l="l" t="t" r="r" b="b"/>
            <a:pathLst>
              <a:path w="0" h="757555">
                <a:moveTo>
                  <a:pt x="0" y="75712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61215" y="1257801"/>
          <a:ext cx="9457055" cy="4946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2930"/>
                <a:gridCol w="91440"/>
                <a:gridCol w="1132205"/>
                <a:gridCol w="625475"/>
                <a:gridCol w="1266189"/>
                <a:gridCol w="2785744"/>
                <a:gridCol w="360045"/>
                <a:gridCol w="356870"/>
                <a:gridCol w="360045"/>
                <a:gridCol w="897254"/>
                <a:gridCol w="979804"/>
              </a:tblGrid>
              <a:tr h="464043">
                <a:tc gridSpan="5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950" spc="25">
                          <a:solidFill>
                            <a:srgbClr val="343F4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7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Zorg </a:t>
                      </a:r>
                      <a:r>
                        <a:rPr dirty="0" sz="950" spc="7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9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950" spc="2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zijn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Leerw </a:t>
                      </a:r>
                      <a:r>
                        <a:rPr dirty="0" sz="95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sz="950" spc="45">
                          <a:solidFill>
                            <a:srgbClr val="343F4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BB/KB/GL </a:t>
                      </a:r>
                      <a:r>
                        <a:rPr dirty="0" sz="950" spc="6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Cohort</a:t>
                      </a:r>
                      <a:r>
                        <a:rPr dirty="0" sz="950" spc="1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Profielmodule </a:t>
                      </a:r>
                      <a:r>
                        <a:rPr dirty="0" sz="95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30">
                          <a:solidFill>
                            <a:srgbClr val="212D4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Activiteit</a:t>
                      </a:r>
                      <a:r>
                        <a:rPr dirty="0" sz="950" spc="114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50" spc="45" b="1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950" spc="4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M&amp;A)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016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73355" indent="-1270">
                        <a:lnSpc>
                          <a:spcPct val="107500"/>
                        </a:lnSpc>
                        <a:spcBef>
                          <a:spcPts val="20"/>
                        </a:spcBef>
                      </a:pPr>
                      <a:r>
                        <a:rPr dirty="0" sz="950" spc="-2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oets-  </a:t>
                      </a:r>
                      <a:r>
                        <a:rPr dirty="0" sz="950" spc="6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69"/>
                        </a:lnSpc>
                        <a:spcBef>
                          <a:spcPts val="215"/>
                        </a:spcBef>
                      </a:pPr>
                      <a:r>
                        <a:rPr dirty="0" sz="8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(m</a:t>
                      </a:r>
                      <a:r>
                        <a:rPr dirty="0" sz="800" spc="25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25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25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800" spc="25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6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15595">
                        <a:lnSpc>
                          <a:spcPts val="1115"/>
                        </a:lnSpc>
                        <a:spcBef>
                          <a:spcPts val="155"/>
                        </a:spcBef>
                      </a:pPr>
                      <a:r>
                        <a:rPr dirty="0" sz="95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Weain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356235" marR="95885" indent="-247650">
                        <a:lnSpc>
                          <a:spcPct val="105400"/>
                        </a:lnSpc>
                        <a:spcBef>
                          <a:spcPts val="45"/>
                        </a:spcBef>
                      </a:pPr>
                      <a:r>
                        <a:rPr dirty="0" sz="95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Herkansing  </a:t>
                      </a:r>
                      <a:r>
                        <a:rPr dirty="0" sz="95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2012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00" spc="35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35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8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3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uten</a:t>
                      </a:r>
                      <a:r>
                        <a:rPr dirty="0" sz="800" spc="3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4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0732">
                <a:tc gridSpan="2" row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Leerjaar3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1+2/</a:t>
                      </a:r>
                      <a:r>
                        <a:rPr dirty="0" sz="950" spc="-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3+4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P/ZW/3</a:t>
                      </a:r>
                      <a:r>
                        <a:rPr dirty="0" sz="950" spc="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1/3</a:t>
                      </a:r>
                      <a:r>
                        <a:rPr dirty="0" sz="950" spc="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2/3</a:t>
                      </a:r>
                      <a:r>
                        <a:rPr dirty="0" sz="950" spc="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975994" indent="-1270">
                        <a:lnSpc>
                          <a:spcPts val="1230"/>
                        </a:lnSpc>
                        <a:spcBef>
                          <a:spcPts val="120"/>
                        </a:spcBef>
                      </a:pPr>
                      <a:r>
                        <a:rPr dirty="0" sz="950" spc="1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M&amp;A</a:t>
                      </a:r>
                      <a:r>
                        <a:rPr dirty="0" sz="950" spc="10" b="1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1050" spc="-90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Vm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14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50" spc="15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SzPct val="94736"/>
                        <a:buFont typeface="Times New Roman"/>
                        <a:buChar char="-"/>
                        <a:tabLst>
                          <a:tab pos="525780" algn="l"/>
                          <a:tab pos="526415" algn="l"/>
                        </a:tabLst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kinderdagverblijf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6415" indent="-229870">
                        <a:lnSpc>
                          <a:spcPct val="100000"/>
                        </a:lnSpc>
                        <a:spcBef>
                          <a:spcPts val="65"/>
                        </a:spcBef>
                        <a:buClr>
                          <a:srgbClr val="313133"/>
                        </a:buClr>
                        <a:buSzPct val="94736"/>
                        <a:buFont typeface="Times New Roman"/>
                        <a:buChar char="-"/>
                        <a:tabLst>
                          <a:tab pos="526415" algn="l"/>
                          <a:tab pos="527050" algn="l"/>
                        </a:tabLst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thuiszorg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7050" indent="-230504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313133"/>
                        </a:buClr>
                        <a:buSzPct val="94736"/>
                        <a:buFont typeface="Times New Roman"/>
                        <a:buChar char="-"/>
                        <a:tabLst>
                          <a:tab pos="527050" algn="l"/>
                          <a:tab pos="527685" algn="l"/>
                        </a:tabLst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jeugdvoorziening/woonbegeleiding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6415" indent="-22987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4736"/>
                        <a:buFont typeface="Times New Roman"/>
                        <a:buChar char="-"/>
                        <a:tabLst>
                          <a:tab pos="526415" algn="l"/>
                          <a:tab pos="527050" algn="l"/>
                        </a:tabLst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basisschool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22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982344" indent="1905">
                        <a:lnSpc>
                          <a:spcPts val="1230"/>
                        </a:lnSpc>
                        <a:spcBef>
                          <a:spcPts val="95"/>
                        </a:spcBef>
                      </a:pP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M&amp;A: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1050" spc="-75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Vm </a:t>
                      </a:r>
                      <a:r>
                        <a:rPr dirty="0" sz="950" spc="-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14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5780" indent="-230504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313133"/>
                        </a:buClr>
                        <a:buSzPct val="63157"/>
                        <a:buFont typeface="Times New Roman"/>
                        <a:buChar char="-"/>
                        <a:tabLst>
                          <a:tab pos="525780" algn="l"/>
                          <a:tab pos="526415" algn="l"/>
                        </a:tabLst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sportcentrum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5780" indent="-232410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313133"/>
                        </a:buClr>
                        <a:buSzPct val="94736"/>
                        <a:buFont typeface="Times New Roman"/>
                        <a:buChar char="-"/>
                        <a:tabLst>
                          <a:tab pos="525780" algn="l"/>
                          <a:tab pos="526415" algn="l"/>
                        </a:tabLst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gezondheidscentrum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32410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313133"/>
                        </a:buClr>
                        <a:buSzPct val="94736"/>
                        <a:buFont typeface="Times New Roman"/>
                        <a:buChar char="-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verstandelijke</a:t>
                      </a:r>
                      <a:r>
                        <a:rPr dirty="0" sz="950" spc="-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gehandicaptenzorg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0"/>
                        </a:spcBef>
                        <a:buSzPct val="94736"/>
                        <a:buFont typeface="Times New Roman"/>
                        <a:buChar char="-"/>
                        <a:tabLst>
                          <a:tab pos="525780" algn="l"/>
                          <a:tab pos="526415" algn="l"/>
                        </a:tabLst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 woonzorgcentrum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P/ZW/3</a:t>
                      </a:r>
                      <a:r>
                        <a:rPr dirty="0" sz="950" spc="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6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M&amp;A: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Draaiboek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8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computer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P/ZW/3</a:t>
                      </a:r>
                      <a:r>
                        <a:rPr dirty="0" sz="950" spc="2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8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M&amp;A:</a:t>
                      </a:r>
                      <a:r>
                        <a:rPr dirty="0" sz="9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Gesprekstechnieken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183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P/ZW/3</a:t>
                      </a:r>
                      <a:r>
                        <a:rPr dirty="0" sz="950" spc="25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1/3</a:t>
                      </a:r>
                      <a:r>
                        <a:rPr dirty="0" sz="950" spc="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2/3.3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408940" indent="-1905">
                        <a:lnSpc>
                          <a:spcPct val="101200"/>
                        </a:lnSpc>
                        <a:spcBef>
                          <a:spcPts val="7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5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70485" indent="190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 spc="2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M&amp;A: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(re)creatieve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activiteit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voorbereiden,  uitvoeren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 afronden</a:t>
                      </a:r>
                      <a:r>
                        <a:rPr dirty="0" sz="950" spc="2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24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120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6200" marR="5951220" indent="-3175">
                        <a:lnSpc>
                          <a:spcPts val="1200"/>
                        </a:lnSpc>
                        <a:spcBef>
                          <a:spcPts val="145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70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)/ </a:t>
                      </a:r>
                      <a:r>
                        <a:rPr dirty="0" sz="1250" spc="70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9 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70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250" spc="40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10 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GL </a:t>
                      </a:r>
                      <a:r>
                        <a:rPr dirty="0" sz="95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950" spc="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150" spc="60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weq</a:t>
                      </a:r>
                      <a:r>
                        <a:rPr dirty="0" sz="950" spc="25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nq)/ </a:t>
                      </a:r>
                      <a:r>
                        <a:rPr dirty="0" sz="1150" spc="45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150" spc="-5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9825">
                <a:tc gridSpan="11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6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994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950" spc="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95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50" spc="9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57345" y="435315"/>
            <a:ext cx="446849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0" b="1">
                <a:solidFill>
                  <a:srgbClr val="181A1A"/>
                </a:solidFill>
                <a:latin typeface="Arial"/>
                <a:cs typeface="Arial"/>
              </a:rPr>
              <a:t>PTA </a:t>
            </a:r>
            <a:r>
              <a:rPr dirty="0" sz="1350" spc="10" b="1">
                <a:solidFill>
                  <a:srgbClr val="181A1A"/>
                </a:solidFill>
                <a:latin typeface="Arial"/>
                <a:cs typeface="Arial"/>
              </a:rPr>
              <a:t>Profiel </a:t>
            </a:r>
            <a:r>
              <a:rPr dirty="0" sz="1350" spc="25" b="1">
                <a:solidFill>
                  <a:srgbClr val="181A1A"/>
                </a:solidFill>
                <a:latin typeface="Arial"/>
                <a:cs typeface="Arial"/>
              </a:rPr>
              <a:t>Zorg </a:t>
            </a:r>
            <a:r>
              <a:rPr dirty="0" sz="1350" spc="35" b="1">
                <a:solidFill>
                  <a:srgbClr val="181A1A"/>
                </a:solidFill>
                <a:latin typeface="Arial"/>
                <a:cs typeface="Arial"/>
              </a:rPr>
              <a:t>en </a:t>
            </a:r>
            <a:r>
              <a:rPr dirty="0" sz="1350" spc="5" b="1">
                <a:solidFill>
                  <a:srgbClr val="181A1A"/>
                </a:solidFill>
                <a:latin typeface="Arial"/>
                <a:cs typeface="Arial"/>
              </a:rPr>
              <a:t>Welzijn </a:t>
            </a:r>
            <a:r>
              <a:rPr dirty="0" sz="1350" spc="20" b="1">
                <a:solidFill>
                  <a:srgbClr val="181A1A"/>
                </a:solidFill>
                <a:latin typeface="Arial"/>
                <a:cs typeface="Arial"/>
              </a:rPr>
              <a:t>BB/KB </a:t>
            </a:r>
            <a:r>
              <a:rPr dirty="0" sz="1350" spc="15" b="1">
                <a:solidFill>
                  <a:srgbClr val="181A1A"/>
                </a:solidFill>
                <a:latin typeface="Arial"/>
                <a:cs typeface="Arial"/>
              </a:rPr>
              <a:t>cohort</a:t>
            </a:r>
            <a:r>
              <a:rPr dirty="0" sz="1350" spc="300" b="1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350" spc="10" b="1">
                <a:solidFill>
                  <a:srgbClr val="181A1A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818515"/>
          </a:xfrm>
          <a:custGeom>
            <a:avLst/>
            <a:gdLst/>
            <a:ahLst/>
            <a:cxnLst/>
            <a:rect l="l" t="t" r="r" b="b"/>
            <a:pathLst>
              <a:path w="0" h="818515">
                <a:moveTo>
                  <a:pt x="0" y="818181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89505" y="996777"/>
          <a:ext cx="9451975" cy="5400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475"/>
                <a:gridCol w="451484"/>
                <a:gridCol w="1537969"/>
                <a:gridCol w="716914"/>
                <a:gridCol w="1259839"/>
                <a:gridCol w="3145790"/>
                <a:gridCol w="289559"/>
                <a:gridCol w="271145"/>
                <a:gridCol w="603884"/>
                <a:gridCol w="533400"/>
              </a:tblGrid>
              <a:tr h="628900">
                <a:tc gridSpan="5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3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900" spc="-130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900" spc="-65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2230" marR="2393950" indent="3175">
                        <a:lnSpc>
                          <a:spcPts val="1200"/>
                        </a:lnSpc>
                        <a:spcBef>
                          <a:spcPts val="60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Bl,B2,B3,B12 </a:t>
                      </a:r>
                      <a:r>
                        <a:rPr dirty="0" sz="900" spc="-100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B20 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Profieldeel: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1, </a:t>
                      </a: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Bouwproces </a:t>
                      </a:r>
                      <a:r>
                        <a:rPr dirty="0" sz="750" spc="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</a:t>
                      </a:r>
                      <a:r>
                        <a:rPr dirty="0" sz="750" spc="8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voorbereiding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 marR="128270" indent="-635">
                        <a:lnSpc>
                          <a:spcPct val="1362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865"/>
                        </a:lnSpc>
                        <a:spcBef>
                          <a:spcPts val="300"/>
                        </a:spcBef>
                      </a:pPr>
                      <a:r>
                        <a:rPr dirty="0" sz="750" spc="15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-15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2870">
                        <a:lnSpc>
                          <a:spcPts val="84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ts val="890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  <a:spcBef>
                          <a:spcPts val="305"/>
                        </a:spcBef>
                      </a:pPr>
                      <a:r>
                        <a:rPr dirty="0" sz="750" spc="-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819"/>
                        </a:lnSpc>
                        <a:spcBef>
                          <a:spcPts val="330"/>
                        </a:spcBef>
                      </a:pPr>
                      <a:r>
                        <a:rPr dirty="0" sz="750" spc="-4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4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50" spc="-4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950" spc="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3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60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4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P/BWl/1,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bouwproject voorbereiden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bouwproces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organiseren.</a:t>
                      </a:r>
                      <a:r>
                        <a:rPr dirty="0" sz="80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Maatvoeren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uitzetten.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Profielen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kozijnen stellen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164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P/BWl/1.1.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272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66700" indent="-3175">
                        <a:lnSpc>
                          <a:spcPct val="115199"/>
                        </a:lnSpc>
                        <a:spcBef>
                          <a:spcPts val="40"/>
                        </a:spcBef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53035" indent="-635">
                        <a:lnSpc>
                          <a:spcPct val="126000"/>
                        </a:lnSpc>
                        <a:spcBef>
                          <a:spcPts val="30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eenvoudige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calculatie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offerte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onderdelen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bouwproject.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bouwproces  beschrijven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inclusief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wet-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regelgeving. </a:t>
                      </a: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eisen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duurzaamheid</a:t>
                      </a:r>
                      <a:r>
                        <a:rPr dirty="0" sz="80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toepassen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147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55"/>
                        </a:lnSpc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4795">
                        <a:lnSpc>
                          <a:spcPts val="855"/>
                        </a:lnSpc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35"/>
                        </a:lnSpc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835"/>
                        </a:lnSpc>
                      </a:pP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ter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voorbereiding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bouwproject</a:t>
                      </a:r>
                      <a:r>
                        <a:rPr dirty="0" sz="800" spc="9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maatvoeren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 marR="122555" indent="3810">
                        <a:lnSpc>
                          <a:spcPct val="125200"/>
                        </a:lnSpc>
                      </a:pP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uitzetten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bouwvoorbereidingstekening 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best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ek</a:t>
                      </a:r>
                      <a:r>
                        <a:rPr dirty="0" sz="800" spc="-10">
                          <a:solidFill>
                            <a:srgbClr val="5E606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meetinstrumenten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hulpmiddelen 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toepassen,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rechte lijnen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uitzetten bouwwerk, </a:t>
                      </a:r>
                      <a:r>
                        <a:rPr dirty="0" sz="800" spc="2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hoogtemetingen 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uitvoeren,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meetgegevens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verwerken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maatvoering  controleren,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afwijkingen verklaren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corrigeren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 marR="164465">
                        <a:lnSpc>
                          <a:spcPts val="1230"/>
                        </a:lnSpc>
                        <a:spcBef>
                          <a:spcPts val="55"/>
                        </a:spcBef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bouwramen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plaatsen,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gevellijnen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bepalen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afschrijven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bouwplank,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verklikpunten</a:t>
                      </a:r>
                      <a:r>
                        <a:rPr dirty="0" sz="800" spc="7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aangeven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810"/>
                        </a:lnSpc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0"/>
                        </a:lnSpc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ts val="800"/>
                        </a:lnSpc>
                      </a:pP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76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54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64795" indent="2540">
                        <a:lnSpc>
                          <a:spcPts val="1110"/>
                        </a:lnSpc>
                        <a:spcBef>
                          <a:spcPts val="50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indent="-12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Profielen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kozijnen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waterpas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te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lood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stellen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 marR="135255">
                        <a:lnSpc>
                          <a:spcPct val="125200"/>
                        </a:lnSpc>
                        <a:spcBef>
                          <a:spcPts val="25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meterpeil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aanbrengen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werktekeningen. 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5telwerkzaamheden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voorbereiden,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koppenmaat en 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lagenmaat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bepalen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afschrijven.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Metselprofielen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stellen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halfsteensmuur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spouwmuur.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Buiten-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binnendeurkozijnen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raam 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deur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stellen.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Gangbare 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gereedschappen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hulpmiddelen</a:t>
                      </a:r>
                      <a:r>
                        <a:rPr dirty="0" sz="80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toepassen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628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P/BWl/1.th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84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9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(5)CD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1.1 t/m</a:t>
                      </a:r>
                      <a:r>
                        <a:rPr dirty="0" sz="80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1.3.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gridSpan="10">
                  <a:txBody>
                    <a:bodyPr/>
                    <a:lstStyle/>
                    <a:p>
                      <a:pPr marL="76835">
                        <a:lnSpc>
                          <a:spcPts val="1170"/>
                        </a:lnSpc>
                        <a:spcBef>
                          <a:spcPts val="5"/>
                        </a:spcBef>
                      </a:pP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Cijfer= </a:t>
                      </a:r>
                      <a:r>
                        <a:rPr dirty="0" sz="1100" spc="25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750" spc="-5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00" spc="-40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10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2767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10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1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5ummatieve</a:t>
                      </a:r>
                      <a:r>
                        <a:rPr dirty="0" sz="800" spc="8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95617" y="443964"/>
            <a:ext cx="612584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 b="1">
                <a:solidFill>
                  <a:srgbClr val="282828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82828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82828"/>
                </a:solidFill>
                <a:latin typeface="Arial"/>
                <a:cs typeface="Arial"/>
              </a:rPr>
              <a:t>Wonen </a:t>
            </a:r>
            <a:r>
              <a:rPr dirty="0" sz="1450" spc="60" b="1">
                <a:solidFill>
                  <a:srgbClr val="282828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282828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282828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82828"/>
                </a:solidFill>
                <a:latin typeface="Arial"/>
                <a:cs typeface="Arial"/>
              </a:rPr>
              <a:t>Cohort</a:t>
            </a:r>
            <a:r>
              <a:rPr dirty="0" sz="1350" spc="10" b="1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82828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756" y="6907243"/>
            <a:ext cx="6129020" cy="489584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65"/>
              </a:spcBef>
              <a:buClr>
                <a:srgbClr val="3F3F3F"/>
              </a:buClr>
              <a:buChar char="•"/>
              <a:tabLst>
                <a:tab pos="84455" algn="l"/>
              </a:tabLst>
            </a:pPr>
            <a:r>
              <a:rPr dirty="0" sz="800" spc="-30">
                <a:solidFill>
                  <a:srgbClr val="282828"/>
                </a:solidFill>
                <a:latin typeface="Arial"/>
                <a:cs typeface="Arial"/>
              </a:rPr>
              <a:t>Kern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deel </a:t>
            </a:r>
            <a:r>
              <a:rPr dirty="0" sz="800" spc="-25">
                <a:solidFill>
                  <a:srgbClr val="282828"/>
                </a:solidFill>
                <a:latin typeface="Arial"/>
                <a:cs typeface="Arial"/>
              </a:rPr>
              <a:t>(a) </a:t>
            </a:r>
            <a:r>
              <a:rPr dirty="0" sz="800" spc="-20">
                <a:solidFill>
                  <a:srgbClr val="282828"/>
                </a:solidFill>
                <a:latin typeface="Arial"/>
                <a:cs typeface="Arial"/>
              </a:rPr>
              <a:t>Algemene </a:t>
            </a:r>
            <a:r>
              <a:rPr dirty="0" sz="800" spc="-10">
                <a:solidFill>
                  <a:srgbClr val="282828"/>
                </a:solidFill>
                <a:latin typeface="Arial"/>
                <a:cs typeface="Arial"/>
              </a:rPr>
              <a:t>kennis en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282828"/>
                </a:solidFill>
                <a:latin typeface="Arial"/>
                <a:cs typeface="Arial"/>
              </a:rPr>
              <a:t>(b) </a:t>
            </a:r>
            <a:r>
              <a:rPr dirty="0" sz="800" spc="-20">
                <a:solidFill>
                  <a:srgbClr val="282828"/>
                </a:solidFill>
                <a:latin typeface="Arial"/>
                <a:cs typeface="Arial"/>
              </a:rPr>
              <a:t>Professionele </a:t>
            </a:r>
            <a:r>
              <a:rPr dirty="0" sz="800" spc="-15">
                <a:solidFill>
                  <a:srgbClr val="282828"/>
                </a:solidFill>
                <a:latin typeface="Arial"/>
                <a:cs typeface="Arial"/>
              </a:rPr>
              <a:t>kennis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3F3F3F"/>
                </a:solidFill>
                <a:latin typeface="Arial"/>
                <a:cs typeface="Arial"/>
              </a:rPr>
              <a:t>(c) </a:t>
            </a:r>
            <a:r>
              <a:rPr dirty="0" sz="800">
                <a:solidFill>
                  <a:srgbClr val="282828"/>
                </a:solidFill>
                <a:latin typeface="Arial"/>
                <a:cs typeface="Arial"/>
              </a:rPr>
              <a:t>Loopbaanoriëntatie </a:t>
            </a:r>
            <a:r>
              <a:rPr dirty="0" sz="800" spc="-15">
                <a:solidFill>
                  <a:srgbClr val="282828"/>
                </a:solidFill>
                <a:latin typeface="Arial"/>
                <a:cs typeface="Arial"/>
              </a:rPr>
              <a:t>en-</a:t>
            </a:r>
            <a:r>
              <a:rPr dirty="0" sz="800" spc="-2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ontwikkeling.</a:t>
            </a:r>
            <a:endParaRPr sz="800">
              <a:latin typeface="Arial"/>
              <a:cs typeface="Arial"/>
            </a:endParaRPr>
          </a:p>
          <a:p>
            <a:pPr marL="21590" marR="5121910" indent="-6985">
              <a:lnSpc>
                <a:spcPct val="125200"/>
              </a:lnSpc>
              <a:spcBef>
                <a:spcPts val="25"/>
              </a:spcBef>
              <a:buChar char="•"/>
              <a:tabLst>
                <a:tab pos="86995" algn="l"/>
              </a:tabLst>
            </a:pPr>
            <a:r>
              <a:rPr dirty="0" sz="800" spc="-110">
                <a:solidFill>
                  <a:srgbClr val="282828"/>
                </a:solidFill>
                <a:latin typeface="Arial"/>
                <a:cs typeface="Arial"/>
              </a:rPr>
              <a:t>P </a:t>
            </a:r>
            <a:r>
              <a:rPr dirty="0" sz="800" spc="10">
                <a:solidFill>
                  <a:srgbClr val="282828"/>
                </a:solidFill>
                <a:latin typeface="Arial"/>
                <a:cs typeface="Arial"/>
              </a:rPr>
              <a:t>/ </a:t>
            </a:r>
            <a:r>
              <a:rPr dirty="0" sz="800" spc="-65">
                <a:solidFill>
                  <a:srgbClr val="282828"/>
                </a:solidFill>
                <a:latin typeface="Arial"/>
                <a:cs typeface="Arial"/>
              </a:rPr>
              <a:t>=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Profieldeel </a:t>
            </a:r>
            <a:r>
              <a:rPr dirty="0" sz="800" spc="-85">
                <a:solidFill>
                  <a:srgbClr val="282828"/>
                </a:solidFill>
                <a:latin typeface="Arial"/>
                <a:cs typeface="Arial"/>
              </a:rPr>
              <a:t>BW\ </a:t>
            </a:r>
            <a:r>
              <a:rPr dirty="0" sz="800" spc="-85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z="800" spc="-229">
                <a:solidFill>
                  <a:srgbClr val="3F3F3F"/>
                </a:solidFill>
                <a:latin typeface="Arial"/>
                <a:cs typeface="Arial"/>
              </a:rPr>
              <a:t>CD</a:t>
            </a:r>
            <a:r>
              <a:rPr dirty="0" sz="800" spc="2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z="800" spc="-85">
                <a:solidFill>
                  <a:srgbClr val="282828"/>
                </a:solidFill>
                <a:latin typeface="Arial"/>
                <a:cs typeface="Arial"/>
              </a:rPr>
              <a:t>RTT\</a:t>
            </a:r>
            <a:r>
              <a:rPr dirty="0" sz="800" spc="-6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56638" y="1268486"/>
          <a:ext cx="9571355" cy="479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1530"/>
                <a:gridCol w="1308734"/>
                <a:gridCol w="680085"/>
                <a:gridCol w="1171575"/>
                <a:gridCol w="3145790"/>
                <a:gridCol w="360045"/>
                <a:gridCol w="353695"/>
                <a:gridCol w="902970"/>
                <a:gridCol w="820420"/>
              </a:tblGrid>
              <a:tr h="464043">
                <a:tc gridSpan="4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Vak: Zorg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9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 marR="991235">
                        <a:lnSpc>
                          <a:spcPct val="103299"/>
                        </a:lnSpc>
                        <a:spcBef>
                          <a:spcPts val="50"/>
                        </a:spcBef>
                      </a:pP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3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Kerndeel: a2-a4-a5-a7-a8-a10-a13  </a:t>
                      </a: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950" spc="2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950" spc="16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Profielmodule 3: </a:t>
                      </a:r>
                      <a:r>
                        <a:rPr dirty="0" sz="950" spc="3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Omgeving</a:t>
                      </a:r>
                      <a:r>
                        <a:rPr dirty="0" sz="950" spc="-16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(M&amp;O)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01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 marR="215900" indent="1905">
                        <a:lnSpc>
                          <a:spcPct val="107500"/>
                        </a:lnSpc>
                        <a:spcBef>
                          <a:spcPts val="45"/>
                        </a:spcBef>
                      </a:pPr>
                      <a:r>
                        <a:rPr dirty="0" sz="950" spc="-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2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844"/>
                        </a:lnSpc>
                        <a:spcBef>
                          <a:spcPts val="210"/>
                        </a:spcBef>
                      </a:pPr>
                      <a:r>
                        <a:rPr dirty="0" sz="80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(maaister)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we,1ing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351790" marR="100965" indent="-248285">
                        <a:lnSpc>
                          <a:spcPct val="105400"/>
                        </a:lnSpc>
                        <a:spcBef>
                          <a:spcPts val="20"/>
                        </a:spcBef>
                      </a:pPr>
                      <a:r>
                        <a:rPr dirty="0" sz="950" spc="-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Herkansing 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13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130"/>
                        </a:lnSpc>
                      </a:pPr>
                      <a:r>
                        <a:rPr dirty="0" sz="950" spc="3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180"/>
                        </a:lnSpc>
                      </a:pPr>
                      <a:r>
                        <a:rPr dirty="0" sz="1200" spc="-30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rowSpan="5"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8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1+2/</a:t>
                      </a:r>
                      <a:r>
                        <a:rPr dirty="0" sz="950" spc="5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2+3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114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320800" indent="-1270">
                        <a:lnSpc>
                          <a:spcPct val="107500"/>
                        </a:lnSpc>
                        <a:spcBef>
                          <a:spcPts val="45"/>
                        </a:spcBef>
                      </a:pPr>
                      <a:r>
                        <a:rPr dirty="0" sz="950" spc="3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M&amp;O: 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theorietoets Blok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 t/m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8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29235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kinderdagverblijf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9590" indent="-231775">
                        <a:lnSpc>
                          <a:spcPct val="100000"/>
                        </a:lnSpc>
                        <a:spcBef>
                          <a:spcPts val="65"/>
                        </a:spcBef>
                        <a:buClr>
                          <a:srgbClr val="363636"/>
                        </a:buClr>
                        <a:buSzPct val="63157"/>
                        <a:buFont typeface="Times New Roman"/>
                        <a:buChar char="-"/>
                        <a:tabLst>
                          <a:tab pos="529590" algn="l"/>
                          <a:tab pos="530225" algn="l"/>
                        </a:tabLst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thuiszorg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3400" indent="-233679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363636"/>
                        </a:buClr>
                        <a:buSzPct val="94736"/>
                        <a:buFont typeface="Times New Roman"/>
                        <a:buChar char="-"/>
                        <a:tabLst>
                          <a:tab pos="532765" algn="l"/>
                          <a:tab pos="534035" algn="l"/>
                        </a:tabLst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jeugdvoorziening/woonbegeleiding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9590" indent="-229870">
                        <a:lnSpc>
                          <a:spcPct val="100000"/>
                        </a:lnSpc>
                        <a:spcBef>
                          <a:spcPts val="85"/>
                        </a:spcBef>
                        <a:buClr>
                          <a:srgbClr val="363636"/>
                        </a:buClr>
                        <a:buSzPct val="94736"/>
                        <a:buFont typeface="Times New Roman"/>
                        <a:buChar char="-"/>
                        <a:tabLst>
                          <a:tab pos="529590" algn="l"/>
                          <a:tab pos="530225" algn="l"/>
                        </a:tabLst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bas</a:t>
                      </a:r>
                      <a:r>
                        <a:rPr dirty="0" sz="950" spc="1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sschool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1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323340" indent="-1270">
                        <a:lnSpc>
                          <a:spcPct val="107500"/>
                        </a:lnSpc>
                        <a:spcBef>
                          <a:spcPts val="45"/>
                        </a:spcBef>
                      </a:pPr>
                      <a:r>
                        <a:rPr dirty="0" sz="950" spc="3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M&amp;O: 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theorietoets Blok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14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5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2130" indent="-231140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363636"/>
                        </a:buClr>
                        <a:buSzPct val="63157"/>
                        <a:buFont typeface="Times New Roman"/>
                        <a:buChar char="-"/>
                        <a:tabLst>
                          <a:tab pos="531495" algn="l"/>
                          <a:tab pos="532765" algn="l"/>
                        </a:tabLst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4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sportcentrum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2130" indent="-231140">
                        <a:lnSpc>
                          <a:spcPct val="100000"/>
                        </a:lnSpc>
                        <a:spcBef>
                          <a:spcPts val="65"/>
                        </a:spcBef>
                        <a:buClr>
                          <a:srgbClr val="363636"/>
                        </a:buClr>
                        <a:buSzPct val="63157"/>
                        <a:buFont typeface="Times New Roman"/>
                        <a:buChar char="-"/>
                        <a:tabLst>
                          <a:tab pos="531495" algn="l"/>
                          <a:tab pos="532765" algn="l"/>
                        </a:tabLst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4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gezondheidscentrum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295" marR="710565" indent="227329">
                        <a:lnSpc>
                          <a:spcPct val="105400"/>
                        </a:lnSpc>
                        <a:buClr>
                          <a:srgbClr val="363636"/>
                        </a:buClr>
                        <a:buSzPct val="63157"/>
                        <a:buFont typeface="Times New Roman"/>
                        <a:buChar char="-"/>
                        <a:tabLst>
                          <a:tab pos="532130" algn="l"/>
                          <a:tab pos="532765" algn="l"/>
                        </a:tabLst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verstandelijke gehandicaptenzorg  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woonzorqcentrum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5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P/ZW/2</a:t>
                      </a:r>
                      <a:r>
                        <a:rPr dirty="0" sz="9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3/2</a:t>
                      </a:r>
                      <a:r>
                        <a:rPr dirty="0" sz="950" spc="2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4/2</a:t>
                      </a:r>
                      <a:r>
                        <a:rPr dirty="0" sz="950" spc="20">
                          <a:solidFill>
                            <a:srgbClr val="62646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3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M&amp;O: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Baliewerkzaamheden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verrichten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P/ZW/2.1.3/2</a:t>
                      </a:r>
                      <a:r>
                        <a:rPr dirty="0" sz="9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1.4/2.1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1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440055" indent="-1270">
                        <a:lnSpc>
                          <a:spcPct val="106500"/>
                        </a:lnSpc>
                        <a:spcBef>
                          <a:spcPts val="55"/>
                        </a:spcBef>
                      </a:pPr>
                      <a:r>
                        <a:rPr dirty="0" sz="950" spc="3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M&amp;O: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Schoonmaakwerkzaamheden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kiezen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plan,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gebruikte materialen 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opruimen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schoonmaken</a:t>
                      </a:r>
                      <a:r>
                        <a:rPr dirty="0" sz="950" spc="1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94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P/ZW/2</a:t>
                      </a:r>
                      <a:r>
                        <a:rPr dirty="0" sz="950" spc="3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321945" indent="-1905">
                        <a:lnSpc>
                          <a:spcPct val="101200"/>
                        </a:lnSpc>
                        <a:spcBef>
                          <a:spcPts val="9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3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M&amp;O: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Textiel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verzorgen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gridSpan="9">
                  <a:txBody>
                    <a:bodyPr/>
                    <a:lstStyle/>
                    <a:p>
                      <a:pPr marL="76200">
                        <a:lnSpc>
                          <a:spcPts val="1385"/>
                        </a:lnSpc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SE=  </a:t>
                      </a:r>
                      <a:r>
                        <a:rPr dirty="0" sz="1400" spc="-175" i="1">
                          <a:solidFill>
                            <a:srgbClr val="161616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400" i="1">
                          <a:solidFill>
                            <a:srgbClr val="16161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weging )/ </a:t>
                      </a:r>
                      <a:r>
                        <a:rPr dirty="0" sz="1400" spc="-175" i="1">
                          <a:solidFill>
                            <a:srgbClr val="161616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1400" spc="-150" i="1">
                          <a:solidFill>
                            <a:srgbClr val="16161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969"/>
                        </a:lnSpc>
                      </a:pP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3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ifer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SE=  </a:t>
                      </a:r>
                      <a:r>
                        <a:rPr dirty="0" sz="95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x weqinq)/ Y</a:t>
                      </a:r>
                      <a:r>
                        <a:rPr dirty="0" sz="950" spc="9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4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9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1280">
                        <a:lnSpc>
                          <a:spcPts val="994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Vaststellinq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vakqroep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950" spc="1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50" spc="2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50556" y="441420"/>
            <a:ext cx="447675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50">
                <a:solidFill>
                  <a:srgbClr val="161616"/>
                </a:solidFill>
                <a:latin typeface="Arial"/>
                <a:cs typeface="Arial"/>
              </a:rPr>
              <a:t>PTA </a:t>
            </a:r>
            <a:r>
              <a:rPr dirty="0" sz="1350" spc="65">
                <a:solidFill>
                  <a:srgbClr val="161616"/>
                </a:solidFill>
                <a:latin typeface="Arial"/>
                <a:cs typeface="Arial"/>
              </a:rPr>
              <a:t>Profiel </a:t>
            </a:r>
            <a:r>
              <a:rPr dirty="0" sz="1350" spc="100">
                <a:solidFill>
                  <a:srgbClr val="161616"/>
                </a:solidFill>
                <a:latin typeface="Arial"/>
                <a:cs typeface="Arial"/>
              </a:rPr>
              <a:t>Zorg </a:t>
            </a:r>
            <a:r>
              <a:rPr dirty="0" sz="1350" spc="65">
                <a:solidFill>
                  <a:srgbClr val="161616"/>
                </a:solidFill>
                <a:latin typeface="Arial"/>
                <a:cs typeface="Arial"/>
              </a:rPr>
              <a:t>en </a:t>
            </a:r>
            <a:r>
              <a:rPr dirty="0" sz="1350" spc="60">
                <a:solidFill>
                  <a:srgbClr val="161616"/>
                </a:solidFill>
                <a:latin typeface="Arial"/>
                <a:cs typeface="Arial"/>
              </a:rPr>
              <a:t>Welzijn </a:t>
            </a:r>
            <a:r>
              <a:rPr dirty="0" sz="1350" spc="90">
                <a:solidFill>
                  <a:srgbClr val="161616"/>
                </a:solidFill>
                <a:latin typeface="Arial"/>
                <a:cs typeface="Arial"/>
              </a:rPr>
              <a:t>BB/KB </a:t>
            </a:r>
            <a:r>
              <a:rPr dirty="0" sz="1350" spc="80">
                <a:solidFill>
                  <a:srgbClr val="161616"/>
                </a:solidFill>
                <a:latin typeface="Arial"/>
                <a:cs typeface="Arial"/>
              </a:rPr>
              <a:t>cohort</a:t>
            </a:r>
            <a:r>
              <a:rPr dirty="0" sz="1350" spc="-12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350" spc="15">
                <a:solidFill>
                  <a:srgbClr val="161616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1196" y="1418079"/>
          <a:ext cx="9458325" cy="4811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6915"/>
                <a:gridCol w="1095374"/>
                <a:gridCol w="899794"/>
                <a:gridCol w="1616709"/>
                <a:gridCol w="2696844"/>
                <a:gridCol w="362584"/>
                <a:gridCol w="353695"/>
                <a:gridCol w="902970"/>
                <a:gridCol w="796290"/>
              </a:tblGrid>
              <a:tr h="622794">
                <a:tc gridSpan="4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950" spc="2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Zorg en</a:t>
                      </a:r>
                      <a:r>
                        <a:rPr dirty="0" sz="950" spc="10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8740" marR="1351280" indent="3175">
                        <a:lnSpc>
                          <a:spcPct val="105400"/>
                        </a:lnSpc>
                        <a:spcBef>
                          <a:spcPts val="25"/>
                        </a:spcBef>
                      </a:pPr>
                      <a:r>
                        <a:rPr dirty="0" sz="950" spc="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3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950" spc="1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950" spc="2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a2-a4-a5-a7-a8-a10-a13  </a:t>
                      </a:r>
                      <a:r>
                        <a:rPr dirty="0" sz="950" spc="-6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3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eerweg: BB/KB </a:t>
                      </a:r>
                      <a:r>
                        <a:rPr dirty="0" sz="950" spc="1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950" spc="-10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Profielmodule </a:t>
                      </a:r>
                      <a:r>
                        <a:rPr dirty="0" sz="950" spc="1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4: </a:t>
                      </a:r>
                      <a:r>
                        <a:rPr dirty="0" sz="950" spc="2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gezondheid</a:t>
                      </a:r>
                      <a:r>
                        <a:rPr dirty="0" sz="950" spc="-7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(=M&amp;G)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5698">
                <a:tc row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Toets-code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915"/>
                        </a:lnSpc>
                        <a:spcBef>
                          <a:spcPts val="240"/>
                        </a:spcBef>
                      </a:pPr>
                      <a:r>
                        <a:rPr dirty="0" sz="800" b="1">
                          <a:solidFill>
                            <a:srgbClr val="2D2F31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ts val="1065"/>
                        </a:lnSpc>
                        <a:spcBef>
                          <a:spcPts val="60"/>
                        </a:spcBef>
                      </a:pPr>
                      <a:r>
                        <a:rPr dirty="0" sz="950" spc="3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360680" marR="100965" indent="-251460">
                        <a:lnSpc>
                          <a:spcPct val="105400"/>
                        </a:lnSpc>
                        <a:spcBef>
                          <a:spcPts val="20"/>
                        </a:spcBef>
                      </a:pPr>
                      <a:r>
                        <a:rPr dirty="0" sz="950" spc="-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Herkansing  </a:t>
                      </a: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 b="1">
                          <a:solidFill>
                            <a:srgbClr val="2D2F31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10489">
                        <a:lnSpc>
                          <a:spcPts val="915"/>
                        </a:lnSpc>
                        <a:spcBef>
                          <a:spcPts val="240"/>
                        </a:spcBef>
                      </a:pPr>
                      <a:r>
                        <a:rPr dirty="0" sz="800" spc="10" b="1">
                          <a:solidFill>
                            <a:srgbClr val="2D2F31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110" b="1">
                          <a:solidFill>
                            <a:srgbClr val="2D2F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800" spc="-5" b="1">
                          <a:solidFill>
                            <a:srgbClr val="3F444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040"/>
                        </a:lnSpc>
                        <a:spcBef>
                          <a:spcPts val="105"/>
                        </a:spcBef>
                      </a:pPr>
                      <a:r>
                        <a:rPr dirty="0" sz="950" spc="3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040"/>
                        </a:lnSpc>
                        <a:spcBef>
                          <a:spcPts val="105"/>
                        </a:spcBef>
                      </a:pPr>
                      <a:r>
                        <a:rPr dirty="0" sz="950" spc="3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row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dirty="0" sz="95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1+2</a:t>
                      </a:r>
                      <a:r>
                        <a:rPr dirty="0" sz="95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2+3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P/ZW/1.1/1.2/1.3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1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881380" indent="-1270">
                        <a:lnSpc>
                          <a:spcPct val="107500"/>
                        </a:lnSpc>
                        <a:spcBef>
                          <a:spcPts val="70"/>
                        </a:spcBef>
                      </a:pPr>
                      <a:r>
                        <a:rPr dirty="0" sz="950" spc="1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M&amp;G: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9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26695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kinderdagverblijf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2765" indent="-228600">
                        <a:lnSpc>
                          <a:spcPct val="100000"/>
                        </a:lnSpc>
                        <a:spcBef>
                          <a:spcPts val="65"/>
                        </a:spcBef>
                        <a:buSzPct val="63157"/>
                        <a:buFont typeface="Times New Roman"/>
                        <a:buChar char="-"/>
                        <a:tabLst>
                          <a:tab pos="532765" algn="l"/>
                          <a:tab pos="533400" algn="l"/>
                        </a:tabLst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thuiszorg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3400" indent="-231140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32765" algn="l"/>
                          <a:tab pos="534035" algn="l"/>
                        </a:tabLst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jeugdvoorziening/woonbegeleiding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9590" indent="-227329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29590" algn="l"/>
                          <a:tab pos="530225" algn="l"/>
                        </a:tabLst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basisschool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7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36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5" b="1">
                          <a:solidFill>
                            <a:srgbClr val="181A1A"/>
                          </a:solidFill>
                          <a:latin typeface="Courier New"/>
                          <a:cs typeface="Courier New"/>
                        </a:rPr>
                        <a:t>60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07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9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876300" indent="-4445">
                        <a:lnSpc>
                          <a:spcPct val="107500"/>
                        </a:lnSpc>
                        <a:spcBef>
                          <a:spcPts val="70"/>
                        </a:spcBef>
                      </a:pPr>
                      <a:r>
                        <a:rPr dirty="0" sz="950" spc="3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M&amp;G: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theorietoets Blok </a:t>
                      </a:r>
                      <a:r>
                        <a:rPr dirty="0" sz="95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6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2130" indent="-229870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31495" algn="l"/>
                          <a:tab pos="532765" algn="l"/>
                        </a:tabLst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sportcentrum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2130" indent="-229870">
                        <a:lnSpc>
                          <a:spcPct val="100000"/>
                        </a:lnSpc>
                        <a:spcBef>
                          <a:spcPts val="65"/>
                        </a:spcBef>
                        <a:buSzPct val="94736"/>
                        <a:buFont typeface="Times New Roman"/>
                        <a:buChar char="-"/>
                        <a:tabLst>
                          <a:tab pos="531495" algn="l"/>
                          <a:tab pos="532765" algn="l"/>
                        </a:tabLst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gezondheidscentrum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2130" indent="-227965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63157"/>
                        <a:buFont typeface="Times New Roman"/>
                        <a:buChar char="-"/>
                        <a:tabLst>
                          <a:tab pos="532130" algn="l"/>
                          <a:tab pos="532765" algn="l"/>
                        </a:tabLst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verstandelijke</a:t>
                      </a:r>
                      <a:r>
                        <a:rPr dirty="0" sz="950" spc="-6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gehandicaptenzorg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2130" indent="-229870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31495" algn="l"/>
                          <a:tab pos="532765" algn="l"/>
                        </a:tabLst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woonzorgcentrum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11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3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P/ZW/1.1/1.3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M&amp;G: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ondersteunen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gezonde</a:t>
                      </a:r>
                      <a:r>
                        <a:rPr dirty="0" sz="950" spc="1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leefstijl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24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P/ZW/1.2/1.3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1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M&amp;G: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Voorbereiding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maaltijd</a:t>
                      </a:r>
                      <a:r>
                        <a:rPr dirty="0" sz="950" spc="1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samenstellen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24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75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P/ZW/1.2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31445" indent="1905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 spc="2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M&amp;G: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Gezonde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maaltijd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bereiden,</a:t>
                      </a:r>
                      <a:r>
                        <a:rPr dirty="0" sz="950" spc="27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serveren  </a:t>
                      </a:r>
                      <a:r>
                        <a:rPr dirty="0" sz="95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schoonmaken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opruimen</a:t>
                      </a:r>
                      <a:r>
                        <a:rPr dirty="0" sz="950" spc="25">
                          <a:solidFill>
                            <a:srgbClr val="3F444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41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9">
                  <a:txBody>
                    <a:bodyPr/>
                    <a:lstStyle/>
                    <a:p>
                      <a:pPr marL="73025">
                        <a:lnSpc>
                          <a:spcPts val="1045"/>
                        </a:lnSpc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SE=  </a:t>
                      </a:r>
                      <a:r>
                        <a:rPr dirty="0" sz="1400" spc="-150" i="1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)/</a:t>
                      </a:r>
                      <a:r>
                        <a:rPr dirty="0" sz="950" spc="1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75" i="1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Lg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1330"/>
                        </a:lnSpc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Ciifer </a:t>
                      </a:r>
                      <a:r>
                        <a:rPr dirty="0" sz="95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SE=  </a:t>
                      </a:r>
                      <a:r>
                        <a:rPr dirty="0" sz="1650" spc="-185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&gt;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x weoinq)/</a:t>
                      </a:r>
                      <a:r>
                        <a:rPr dirty="0" sz="950" spc="-1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5"10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4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6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994"/>
                        </a:lnSpc>
                        <a:spcBef>
                          <a:spcPts val="35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Vaststellinq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vakqroep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6042" y="438368"/>
            <a:ext cx="4479925" cy="716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181A1A"/>
                </a:solidFill>
                <a:latin typeface="Arial"/>
                <a:cs typeface="Arial"/>
              </a:rPr>
              <a:t>PTA </a:t>
            </a:r>
            <a:r>
              <a:rPr dirty="0" sz="1350" spc="20" b="1">
                <a:solidFill>
                  <a:srgbClr val="181A1A"/>
                </a:solidFill>
                <a:latin typeface="Arial"/>
                <a:cs typeface="Arial"/>
              </a:rPr>
              <a:t>Profiel </a:t>
            </a:r>
            <a:r>
              <a:rPr dirty="0" sz="1350" spc="10" b="1">
                <a:solidFill>
                  <a:srgbClr val="181A1A"/>
                </a:solidFill>
                <a:latin typeface="Arial"/>
                <a:cs typeface="Arial"/>
              </a:rPr>
              <a:t>Zorg </a:t>
            </a:r>
            <a:r>
              <a:rPr dirty="0" sz="1350" spc="20" b="1">
                <a:solidFill>
                  <a:srgbClr val="181A1A"/>
                </a:solidFill>
                <a:latin typeface="Arial"/>
                <a:cs typeface="Arial"/>
              </a:rPr>
              <a:t>en </a:t>
            </a:r>
            <a:r>
              <a:rPr dirty="0" sz="1350" spc="15" b="1">
                <a:solidFill>
                  <a:srgbClr val="181A1A"/>
                </a:solidFill>
                <a:latin typeface="Arial"/>
                <a:cs typeface="Arial"/>
              </a:rPr>
              <a:t>Welzijn </a:t>
            </a:r>
            <a:r>
              <a:rPr dirty="0" sz="1350" spc="10" b="1">
                <a:solidFill>
                  <a:srgbClr val="181A1A"/>
                </a:solidFill>
                <a:latin typeface="Arial"/>
                <a:cs typeface="Arial"/>
              </a:rPr>
              <a:t>BB/KB cohort</a:t>
            </a:r>
            <a:r>
              <a:rPr dirty="0" sz="1350" spc="300" b="1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81A1A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spc="-100" b="1">
                <a:solidFill>
                  <a:srgbClr val="181A1A"/>
                </a:solidFill>
                <a:latin typeface="Arial"/>
                <a:cs typeface="Arial"/>
              </a:rPr>
              <a:t>Jaar</a:t>
            </a:r>
            <a:r>
              <a:rPr dirty="0" sz="1450" spc="40" b="1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350" spc="65" b="1">
                <a:solidFill>
                  <a:srgbClr val="181A1A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313" y="1731787"/>
            <a:ext cx="61594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35" b="1">
                <a:solidFill>
                  <a:srgbClr val="677791"/>
                </a:solidFill>
                <a:latin typeface="Arial"/>
                <a:cs typeface="Arial"/>
              </a:rPr>
              <a:t>-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8145" y="1595149"/>
          <a:ext cx="9488805" cy="4222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2155"/>
                <a:gridCol w="899794"/>
                <a:gridCol w="637539"/>
                <a:gridCol w="1708785"/>
                <a:gridCol w="2877184"/>
                <a:gridCol w="356870"/>
                <a:gridCol w="86360"/>
                <a:gridCol w="286384"/>
                <a:gridCol w="900429"/>
                <a:gridCol w="988695"/>
              </a:tblGrid>
              <a:tr h="299185">
                <a:tc gridSpan="4">
                  <a:txBody>
                    <a:bodyPr/>
                    <a:lstStyle/>
                    <a:p>
                      <a:pPr marL="79375">
                        <a:lnSpc>
                          <a:spcPts val="860"/>
                        </a:lnSpc>
                        <a:spcBef>
                          <a:spcPts val="10"/>
                        </a:spcBef>
                      </a:pPr>
                      <a:r>
                        <a:rPr dirty="0" sz="950" spc="-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5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dirty="0" sz="950" spc="3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4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baseline="47619" sz="525">
                          <a:solidFill>
                            <a:srgbClr val="8A9CB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47619" sz="525">
                          <a:solidFill>
                            <a:srgbClr val="8A9CB5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dirty="0" baseline="47619" sz="525" spc="-22">
                          <a:solidFill>
                            <a:srgbClr val="8A9CB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9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baseline="27777" sz="900" spc="-165">
                          <a:solidFill>
                            <a:srgbClr val="46577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0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2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00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18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a:-</a:t>
                      </a:r>
                      <a:r>
                        <a:rPr dirty="0" sz="100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8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aa</a:t>
                      </a:r>
                      <a:r>
                        <a:rPr dirty="0" sz="1000" spc="4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00" spc="2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 spc="-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:f</a:t>
                      </a:r>
                      <a:r>
                        <a:rPr dirty="0" sz="1000" spc="-4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dirty="0" sz="1000" spc="-13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29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000" spc="-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1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-19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 spc="-204">
                          <a:solidFill>
                            <a:srgbClr val="465774"/>
                          </a:solidFill>
                          <a:latin typeface="Arial"/>
                          <a:cs typeface="Arial"/>
                        </a:rPr>
                        <a:t>?</a:t>
                      </a:r>
                      <a:r>
                        <a:rPr dirty="0" sz="100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89915">
                        <a:lnSpc>
                          <a:spcPts val="210"/>
                        </a:lnSpc>
                      </a:pPr>
                      <a:r>
                        <a:rPr dirty="0" sz="35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3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71120">
                        <a:lnSpc>
                          <a:spcPts val="1505"/>
                        </a:lnSpc>
                        <a:tabLst>
                          <a:tab pos="1548765" algn="l"/>
                        </a:tabLst>
                      </a:pPr>
                      <a:r>
                        <a:rPr dirty="0" sz="1200" spc="-2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Keuze</a:t>
                      </a:r>
                      <a:r>
                        <a:rPr dirty="0" sz="1200" spc="-2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;,i</a:t>
                      </a:r>
                      <a:r>
                        <a:rPr dirty="0" sz="1200" spc="-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2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k  </a:t>
                      </a:r>
                      <a:r>
                        <a:rPr dirty="0" sz="120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dirty="0" sz="1200" spc="-1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1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kten</a:t>
                      </a:r>
                      <a:r>
                        <a:rPr dirty="0" sz="1200" spc="-215">
                          <a:solidFill>
                            <a:srgbClr val="8A9CB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200" spc="-21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n   </a:t>
                      </a:r>
                      <a:r>
                        <a:rPr dirty="0" sz="1200" spc="-204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ift	</a:t>
                      </a:r>
                      <a:r>
                        <a:rPr dirty="0" sz="1200" spc="-13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1ak</a:t>
                      </a:r>
                      <a:r>
                        <a:rPr dirty="0" sz="1200" spc="-130">
                          <a:solidFill>
                            <a:srgbClr val="465774"/>
                          </a:solidFill>
                          <a:latin typeface="Arial"/>
                          <a:cs typeface="Arial"/>
                        </a:rPr>
                        <a:t>:il</a:t>
                      </a:r>
                      <a:r>
                        <a:rPr dirty="0" sz="1200" spc="-13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200" spc="-6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,g </a:t>
                      </a:r>
                      <a:r>
                        <a:rPr dirty="0" sz="1200" spc="4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1200" spc="5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5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ei</a:t>
                      </a:r>
                      <a:r>
                        <a:rPr dirty="0" sz="1200" spc="5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5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400" spc="-114">
                          <a:solidFill>
                            <a:srgbClr val="41464D"/>
                          </a:solidFill>
                          <a:latin typeface="Times New Roman"/>
                          <a:cs typeface="Times New Roman"/>
                        </a:rPr>
                        <a:t>tlke</a:t>
                      </a:r>
                      <a:r>
                        <a:rPr dirty="0" sz="1400" spc="114">
                          <a:solidFill>
                            <a:srgbClr val="4146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10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200" spc="-10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0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10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200" spc="-105">
                          <a:solidFill>
                            <a:srgbClr val="707E9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0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10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t11</a:t>
                      </a:r>
                      <a:r>
                        <a:rPr dirty="0" sz="1200" spc="-10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 spc="3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10"/>
                        </a:spcBef>
                        <a:tabLst>
                          <a:tab pos="715645" algn="l"/>
                        </a:tabLst>
                      </a:pPr>
                      <a:r>
                        <a:rPr dirty="0" sz="1000" spc="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Toets-	</a:t>
                      </a:r>
                      <a:r>
                        <a:rPr dirty="0" sz="950" spc="1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z="950" spc="10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Toctsvorm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114">
                          <a:solidFill>
                            <a:srgbClr val="050F1F"/>
                          </a:solidFill>
                          <a:latin typeface="Arial"/>
                          <a:cs typeface="Arial"/>
                        </a:rPr>
                        <a:t>lmho </a:t>
                      </a:r>
                      <a:r>
                        <a:rPr dirty="0" sz="950" spc="15">
                          <a:solidFill>
                            <a:srgbClr val="050F1F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dirty="0" sz="950" spc="1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/leers</a:t>
                      </a:r>
                      <a:r>
                        <a:rPr dirty="0" sz="950" spc="-8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tef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2715">
                        <a:lnSpc>
                          <a:spcPts val="1115"/>
                        </a:lnSpc>
                        <a:spcBef>
                          <a:spcPts val="35"/>
                        </a:spcBef>
                      </a:pPr>
                      <a:r>
                        <a:rPr dirty="0" sz="950" spc="-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950" spc="5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8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05">
                          <a:solidFill>
                            <a:srgbClr val="A3BAD1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5C4E4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115"/>
                        </a:lnSpc>
                        <a:spcBef>
                          <a:spcPts val="35"/>
                        </a:spcBef>
                      </a:pPr>
                      <a:r>
                        <a:rPr dirty="0" sz="950" spc="-20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mg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B5C4E4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20"/>
                        </a:lnSpc>
                        <a:spcBef>
                          <a:spcPts val="35"/>
                        </a:spcBef>
                      </a:pPr>
                      <a:r>
                        <a:rPr dirty="0" sz="950" spc="-18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He </a:t>
                      </a: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ka</a:t>
                      </a:r>
                      <a:r>
                        <a:rPr dirty="0" sz="950" spc="-19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6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6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1,gi </a:t>
                      </a:r>
                      <a:r>
                        <a:rPr dirty="0" sz="950" spc="-160">
                          <a:solidFill>
                            <a:srgbClr val="465774"/>
                          </a:solidFill>
                          <a:latin typeface="Arial"/>
                          <a:cs typeface="Arial"/>
                        </a:rPr>
                        <a:t>rni</a:t>
                      </a:r>
                      <a:r>
                        <a:rPr dirty="0" sz="950" spc="-16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L="27305">
                        <a:lnSpc>
                          <a:spcPts val="1180"/>
                        </a:lnSpc>
                      </a:pPr>
                      <a:r>
                        <a:rPr dirty="0" sz="1000" spc="-95" b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000" spc="-95" b="1">
                          <a:solidFill>
                            <a:srgbClr val="465774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1000" spc="-95" b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15265">
                        <a:lnSpc>
                          <a:spcPts val="1185"/>
                        </a:lnSpc>
                      </a:pPr>
                      <a:r>
                        <a:rPr dirty="0" sz="1050" spc="-105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l  </a:t>
                      </a:r>
                      <a:r>
                        <a:rPr dirty="0" sz="1050" spc="-105">
                          <a:solidFill>
                            <a:srgbClr val="41464D"/>
                          </a:solidFill>
                          <a:latin typeface="Times New Roman"/>
                          <a:cs typeface="Times New Roman"/>
                        </a:rPr>
                        <a:t>ï </a:t>
                      </a:r>
                      <a:r>
                        <a:rPr dirty="0" sz="1050" spc="10">
                          <a:solidFill>
                            <a:srgbClr val="465774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z="1050" spc="10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dsd.u</a:t>
                      </a:r>
                      <a:r>
                        <a:rPr dirty="0" sz="1050" spc="-185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5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ur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8915">
                        <a:lnSpc>
                          <a:spcPts val="925"/>
                        </a:lnSpc>
                      </a:pPr>
                      <a:r>
                        <a:rPr dirty="0" sz="800" spc="-75">
                          <a:solidFill>
                            <a:srgbClr val="41464D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800" spc="-75">
                          <a:solidFill>
                            <a:srgbClr val="1C1C1D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00" spc="-75">
                          <a:solidFill>
                            <a:srgbClr val="41464D"/>
                          </a:solidFill>
                          <a:latin typeface="Times New Roman"/>
                          <a:cs typeface="Times New Roman"/>
                        </a:rPr>
                        <a:t>:lîl </a:t>
                      </a:r>
                      <a:r>
                        <a:rPr dirty="0" sz="650" spc="20">
                          <a:solidFill>
                            <a:srgbClr val="465774"/>
                          </a:solidFill>
                          <a:latin typeface="Arial"/>
                          <a:cs typeface="Arial"/>
                        </a:rPr>
                        <a:t>rffl </a:t>
                      </a:r>
                      <a:r>
                        <a:rPr dirty="0" sz="650" spc="-114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ÎHU</a:t>
                      </a:r>
                      <a:r>
                        <a:rPr dirty="0" sz="650" spc="-7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650" spc="15">
                          <a:solidFill>
                            <a:srgbClr val="465774"/>
                          </a:solidFill>
                          <a:latin typeface="Arial"/>
                          <a:cs typeface="Arial"/>
                        </a:rPr>
                        <a:t>'e</a:t>
                      </a:r>
                      <a:r>
                        <a:rPr dirty="0" sz="650" spc="1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ni)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00"/>
                        </a:lnSpc>
                      </a:pPr>
                      <a:r>
                        <a:rPr dirty="0" sz="950" spc="7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815"/>
                        </a:lnSpc>
                      </a:pPr>
                      <a:r>
                        <a:rPr dirty="0" sz="750" spc="-5" b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lrmti:iister)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ts val="1195"/>
                        </a:lnSpc>
                      </a:pPr>
                      <a:r>
                        <a:rPr dirty="0" sz="1050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50" spc="-170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050" spc="-155">
                          <a:solidFill>
                            <a:srgbClr val="8A9CB5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50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980">
                        <a:lnSpc>
                          <a:spcPts val="1225"/>
                        </a:lnSpc>
                      </a:pPr>
                      <a:r>
                        <a:rPr dirty="0" sz="1200" spc="10">
                          <a:solidFill>
                            <a:srgbClr val="2F3134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1451">
                <a:tc row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3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P/ZW/1.1/1.2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50" spc="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/1.3/1.4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23189">
                        <a:lnSpc>
                          <a:spcPct val="101200"/>
                        </a:lnSpc>
                        <a:spcBef>
                          <a:spcPts val="95"/>
                        </a:spcBef>
                      </a:pP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Schoonheidsbehandeling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hand, haar </a:t>
                      </a: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gezicht  </a:t>
                      </a: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8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7685" indent="-230504">
                        <a:lnSpc>
                          <a:spcPts val="1170"/>
                        </a:lnSpc>
                        <a:buClr>
                          <a:srgbClr val="2F3134"/>
                        </a:buClr>
                        <a:buSzPct val="110526"/>
                        <a:buChar char="-"/>
                        <a:tabLst>
                          <a:tab pos="527685" algn="l"/>
                          <a:tab pos="528320" algn="l"/>
                        </a:tabLst>
                      </a:pP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Achter </a:t>
                      </a: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5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balie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ts val="1165"/>
                        </a:lnSpc>
                        <a:buClr>
                          <a:srgbClr val="41464D"/>
                        </a:buClr>
                        <a:buSzPct val="110526"/>
                        <a:buChar char="-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950" spc="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16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kapsalon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 marR="1583055" indent="230504">
                        <a:lnSpc>
                          <a:spcPts val="1130"/>
                        </a:lnSpc>
                        <a:spcBef>
                          <a:spcPts val="100"/>
                        </a:spcBef>
                        <a:buClr>
                          <a:srgbClr val="2F3134"/>
                        </a:buClr>
                        <a:buSzPct val="110526"/>
                        <a:buChar char="-"/>
                        <a:tabLst>
                          <a:tab pos="527685" algn="l"/>
                          <a:tab pos="528320" algn="l"/>
                        </a:tabLst>
                      </a:pP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kapper  </a:t>
                      </a: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schoonheidssalon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65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b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 b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15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 b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23189">
                        <a:lnSpc>
                          <a:spcPct val="101200"/>
                        </a:lnSpc>
                        <a:spcBef>
                          <a:spcPts val="95"/>
                        </a:spcBef>
                      </a:pP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Schoonheidsbehandeling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hand, haar </a:t>
                      </a: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gezicht  </a:t>
                      </a: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-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4510" indent="-224154">
                        <a:lnSpc>
                          <a:spcPts val="1180"/>
                        </a:lnSpc>
                        <a:buClr>
                          <a:srgbClr val="41464D"/>
                        </a:buClr>
                        <a:buSzPct val="110526"/>
                        <a:buChar char="-"/>
                        <a:tabLst>
                          <a:tab pos="524510" algn="l"/>
                          <a:tab pos="525145" algn="l"/>
                        </a:tabLst>
                      </a:pPr>
                      <a:r>
                        <a:rPr dirty="0" sz="950" spc="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schoonheidsspecialist(e)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7685" indent="-227329">
                        <a:lnSpc>
                          <a:spcPts val="1165"/>
                        </a:lnSpc>
                        <a:buSzPct val="110526"/>
                        <a:buChar char="-"/>
                        <a:tabLst>
                          <a:tab pos="527685" algn="l"/>
                          <a:tab pos="528320" algn="l"/>
                        </a:tabLst>
                      </a:pP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pedicure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 marR="1524000" indent="230504">
                        <a:lnSpc>
                          <a:spcPts val="1130"/>
                        </a:lnSpc>
                        <a:spcBef>
                          <a:spcPts val="90"/>
                        </a:spcBef>
                        <a:buSzPct val="110526"/>
                        <a:buChar char="-"/>
                        <a:tabLst>
                          <a:tab pos="527685" algn="l"/>
                          <a:tab pos="528320" algn="l"/>
                        </a:tabLst>
                      </a:pP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8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nagelstylist  </a:t>
                      </a: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visagist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b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1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P/ZW/1.4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3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6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eenvoudige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handbehandeling</a:t>
                      </a:r>
                      <a:r>
                        <a:rPr dirty="0" sz="950" spc="3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uitvoeren</a:t>
                      </a:r>
                      <a:r>
                        <a:rPr dirty="0" sz="950" spc="2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9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P/ZW/1.2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 b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442595" indent="635">
                        <a:lnSpc>
                          <a:spcPct val="101200"/>
                        </a:lnSpc>
                        <a:spcBef>
                          <a:spcPts val="70"/>
                        </a:spcBef>
                      </a:pP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Haren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wassen </a:t>
                      </a: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verzorgend </a:t>
                      </a:r>
                      <a:r>
                        <a:rPr dirty="0" sz="950" spc="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product  </a:t>
                      </a: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aanbrengen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01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1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b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3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P/ZW/1.1/1.3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3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28905" indent="-1270">
                        <a:lnSpc>
                          <a:spcPct val="101200"/>
                        </a:lnSpc>
                        <a:spcBef>
                          <a:spcPts val="95"/>
                        </a:spcBef>
                      </a:pP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Klant </a:t>
                      </a: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ontvangen </a:t>
                      </a:r>
                      <a:r>
                        <a:rPr dirty="0" sz="950" spc="-5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gezichtsreiniging </a:t>
                      </a:r>
                      <a:r>
                        <a:rPr dirty="0" sz="950" spc="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50" spc="3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make-up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aanbrengen, afscheid </a:t>
                      </a:r>
                      <a:r>
                        <a:rPr dirty="0" sz="950" spc="3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nemen </a:t>
                      </a:r>
                      <a:r>
                        <a:rPr dirty="0" sz="950" spc="3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van de  </a:t>
                      </a: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klant.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0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D111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D111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3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185">
                <a:tc gridSpan="10">
                  <a:txBody>
                    <a:bodyPr/>
                    <a:lstStyle/>
                    <a:p>
                      <a:pPr marL="76200">
                        <a:lnSpc>
                          <a:spcPts val="1220"/>
                        </a:lnSpc>
                      </a:pP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250" spc="40" i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50" spc="5" i="1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1035"/>
                        </a:lnSpc>
                      </a:pP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Ciifer </a:t>
                      </a:r>
                      <a:r>
                        <a:rPr dirty="0" sz="950" spc="4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100" spc="-17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5" 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x weqinq)/ </a:t>
                      </a:r>
                      <a:r>
                        <a:rPr dirty="0" sz="1100" spc="-15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5" </a:t>
                      </a:r>
                      <a:r>
                        <a:rPr dirty="0" sz="1100" spc="-13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38">
                <a:tc gridSpan="4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1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019"/>
                        </a:lnSpc>
                        <a:spcBef>
                          <a:spcPts val="15"/>
                        </a:spcBef>
                      </a:pPr>
                      <a:r>
                        <a:rPr dirty="0" sz="9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Vaststellinçi </a:t>
                      </a:r>
                      <a:r>
                        <a:rPr dirty="0" sz="950" spc="-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vakçiroep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950" spc="20">
                          <a:solidFill>
                            <a:srgbClr val="4146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5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-5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50" spc="18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D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7193" y="933704"/>
            <a:ext cx="372554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1C1C1D"/>
                </a:solidFill>
                <a:latin typeface="Arial"/>
                <a:cs typeface="Arial"/>
              </a:rPr>
              <a:t>Plan </a:t>
            </a:r>
            <a:r>
              <a:rPr dirty="0" sz="1200" spc="-5" b="1">
                <a:solidFill>
                  <a:srgbClr val="1C1C1D"/>
                </a:solidFill>
                <a:latin typeface="Arial"/>
                <a:cs typeface="Arial"/>
              </a:rPr>
              <a:t>voor Toetsing </a:t>
            </a:r>
            <a:r>
              <a:rPr dirty="0" sz="1200" spc="30" b="1">
                <a:solidFill>
                  <a:srgbClr val="1C1C1D"/>
                </a:solidFill>
                <a:latin typeface="Arial"/>
                <a:cs typeface="Arial"/>
              </a:rPr>
              <a:t>en </a:t>
            </a:r>
            <a:r>
              <a:rPr dirty="0" sz="1200" b="1">
                <a:solidFill>
                  <a:srgbClr val="1C1C1D"/>
                </a:solidFill>
                <a:latin typeface="Arial"/>
                <a:cs typeface="Arial"/>
              </a:rPr>
              <a:t>Afsluiting </a:t>
            </a:r>
            <a:r>
              <a:rPr dirty="0" sz="1200" spc="-30" b="1">
                <a:solidFill>
                  <a:srgbClr val="1C1C1D"/>
                </a:solidFill>
                <a:latin typeface="Arial"/>
                <a:cs typeface="Arial"/>
              </a:rPr>
              <a:t>BB/KB</a:t>
            </a:r>
            <a:r>
              <a:rPr dirty="0" sz="1200" spc="-55" b="1">
                <a:solidFill>
                  <a:srgbClr val="1C1C1D"/>
                </a:solidFill>
                <a:latin typeface="Arial"/>
                <a:cs typeface="Arial"/>
              </a:rPr>
              <a:t> </a:t>
            </a:r>
            <a:r>
              <a:rPr dirty="0" sz="1200" spc="45" b="1">
                <a:solidFill>
                  <a:srgbClr val="1C1C1D"/>
                </a:solidFill>
                <a:latin typeface="Arial"/>
                <a:cs typeface="Arial"/>
              </a:rPr>
              <a:t>2019-2021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1466" y="924036"/>
            <a:ext cx="3529329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5" b="1">
                <a:solidFill>
                  <a:srgbClr val="1C1C1D"/>
                </a:solidFill>
                <a:latin typeface="Arial"/>
                <a:cs typeface="Arial"/>
              </a:rPr>
              <a:t>Vrije </a:t>
            </a:r>
            <a:r>
              <a:rPr dirty="0" sz="1200" spc="-5" b="1">
                <a:solidFill>
                  <a:srgbClr val="1C1C1D"/>
                </a:solidFill>
                <a:latin typeface="Arial"/>
                <a:cs typeface="Arial"/>
              </a:rPr>
              <a:t>keuzevakken </a:t>
            </a:r>
            <a:r>
              <a:rPr dirty="0" sz="1300" spc="30" b="1">
                <a:solidFill>
                  <a:srgbClr val="1C1C1D"/>
                </a:solidFill>
                <a:latin typeface="Arial"/>
                <a:cs typeface="Arial"/>
              </a:rPr>
              <a:t>Compaen </a:t>
            </a:r>
            <a:r>
              <a:rPr dirty="0" sz="1300" spc="75" b="1">
                <a:solidFill>
                  <a:srgbClr val="1C1C1D"/>
                </a:solidFill>
                <a:latin typeface="Arial"/>
                <a:cs typeface="Arial"/>
              </a:rPr>
              <a:t>VMBO</a:t>
            </a:r>
            <a:r>
              <a:rPr dirty="0" sz="1300" spc="-80" b="1">
                <a:solidFill>
                  <a:srgbClr val="1C1C1D"/>
                </a:solidFill>
                <a:latin typeface="Arial"/>
                <a:cs typeface="Arial"/>
              </a:rPr>
              <a:t> </a:t>
            </a:r>
            <a:r>
              <a:rPr dirty="0" sz="1300" spc="15" b="1">
                <a:solidFill>
                  <a:srgbClr val="1C1C1D"/>
                </a:solidFill>
                <a:latin typeface="Arial"/>
                <a:cs typeface="Arial"/>
              </a:rPr>
              <a:t>Beroeps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86454" y="1601254"/>
          <a:ext cx="8912225" cy="3364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885"/>
                <a:gridCol w="234315"/>
                <a:gridCol w="800735"/>
                <a:gridCol w="805815"/>
                <a:gridCol w="1001394"/>
                <a:gridCol w="3421379"/>
                <a:gridCol w="351790"/>
                <a:gridCol w="358140"/>
                <a:gridCol w="831215"/>
                <a:gridCol w="876934"/>
              </a:tblGrid>
              <a:tr h="172579">
                <a:tc grid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4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PrD't</a:t>
                      </a:r>
                      <a:r>
                        <a:rPr dirty="0" sz="1000" spc="-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2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6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65">
                          <a:solidFill>
                            <a:srgbClr val="A1B1C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000" spc="-16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B1C4E8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8"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20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-7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Eeem</a:t>
                      </a:r>
                      <a:r>
                        <a:rPr dirty="0" sz="1000" spc="-75">
                          <a:solidFill>
                            <a:srgbClr val="8593B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7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om </a:t>
                      </a:r>
                      <a:r>
                        <a:rPr dirty="0" sz="1000" spc="-30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ie </a:t>
                      </a:r>
                      <a:r>
                        <a:rPr dirty="0" sz="1000" spc="-35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000" spc="-14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emd</a:t>
                      </a:r>
                      <a:r>
                        <a:rPr dirty="0" sz="1000" spc="-15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rn</a:t>
                      </a:r>
                      <a:r>
                        <a:rPr dirty="0" sz="1000" spc="-2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1000" spc="-2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B1C4E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4204">
                <a:tc gridSpan="10">
                  <a:txBody>
                    <a:bodyPr/>
                    <a:lstStyle/>
                    <a:p>
                      <a:pPr marL="75565">
                        <a:lnSpc>
                          <a:spcPts val="1455"/>
                        </a:lnSpc>
                      </a:pPr>
                      <a:r>
                        <a:rPr dirty="0" sz="1000" spc="-229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K </a:t>
                      </a:r>
                      <a:r>
                        <a:rPr dirty="0" sz="100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uze</a:t>
                      </a:r>
                      <a:r>
                        <a:rPr dirty="0" sz="100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1300" spc="6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300" spc="60" b="1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6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300" spc="60" b="1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300" spc="6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rneme</a:t>
                      </a:r>
                      <a:r>
                        <a:rPr dirty="0" sz="1300" spc="-5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8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075"/>
                        </a:lnSpc>
                      </a:pPr>
                      <a:r>
                        <a:rPr dirty="0" sz="1000" spc="-17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000" spc="-8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eeFW</a:t>
                      </a:r>
                      <a:r>
                        <a:rPr dirty="0" sz="1000" spc="-8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80">
                          <a:solidFill>
                            <a:srgbClr val="8593B8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00" spc="-8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§: </a:t>
                      </a:r>
                      <a:r>
                        <a:rPr dirty="0" sz="1000" spc="-1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BBJK</a:t>
                      </a: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dirty="0" sz="1000" spc="-1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chool </a:t>
                      </a:r>
                      <a:r>
                        <a:rPr dirty="0" sz="100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2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20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00" spc="-65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2019</a:t>
                      </a:r>
                      <a:r>
                        <a:rPr dirty="0" sz="1000" spc="-1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-202</a:t>
                      </a: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9526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15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1C4E8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-35">
                          <a:solidFill>
                            <a:srgbClr val="A1B1C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 spc="-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35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1000" spc="4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2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labu</a:t>
                      </a:r>
                      <a:r>
                        <a:rPr dirty="0" sz="1000" spc="15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B1C4E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73660" marR="348615" indent="5715">
                        <a:lnSpc>
                          <a:spcPts val="1150"/>
                        </a:lnSpc>
                        <a:spcBef>
                          <a:spcPts val="90"/>
                        </a:spcBef>
                      </a:pPr>
                      <a:r>
                        <a:rPr dirty="0" sz="1000" spc="-10">
                          <a:solidFill>
                            <a:srgbClr val="384B67"/>
                          </a:solidFill>
                          <a:latin typeface="Arial"/>
                          <a:cs typeface="Arial"/>
                        </a:rPr>
                        <a:t>î </a:t>
                      </a: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-19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ets-  </a:t>
                      </a:r>
                      <a:r>
                        <a:rPr dirty="0" sz="100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cod</a:t>
                      </a:r>
                      <a:r>
                        <a:rPr dirty="0" sz="1000" spc="5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05"/>
                        </a:lnSpc>
                      </a:pPr>
                      <a:r>
                        <a:rPr dirty="0" sz="80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(m</a:t>
                      </a:r>
                      <a:r>
                        <a:rPr dirty="0" sz="800" spc="3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30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30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ter</a:t>
                      </a:r>
                      <a:r>
                        <a:rPr dirty="0" sz="80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ts val="1185"/>
                        </a:lnSpc>
                      </a:pPr>
                      <a:r>
                        <a:rPr dirty="0" sz="1000" spc="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oe</a:t>
                      </a:r>
                      <a:r>
                        <a:rPr dirty="0" sz="1000" spc="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tsy,e</a:t>
                      </a:r>
                      <a:r>
                        <a:rPr dirty="0" sz="10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rn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ts val="1230"/>
                        </a:lnSpc>
                      </a:pPr>
                      <a:r>
                        <a:rPr dirty="0" sz="1100" spc="-8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-8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80">
                          <a:solidFill>
                            <a:srgbClr val="384B67"/>
                          </a:solidFill>
                          <a:latin typeface="Arial"/>
                          <a:cs typeface="Arial"/>
                        </a:rPr>
                        <a:t>ih</a:t>
                      </a:r>
                      <a:r>
                        <a:rPr dirty="0" sz="1000" spc="-80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ouö</a:t>
                      </a:r>
                      <a:r>
                        <a:rPr dirty="0" sz="1000" spc="25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10">
                          <a:solidFill>
                            <a:srgbClr val="384B67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-110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..teQl'S:tef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85">
                          <a:solidFill>
                            <a:srgbClr val="1F2A3A"/>
                          </a:solidFill>
                          <a:latin typeface="Times New Roman"/>
                          <a:cs typeface="Times New Roman"/>
                        </a:rPr>
                        <a:t>'W </a:t>
                      </a:r>
                      <a:r>
                        <a:rPr dirty="0" sz="800" spc="-65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65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0">
                          <a:solidFill>
                            <a:srgbClr val="31383F"/>
                          </a:solidFill>
                          <a:latin typeface="Times New Roman"/>
                          <a:cs typeface="Times New Roman"/>
                        </a:rPr>
                        <a:t>@jAgJ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9050">
                        <a:lnSpc>
                          <a:spcPts val="1160"/>
                        </a:lnSpc>
                      </a:pPr>
                      <a:r>
                        <a:rPr dirty="0" sz="10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Her</a:t>
                      </a:r>
                      <a:r>
                        <a:rPr dirty="0" sz="1000" spc="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ka</a:t>
                      </a:r>
                      <a:r>
                        <a:rPr dirty="0" sz="10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nsin</a:t>
                      </a:r>
                      <a:r>
                        <a:rPr dirty="0" sz="1000" spc="-5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45">
                          <a:solidFill>
                            <a:srgbClr val="1F2A3A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 marL="2603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950" spc="1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52400">
                        <a:lnSpc>
                          <a:spcPts val="1185"/>
                        </a:lnSpc>
                      </a:pPr>
                      <a:r>
                        <a:rPr dirty="0" sz="100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20">
                          <a:solidFill>
                            <a:srgbClr val="4B5E7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>
                          <a:solidFill>
                            <a:srgbClr val="4B5E7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25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4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05"/>
                        </a:lnSpc>
                      </a:pPr>
                      <a:r>
                        <a:rPr dirty="0" sz="1100" spc="-155" b="1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B'B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25"/>
                        </a:lnSpc>
                      </a:pPr>
                      <a:r>
                        <a:rPr dirty="0" sz="1200" spc="-260">
                          <a:solidFill>
                            <a:srgbClr val="1F2A3A"/>
                          </a:solidFill>
                          <a:latin typeface="Courier New"/>
                          <a:cs typeface="Courier New"/>
                        </a:rPr>
                        <a:t>OCB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1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K/EO/5.1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1000" spc="7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000" spc="-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Ondernemer </a:t>
                      </a: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Jezelf</a:t>
                      </a:r>
                      <a:r>
                        <a:rPr dirty="0" sz="1000" spc="6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presenteren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85"/>
                        </a:lnSpc>
                      </a:pP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000" spc="-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100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1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K/EO/5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100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Marketingplan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000" spc="-7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1000" spc="1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1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K/EO/5.3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1000" spc="7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Financieel</a:t>
                      </a:r>
                      <a:r>
                        <a:rPr dirty="0" sz="100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plan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000" spc="-7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uur.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K/EO/5.4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1000" spc="7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Ondernemingsp</a:t>
                      </a:r>
                      <a:r>
                        <a:rPr dirty="0" sz="1000" spc="-10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an; </a:t>
                      </a: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Uitvoer </a:t>
                      </a: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0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Resultaat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000" spc="-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1000" spc="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22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3660" marR="173355" indent="-1270">
                        <a:lnSpc>
                          <a:spcPts val="1150"/>
                        </a:lnSpc>
                        <a:spcBef>
                          <a:spcPts val="135"/>
                        </a:spcBef>
                      </a:pP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K/EO/(5.1 </a:t>
                      </a: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t/m  </a:t>
                      </a: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5.4)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42240" indent="-1905">
                        <a:lnSpc>
                          <a:spcPts val="1150"/>
                        </a:lnSpc>
                        <a:spcBef>
                          <a:spcPts val="135"/>
                        </a:spcBef>
                      </a:pP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1098550" indent="-2540">
                        <a:lnSpc>
                          <a:spcPts val="1150"/>
                        </a:lnSpc>
                        <a:spcBef>
                          <a:spcPts val="110"/>
                        </a:spcBef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100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bekwaamheid </a:t>
                      </a: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opstellen van  ondernam</a:t>
                      </a:r>
                      <a:r>
                        <a:rPr dirty="0" sz="1000" spc="-19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ingsplan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1130"/>
                        </a:lnSpc>
                      </a:pP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Eindpresentatie</a:t>
                      </a:r>
                      <a:r>
                        <a:rPr dirty="0" sz="1000" spc="-5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Plan, </a:t>
                      </a: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proces </a:t>
                      </a: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reflectie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85"/>
                        </a:lnSpc>
                      </a:pP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000" spc="-7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100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820">
                <a:tc gridSpan="10">
                  <a:txBody>
                    <a:bodyPr/>
                    <a:lstStyle/>
                    <a:p>
                      <a:pPr marL="72390">
                        <a:lnSpc>
                          <a:spcPts val="1310"/>
                        </a:lnSpc>
                      </a:pP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Cijfer SE= </a:t>
                      </a:r>
                      <a:r>
                        <a:rPr dirty="0" sz="1250" spc="1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250" spc="7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50" spc="-9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38">
                <a:tc gridSpan="5"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Fazilet </a:t>
                      </a: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Demir</a:t>
                      </a:r>
                      <a:r>
                        <a:rPr dirty="0" sz="1000" spc="1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Arslan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1019"/>
                        </a:lnSpc>
                      </a:pPr>
                      <a:r>
                        <a:rPr dirty="0" sz="10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Vaststellinq werkoroeo </a:t>
                      </a:r>
                      <a:r>
                        <a:rPr dirty="0" sz="10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5">
                          <a:solidFill>
                            <a:srgbClr val="31383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d.: versie</a:t>
                      </a:r>
                      <a:r>
                        <a:rPr dirty="0" sz="100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01.09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5845" y="949222"/>
            <a:ext cx="455168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10" b="1">
                <a:solidFill>
                  <a:srgbClr val="1A1C1C"/>
                </a:solidFill>
                <a:latin typeface="Arial"/>
                <a:cs typeface="Arial"/>
              </a:rPr>
              <a:t>Jaar 3 </a:t>
            </a:r>
            <a:r>
              <a:rPr dirty="0" sz="1150" spc="45" b="1">
                <a:solidFill>
                  <a:srgbClr val="1A1C1C"/>
                </a:solidFill>
                <a:latin typeface="Arial"/>
                <a:cs typeface="Arial"/>
              </a:rPr>
              <a:t>en 4 </a:t>
            </a:r>
            <a:r>
              <a:rPr dirty="0" sz="1150" spc="25" b="1">
                <a:solidFill>
                  <a:srgbClr val="1A1C1C"/>
                </a:solidFill>
                <a:latin typeface="Arial"/>
                <a:cs typeface="Arial"/>
              </a:rPr>
              <a:t>Plan </a:t>
            </a:r>
            <a:r>
              <a:rPr dirty="0" sz="1150" spc="30" b="1">
                <a:solidFill>
                  <a:srgbClr val="1A1C1C"/>
                </a:solidFill>
                <a:latin typeface="Arial"/>
                <a:cs typeface="Arial"/>
              </a:rPr>
              <a:t>voor </a:t>
            </a:r>
            <a:r>
              <a:rPr dirty="0" sz="1150" spc="20" b="1">
                <a:solidFill>
                  <a:srgbClr val="1A1C1C"/>
                </a:solidFill>
                <a:latin typeface="Arial"/>
                <a:cs typeface="Arial"/>
              </a:rPr>
              <a:t>Toetsing </a:t>
            </a:r>
            <a:r>
              <a:rPr dirty="0" sz="1150" spc="55" b="1">
                <a:solidFill>
                  <a:srgbClr val="1A1C1C"/>
                </a:solidFill>
                <a:latin typeface="Arial"/>
                <a:cs typeface="Arial"/>
              </a:rPr>
              <a:t>en </a:t>
            </a:r>
            <a:r>
              <a:rPr dirty="0" sz="1150" spc="20" b="1">
                <a:solidFill>
                  <a:srgbClr val="1A1C1C"/>
                </a:solidFill>
                <a:latin typeface="Arial"/>
                <a:cs typeface="Arial"/>
              </a:rPr>
              <a:t>Afsluiting </a:t>
            </a:r>
            <a:r>
              <a:rPr dirty="0" sz="1150" spc="10" b="1">
                <a:solidFill>
                  <a:srgbClr val="1A1C1C"/>
                </a:solidFill>
                <a:latin typeface="Arial"/>
                <a:cs typeface="Arial"/>
              </a:rPr>
              <a:t>BB/KB</a:t>
            </a:r>
            <a:r>
              <a:rPr dirty="0" sz="1150" spc="15" b="1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1150" spc="65" b="1">
                <a:solidFill>
                  <a:srgbClr val="1A1C1C"/>
                </a:solidFill>
                <a:latin typeface="Arial"/>
                <a:cs typeface="Arial"/>
              </a:rPr>
              <a:t>2019-2021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1468" y="920728"/>
            <a:ext cx="352488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" b="1">
                <a:solidFill>
                  <a:srgbClr val="1A1C1C"/>
                </a:solidFill>
                <a:latin typeface="Arial"/>
                <a:cs typeface="Arial"/>
              </a:rPr>
              <a:t>Vrije </a:t>
            </a:r>
            <a:r>
              <a:rPr dirty="0" sz="1150" spc="25" b="1">
                <a:solidFill>
                  <a:srgbClr val="1A1C1C"/>
                </a:solidFill>
                <a:latin typeface="Arial"/>
                <a:cs typeface="Arial"/>
              </a:rPr>
              <a:t>keuzevakken </a:t>
            </a:r>
            <a:r>
              <a:rPr dirty="0" sz="1350" spc="5" b="1">
                <a:solidFill>
                  <a:srgbClr val="1A1C1C"/>
                </a:solidFill>
                <a:latin typeface="Arial"/>
                <a:cs typeface="Arial"/>
              </a:rPr>
              <a:t>Compaen </a:t>
            </a:r>
            <a:r>
              <a:rPr dirty="0" sz="1350" spc="35" b="1">
                <a:solidFill>
                  <a:srgbClr val="1A1C1C"/>
                </a:solidFill>
                <a:latin typeface="Arial"/>
                <a:cs typeface="Arial"/>
              </a:rPr>
              <a:t>VMBO</a:t>
            </a:r>
            <a:r>
              <a:rPr dirty="0" sz="1350" spc="110" b="1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1A1C1C"/>
                </a:solidFill>
                <a:latin typeface="Arial"/>
                <a:cs typeface="Arial"/>
              </a:rPr>
              <a:t>Beroeps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9742" y="964488"/>
            <a:ext cx="453961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25" b="1">
                <a:solidFill>
                  <a:srgbClr val="1C1C1F"/>
                </a:solidFill>
                <a:latin typeface="Arial"/>
                <a:cs typeface="Arial"/>
              </a:rPr>
              <a:t>Jaar </a:t>
            </a:r>
            <a:r>
              <a:rPr dirty="0" sz="1150" spc="-20" b="1">
                <a:solidFill>
                  <a:srgbClr val="1C1C1F"/>
                </a:solidFill>
                <a:latin typeface="Arial"/>
                <a:cs typeface="Arial"/>
              </a:rPr>
              <a:t>3 </a:t>
            </a:r>
            <a:r>
              <a:rPr dirty="0" sz="1150" spc="55" b="1">
                <a:solidFill>
                  <a:srgbClr val="1C1C1F"/>
                </a:solidFill>
                <a:latin typeface="Arial"/>
                <a:cs typeface="Arial"/>
              </a:rPr>
              <a:t>en 4 </a:t>
            </a:r>
            <a:r>
              <a:rPr dirty="0" sz="1150" spc="25" b="1">
                <a:solidFill>
                  <a:srgbClr val="1C1C1F"/>
                </a:solidFill>
                <a:latin typeface="Arial"/>
                <a:cs typeface="Arial"/>
              </a:rPr>
              <a:t>Plan voor </a:t>
            </a:r>
            <a:r>
              <a:rPr dirty="0" sz="1150" spc="20" b="1">
                <a:solidFill>
                  <a:srgbClr val="1C1C1F"/>
                </a:solidFill>
                <a:latin typeface="Arial"/>
                <a:cs typeface="Arial"/>
              </a:rPr>
              <a:t>Toetsing </a:t>
            </a:r>
            <a:r>
              <a:rPr dirty="0" sz="1150" spc="25" b="1">
                <a:solidFill>
                  <a:srgbClr val="1C1C1F"/>
                </a:solidFill>
                <a:latin typeface="Arial"/>
                <a:cs typeface="Arial"/>
              </a:rPr>
              <a:t>en </a:t>
            </a:r>
            <a:r>
              <a:rPr dirty="0" sz="1150" spc="10" b="1">
                <a:solidFill>
                  <a:srgbClr val="1C1C1F"/>
                </a:solidFill>
                <a:latin typeface="Arial"/>
                <a:cs typeface="Arial"/>
              </a:rPr>
              <a:t>Afsluiting BB/KB</a:t>
            </a:r>
            <a:r>
              <a:rPr dirty="0" sz="1150" spc="-110" b="1">
                <a:solidFill>
                  <a:srgbClr val="1C1C1F"/>
                </a:solidFill>
                <a:latin typeface="Arial"/>
                <a:cs typeface="Arial"/>
              </a:rPr>
              <a:t> </a:t>
            </a:r>
            <a:r>
              <a:rPr dirty="0" sz="1150" spc="65" b="1">
                <a:solidFill>
                  <a:srgbClr val="1C1C1F"/>
                </a:solidFill>
                <a:latin typeface="Arial"/>
                <a:cs typeface="Arial"/>
              </a:rPr>
              <a:t>2019-2021</a:t>
            </a:r>
            <a:endParaRPr sz="11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8416" y="939047"/>
            <a:ext cx="351853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0" b="1">
                <a:solidFill>
                  <a:srgbClr val="1C1C1F"/>
                </a:solidFill>
                <a:latin typeface="Arial"/>
                <a:cs typeface="Arial"/>
              </a:rPr>
              <a:t>Vrije </a:t>
            </a:r>
            <a:r>
              <a:rPr dirty="0" sz="1150" spc="25" b="1">
                <a:solidFill>
                  <a:srgbClr val="1C1C1F"/>
                </a:solidFill>
                <a:latin typeface="Arial"/>
                <a:cs typeface="Arial"/>
              </a:rPr>
              <a:t>keuzevakken </a:t>
            </a:r>
            <a:r>
              <a:rPr dirty="0" sz="1350" spc="-5" b="1">
                <a:solidFill>
                  <a:srgbClr val="1C1C1F"/>
                </a:solidFill>
                <a:latin typeface="Arial"/>
                <a:cs typeface="Arial"/>
              </a:rPr>
              <a:t>Compaen </a:t>
            </a:r>
            <a:r>
              <a:rPr dirty="0" sz="1350" spc="45" b="1">
                <a:solidFill>
                  <a:srgbClr val="1C1C1F"/>
                </a:solidFill>
                <a:latin typeface="Arial"/>
                <a:cs typeface="Arial"/>
              </a:rPr>
              <a:t>VMBO</a:t>
            </a:r>
            <a:r>
              <a:rPr dirty="0" sz="1350" spc="-210" b="1">
                <a:solidFill>
                  <a:srgbClr val="1C1C1F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1C1C1F"/>
                </a:solidFill>
                <a:latin typeface="Arial"/>
                <a:cs typeface="Arial"/>
              </a:rPr>
              <a:t>Beroeps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05262" y="2392526"/>
            <a:ext cx="0" cy="173990"/>
          </a:xfrm>
          <a:custGeom>
            <a:avLst/>
            <a:gdLst/>
            <a:ahLst/>
            <a:cxnLst/>
            <a:rect l="l" t="t" r="r" b="b"/>
            <a:pathLst>
              <a:path w="0" h="173989">
                <a:moveTo>
                  <a:pt x="0" y="0"/>
                </a:moveTo>
                <a:lnTo>
                  <a:pt x="0" y="173540"/>
                </a:lnTo>
              </a:path>
            </a:pathLst>
          </a:custGeom>
          <a:ln w="12205">
            <a:solidFill>
              <a:srgbClr val="B8CAE8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80351" y="1744741"/>
          <a:ext cx="8900795" cy="3410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775"/>
                <a:gridCol w="418465"/>
                <a:gridCol w="903605"/>
                <a:gridCol w="239395"/>
                <a:gridCol w="62230"/>
                <a:gridCol w="537209"/>
                <a:gridCol w="1026160"/>
                <a:gridCol w="3208019"/>
                <a:gridCol w="408940"/>
                <a:gridCol w="401954"/>
                <a:gridCol w="648969"/>
                <a:gridCol w="262890"/>
                <a:gridCol w="547370"/>
              </a:tblGrid>
              <a:tr h="356737">
                <a:tc gridSpan="1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50" spc="-5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55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'l'O</a:t>
                      </a:r>
                      <a:r>
                        <a:rPr dirty="0" sz="950" spc="-5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fi </a:t>
                      </a:r>
                      <a:r>
                        <a:rPr dirty="0" sz="950" spc="-12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950" spc="-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-6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-9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950" spc="-9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9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z="950" spc="-9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50" spc="-9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.rg </a:t>
                      </a:r>
                      <a:r>
                        <a:rPr dirty="0" sz="1000" spc="-1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2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1000" spc="-16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v11.</a:t>
                      </a:r>
                      <a:r>
                        <a:rPr dirty="0" sz="1000" spc="-16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6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6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1000" spc="-1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13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j;</a:t>
                      </a:r>
                      <a:r>
                        <a:rPr dirty="0" sz="1000" spc="-1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13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1435"/>
                        </a:lnSpc>
                        <a:spcBef>
                          <a:spcPts val="40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Kem:ev</a:t>
                      </a:r>
                      <a:r>
                        <a:rPr dirty="0" sz="950" spc="2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ia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2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300" spc="2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Ondersteun</a:t>
                      </a:r>
                      <a:r>
                        <a:rPr dirty="0" sz="1300" spc="20" b="1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300" spc="2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ng </a:t>
                      </a:r>
                      <a:r>
                        <a:rPr dirty="0" sz="1300" spc="3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1300" spc="2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sport </a:t>
                      </a:r>
                      <a:r>
                        <a:rPr dirty="0" sz="1300" spc="3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300" spc="1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300" spc="10" b="1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300" spc="1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wegin</a:t>
                      </a:r>
                      <a:r>
                        <a:rPr dirty="0" sz="1300" spc="10" b="1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rg</a:t>
                      </a:r>
                      <a:r>
                        <a:rPr dirty="0" sz="1300" spc="1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sactiviteit</a:t>
                      </a:r>
                      <a:r>
                        <a:rPr dirty="0" sz="1300" spc="-8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35" b="1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300" spc="35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994">
                <a:tc>
                  <a:txBody>
                    <a:bodyPr/>
                    <a:lstStyle/>
                    <a:p>
                      <a:pPr marL="73025">
                        <a:lnSpc>
                          <a:spcPts val="1019"/>
                        </a:lnSpc>
                        <a:spcBef>
                          <a:spcPts val="40"/>
                        </a:spcBef>
                      </a:pPr>
                      <a:r>
                        <a:rPr dirty="0" sz="950" spc="-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3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40">
                          <a:solidFill>
                            <a:srgbClr val="A1B5D1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8CAE8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0795">
                        <a:lnSpc>
                          <a:spcPts val="1019"/>
                        </a:lnSpc>
                        <a:spcBef>
                          <a:spcPts val="40"/>
                        </a:spcBef>
                      </a:pPr>
                      <a:r>
                        <a:rPr dirty="0" sz="950" spc="1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1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w </a:t>
                      </a:r>
                      <a:r>
                        <a:rPr dirty="0" sz="950" spc="-6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6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6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4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4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45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J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B/G</a:t>
                      </a:r>
                      <a:r>
                        <a:rPr dirty="0" sz="950" spc="2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-5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Sc </a:t>
                      </a:r>
                      <a:r>
                        <a:rPr dirty="0" sz="950" spc="-5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h </a:t>
                      </a:r>
                      <a:r>
                        <a:rPr dirty="0" sz="950" spc="-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o </a:t>
                      </a:r>
                      <a:r>
                        <a:rPr dirty="0" sz="950" spc="-4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0l</a:t>
                      </a:r>
                      <a:r>
                        <a:rPr dirty="0" sz="950" spc="6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6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B8CAE8"/>
                      </a:solidFill>
                      <a:prstDash val="solid"/>
                    </a:lnL>
                    <a:lnR w="9525">
                      <a:solidFill>
                        <a:srgbClr val="B8CAE8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ts val="1055"/>
                        </a:lnSpc>
                      </a:pPr>
                      <a:r>
                        <a:rPr dirty="0" sz="950" spc="-90">
                          <a:solidFill>
                            <a:srgbClr val="A1B5D1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9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c1</a:t>
                      </a:r>
                      <a:r>
                        <a:rPr dirty="0" sz="950" spc="-9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9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9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6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2019-20</a:t>
                      </a:r>
                      <a:r>
                        <a:rPr dirty="0" sz="1050" spc="25">
                          <a:solidFill>
                            <a:srgbClr val="2A333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50" spc="2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8CAE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7910">
                <a:tc gridSpan="2"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00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1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100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iod</a:t>
                      </a:r>
                      <a:r>
                        <a:rPr dirty="0" sz="1000" spc="-1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50" spc="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4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yll</a:t>
                      </a:r>
                      <a:r>
                        <a:rPr dirty="0" sz="950" spc="-12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abus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950" spc="-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100">
                          <a:solidFill>
                            <a:srgbClr val="A1B5D1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8CAE8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270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950" spc="-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1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B8CAE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9375">
                        <a:lnSpc>
                          <a:spcPts val="1115"/>
                        </a:lnSpc>
                        <a:spcBef>
                          <a:spcPts val="105"/>
                        </a:spcBef>
                        <a:tabLst>
                          <a:tab pos="1068705" algn="l"/>
                          <a:tab pos="1570355" algn="l"/>
                        </a:tabLst>
                      </a:pPr>
                      <a:r>
                        <a:rPr dirty="0" sz="950" spc="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Toe</a:t>
                      </a:r>
                      <a:r>
                        <a:rPr dirty="0" sz="950" spc="3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7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4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,v</a:t>
                      </a:r>
                      <a:r>
                        <a:rPr dirty="0" sz="950" spc="-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orm	</a:t>
                      </a:r>
                      <a:r>
                        <a:rPr dirty="0" baseline="20833" sz="1200" spc="-232">
                          <a:solidFill>
                            <a:srgbClr val="526277"/>
                          </a:solidFill>
                          <a:latin typeface="Arial"/>
                          <a:cs typeface="Arial"/>
                        </a:rPr>
                        <a:t>1     </a:t>
                      </a:r>
                      <a:r>
                        <a:rPr dirty="0" baseline="20833" sz="1200" spc="-217">
                          <a:solidFill>
                            <a:srgbClr val="5262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7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lnhoud	</a:t>
                      </a:r>
                      <a:r>
                        <a:rPr dirty="0" sz="950" spc="-2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Ieers</a:t>
                      </a:r>
                      <a:r>
                        <a:rPr dirty="0" sz="950" spc="-6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2"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950" spc="9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7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-17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21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H </a:t>
                      </a:r>
                      <a:r>
                        <a:rPr dirty="0" sz="950" spc="-1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50" spc="-125">
                          <a:solidFill>
                            <a:srgbClr val="6B828E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950" spc="-1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-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A1B5D1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8CAE8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rig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B8CAE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130175">
                        <a:lnSpc>
                          <a:spcPts val="1220"/>
                        </a:lnSpc>
                      </a:pPr>
                      <a:r>
                        <a:rPr dirty="0" sz="1050" spc="-85">
                          <a:solidFill>
                            <a:srgbClr val="2A333D"/>
                          </a:solidFill>
                          <a:latin typeface="Times New Roman"/>
                          <a:cs typeface="Times New Roman"/>
                        </a:rPr>
                        <a:t>Tic</a:t>
                      </a:r>
                      <a:r>
                        <a:rPr dirty="0" sz="1050" spc="-8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z="1050" spc="-85">
                          <a:solidFill>
                            <a:srgbClr val="2A333D"/>
                          </a:solidFill>
                          <a:latin typeface="Times New Roman"/>
                          <a:cs typeface="Times New Roman"/>
                        </a:rPr>
                        <a:t>d:s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1285">
                        <a:lnSpc>
                          <a:spcPts val="965"/>
                        </a:lnSpc>
                        <a:spcBef>
                          <a:spcPts val="90"/>
                        </a:spcBef>
                      </a:pPr>
                      <a:r>
                        <a:rPr dirty="0" sz="850" spc="-6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-ll'IU</a:t>
                      </a:r>
                      <a:r>
                        <a:rPr dirty="0" sz="850" spc="-6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il!</a:t>
                      </a:r>
                      <a:r>
                        <a:rPr dirty="0" sz="850" spc="-6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lir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776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marL="73660">
                        <a:lnSpc>
                          <a:spcPts val="1015"/>
                        </a:lnSpc>
                      </a:pPr>
                      <a:r>
                        <a:rPr dirty="0" sz="1000" spc="-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cod</a:t>
                      </a:r>
                      <a:r>
                        <a:rPr dirty="0" sz="1000" spc="-25">
                          <a:solidFill>
                            <a:srgbClr val="A1B5D1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 spc="-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800" spc="-14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-14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-14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14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,1</a:t>
                      </a:r>
                      <a:r>
                        <a:rPr dirty="0" sz="800" spc="-1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14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; </a:t>
                      </a:r>
                      <a:r>
                        <a:rPr dirty="0" sz="80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80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17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3335">
                        <a:lnSpc>
                          <a:spcPts val="960"/>
                        </a:lnSpc>
                      </a:pPr>
                      <a:r>
                        <a:rPr dirty="0" sz="950" spc="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50"/>
                        </a:lnSpc>
                      </a:pPr>
                      <a:r>
                        <a:rPr dirty="0" sz="1050" spc="-165">
                          <a:solidFill>
                            <a:srgbClr val="2A333D"/>
                          </a:solidFill>
                          <a:latin typeface="Times New Roman"/>
                          <a:cs typeface="Times New Roman"/>
                        </a:rPr>
                        <a:t>B1</a:t>
                      </a:r>
                      <a:r>
                        <a:rPr dirty="0" sz="1050" spc="-16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050" spc="-165">
                          <a:solidFill>
                            <a:srgbClr val="2A333D"/>
                          </a:solidFill>
                          <a:latin typeface="Times New Roman"/>
                          <a:cs typeface="Times New Roman"/>
                        </a:rPr>
                        <a:t>}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8CAE8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dirty="0" sz="1050" spc="-95">
                          <a:solidFill>
                            <a:srgbClr val="A1B5D1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050" spc="-95">
                          <a:solidFill>
                            <a:srgbClr val="2A333D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050" spc="-95">
                          <a:solidFill>
                            <a:srgbClr val="384B60"/>
                          </a:solidFill>
                          <a:latin typeface="Times New Roman"/>
                          <a:cs typeface="Times New Roman"/>
                        </a:rPr>
                        <a:t>f.</a:t>
                      </a:r>
                      <a:r>
                        <a:rPr dirty="0" sz="1050" spc="-95">
                          <a:solidFill>
                            <a:srgbClr val="2A333D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050" spc="-95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8CAE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2" rowSpan="6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K/ZW/12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Regelende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taken uitvoeren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-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950" spc="-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K/ZW/12.1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Praktijkopdracht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Informatie verzamelen over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sport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1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regio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-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762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K/ZW/12</a:t>
                      </a:r>
                      <a:r>
                        <a:rPr dirty="0" sz="950" spc="2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Praktijkopdracht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950" spc="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groep </a:t>
                      </a:r>
                      <a:r>
                        <a:rPr dirty="0" sz="950" spc="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sportevenement</a:t>
                      </a:r>
                      <a:r>
                        <a:rPr dirty="0" sz="950" spc="-10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regelen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4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950" spc="-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762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K/ZW/12.3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Praktijkopdracht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instructie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geven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50" spc="8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sportonderdeel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3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50" spc="-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18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K/z.N/12.4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Praktijkopdracht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Omgaan </a:t>
                      </a:r>
                      <a:r>
                        <a:rPr dirty="0" sz="950" spc="3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veiligheid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voorkomen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-15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blessures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50" spc="-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K/ZW/12.5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Praktijkopdracht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bewegen </a:t>
                      </a:r>
                      <a:r>
                        <a:rPr dirty="0" sz="950" spc="2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10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gezondheidsprogramma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3335">
                        <a:lnSpc>
                          <a:spcPts val="1245"/>
                        </a:lnSpc>
                      </a:pPr>
                      <a:r>
                        <a:rPr dirty="0" sz="1050">
                          <a:solidFill>
                            <a:srgbClr val="1C1C1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b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4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50" spc="-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873">
                <a:tc gridSpan="13">
                  <a:txBody>
                    <a:bodyPr/>
                    <a:lstStyle/>
                    <a:p>
                      <a:pPr marL="76200">
                        <a:lnSpc>
                          <a:spcPts val="1300"/>
                        </a:lnSpc>
                      </a:pP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00" spc="40" i="1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x weging)/</a:t>
                      </a:r>
                      <a:r>
                        <a:rPr dirty="0" sz="950" spc="-114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9185">
                <a:tc gridSpan="7">
                  <a:txBody>
                    <a:bodyPr/>
                    <a:lstStyle/>
                    <a:p>
                      <a:pPr marL="78740" marR="1178560" indent="-5715">
                        <a:lnSpc>
                          <a:spcPct val="101200"/>
                        </a:lnSpc>
                        <a:spcBef>
                          <a:spcPts val="95"/>
                        </a:spcBef>
                      </a:pP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Bruno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Martins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Fernandes  </a:t>
                      </a:r>
                      <a:r>
                        <a:rPr dirty="0" sz="950" spc="-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Vaststellinçi </a:t>
                      </a:r>
                      <a:r>
                        <a:rPr dirty="0" sz="95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werkçiroep 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15">
                          <a:solidFill>
                            <a:srgbClr val="2A33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15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d.:</a:t>
                      </a:r>
                      <a:r>
                        <a:rPr dirty="0" sz="950" spc="-9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C1C1F"/>
                          </a:solidFill>
                          <a:latin typeface="Arial"/>
                          <a:cs typeface="Arial"/>
                        </a:rPr>
                        <a:t>3-6-2019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722120"/>
          </a:xfrm>
          <a:custGeom>
            <a:avLst/>
            <a:gdLst/>
            <a:ahLst/>
            <a:cxnLst/>
            <a:rect l="l" t="t" r="r" b="b"/>
            <a:pathLst>
              <a:path w="0" h="1722120">
                <a:moveTo>
                  <a:pt x="0" y="1721844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5056" y="792231"/>
          <a:ext cx="9470390" cy="5584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448309"/>
                <a:gridCol w="1537970"/>
                <a:gridCol w="720090"/>
                <a:gridCol w="1263014"/>
                <a:gridCol w="3145790"/>
                <a:gridCol w="286384"/>
                <a:gridCol w="332104"/>
                <a:gridCol w="536575"/>
                <a:gridCol w="545465"/>
              </a:tblGrid>
              <a:tr h="619742"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1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750" spc="2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3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5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 marR="1979295" indent="3175">
                        <a:lnSpc>
                          <a:spcPts val="1200"/>
                        </a:lnSpc>
                        <a:spcBef>
                          <a:spcPts val="110"/>
                        </a:spcBef>
                      </a:pPr>
                      <a:r>
                        <a:rPr dirty="0" sz="750" spc="2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2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bij aan </a:t>
                      </a:r>
                      <a:r>
                        <a:rPr dirty="0" sz="750" spc="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75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B8,B13 </a:t>
                      </a:r>
                      <a:r>
                        <a:rPr dirty="0" sz="800" spc="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B22 </a:t>
                      </a:r>
                      <a:r>
                        <a:rPr dirty="0" sz="750" spc="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50" spc="-2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LOB: </a:t>
                      </a:r>
                      <a:r>
                        <a:rPr dirty="0" sz="750" spc="-1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Cl </a:t>
                      </a:r>
                      <a:r>
                        <a:rPr dirty="0" sz="800" spc="4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-1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C2  </a:t>
                      </a:r>
                      <a:r>
                        <a:rPr dirty="0" sz="750" spc="1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1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7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Profieldeel: 4, </a:t>
                      </a:r>
                      <a:r>
                        <a:rPr dirty="0" sz="750" spc="-1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Design </a:t>
                      </a:r>
                      <a:r>
                        <a:rPr dirty="0" sz="750" spc="2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7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decoratie.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23189" indent="-63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865"/>
                        </a:lnSpc>
                        <a:spcBef>
                          <a:spcPts val="300"/>
                        </a:spcBef>
                      </a:pPr>
                      <a:r>
                        <a:rPr dirty="0" sz="750" spc="15" b="1" i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b="1" i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20" b="1" i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 i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6525">
                        <a:lnSpc>
                          <a:spcPts val="865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350">
                        <a:lnSpc>
                          <a:spcPts val="890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5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6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000" spc="-6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spc="3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50" spc="1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5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1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4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5565" marR="81915" indent="-5080">
                        <a:lnSpc>
                          <a:spcPct val="122700"/>
                        </a:lnSpc>
                        <a:spcBef>
                          <a:spcPts val="60"/>
                        </a:spcBef>
                      </a:pPr>
                      <a:r>
                        <a:rPr dirty="0" sz="75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P/BWl/4,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ontwerpen </a:t>
                      </a:r>
                      <a:r>
                        <a:rPr dirty="0" sz="800" spc="10">
                          <a:solidFill>
                            <a:srgbClr val="505252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maken voor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interieurelement. </a:t>
                      </a:r>
                      <a:r>
                        <a:rPr dirty="0" sz="800" spc="-3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afwerken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decoreren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3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P/BWl/4.1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259079" indent="-3175">
                        <a:lnSpc>
                          <a:spcPts val="1130"/>
                        </a:lnSpc>
                        <a:spcBef>
                          <a:spcPts val="30"/>
                        </a:spcBef>
                      </a:pP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4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25730">
                        <a:lnSpc>
                          <a:spcPct val="125699"/>
                        </a:lnSpc>
                        <a:spcBef>
                          <a:spcPts val="10"/>
                        </a:spcBef>
                      </a:pPr>
                      <a:r>
                        <a:rPr dirty="0" sz="800" spc="-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wensen </a:t>
                      </a:r>
                      <a:r>
                        <a:rPr dirty="0" sz="800" spc="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eisen,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met behulp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4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ICT,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interieure </a:t>
                      </a:r>
                      <a:r>
                        <a:rPr dirty="0" sz="800" spc="-30">
                          <a:solidFill>
                            <a:srgbClr val="505252"/>
                          </a:solidFill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ment </a:t>
                      </a:r>
                      <a:r>
                        <a:rPr dirty="0" sz="800" spc="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plaatmateriaal. </a:t>
                      </a:r>
                      <a:r>
                        <a:rPr dirty="0" sz="800" spc="-4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eenvoudig 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plaatmateriaal.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tekenen </a:t>
                      </a:r>
                      <a:r>
                        <a:rPr dirty="0" sz="800" spc="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met 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2D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3D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CAD-tekenprogramma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omzetten  </a:t>
                      </a:r>
                      <a:r>
                        <a:rPr dirty="0" sz="80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werktekeningen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135890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B102  K202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6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BWl/</a:t>
                      </a:r>
                      <a:r>
                        <a:rPr dirty="0" sz="800" spc="3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>
                          <a:solidFill>
                            <a:srgbClr val="50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86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59079" indent="-635">
                        <a:lnSpc>
                          <a:spcPct val="112700"/>
                        </a:lnSpc>
                        <a:spcBef>
                          <a:spcPts val="40"/>
                        </a:spcBef>
                      </a:pP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4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8191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gebruik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makend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decoratieve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technieken </a:t>
                      </a:r>
                      <a:r>
                        <a:rPr dirty="0" sz="800" spc="-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ontwerp 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maken voor </a:t>
                      </a:r>
                      <a:r>
                        <a:rPr dirty="0" sz="800" spc="-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een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interieurelement op </a:t>
                      </a:r>
                      <a:r>
                        <a:rPr dirty="0" sz="800" spc="-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kennis over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kleurgebruik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vormgeving. Kleurkarakteristieken 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toepassen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kleuren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combineren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tot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kleurcontrasten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decoratie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presenteren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opdrachtgever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P/BWl/4.3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59079" indent="2540">
                        <a:lnSpc>
                          <a:spcPct val="1127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4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5397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 hand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werktekeningen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4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3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plaatmateriaal. 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voorbereiden. </a:t>
                      </a:r>
                      <a:r>
                        <a:rPr dirty="0" sz="800" spc="-4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moderne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verbindingsmaterialen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maken, 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samenstellen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opsl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uiten</a:t>
                      </a:r>
                      <a:r>
                        <a:rPr dirty="0" sz="800" spc="20">
                          <a:solidFill>
                            <a:srgbClr val="505252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Gangbare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elektrische-,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 marR="83185" indent="2540">
                        <a:lnSpc>
                          <a:spcPts val="1230"/>
                        </a:lnSpc>
                        <a:spcBef>
                          <a:spcPts val="55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pneumatische-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niet-aangedreven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handgereedschappen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veilig 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gebruiken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985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P/BWl/4.4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35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73050" indent="2540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7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voorbehandelen,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afwerken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7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decoreren</a:t>
                      </a:r>
                      <a:r>
                        <a:rPr dirty="0" sz="800" spc="5">
                          <a:solidFill>
                            <a:srgbClr val="50525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 marR="62865" indent="2540">
                        <a:lnSpc>
                          <a:spcPct val="125200"/>
                        </a:lnSpc>
                        <a:spcBef>
                          <a:spcPts val="25"/>
                        </a:spcBef>
                      </a:pP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behandelplan opstellen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ondergronden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plaatmateriaal. </a:t>
                      </a:r>
                      <a:r>
                        <a:rPr dirty="0" sz="800" spc="-3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werkschema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afwerking 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Materialen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gereedschappen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voorbehandeling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bepalen. </a:t>
                      </a:r>
                      <a:r>
                        <a:rPr dirty="0" sz="800" spc="-3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voorbehandelen en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afwerken  </a:t>
                      </a:r>
                      <a:r>
                        <a:rPr dirty="0" sz="800" spc="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water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gedragen verfp roducten </a:t>
                      </a:r>
                      <a:r>
                        <a:rPr dirty="0" sz="800" spc="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Decoratieve </a:t>
                      </a:r>
                      <a:r>
                        <a:rPr dirty="0" sz="800" spc="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figuren </a:t>
                      </a: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printen,  </a:t>
                      </a:r>
                      <a:r>
                        <a:rPr dirty="0" sz="80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plotten, </a:t>
                      </a:r>
                      <a:r>
                        <a:rPr dirty="0" sz="800" spc="1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snijplotten, </a:t>
                      </a:r>
                      <a:r>
                        <a:rPr dirty="0" sz="800" spc="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pellen, </a:t>
                      </a:r>
                      <a:r>
                        <a:rPr dirty="0" sz="800" spc="-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plakken </a:t>
                      </a:r>
                      <a:r>
                        <a:rPr dirty="0" sz="800" spc="-1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9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monteren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83411" y="468897"/>
            <a:ext cx="613791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B2B2B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B2B2B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B2B2B"/>
                </a:solidFill>
                <a:latin typeface="Arial"/>
                <a:cs typeface="Arial"/>
              </a:rPr>
              <a:t>Wonen </a:t>
            </a:r>
            <a:r>
              <a:rPr dirty="0" sz="1350" spc="40" b="1">
                <a:solidFill>
                  <a:srgbClr val="2B2B2B"/>
                </a:solidFill>
                <a:latin typeface="Arial"/>
                <a:cs typeface="Arial"/>
              </a:rPr>
              <a:t>&amp; </a:t>
            </a:r>
            <a:r>
              <a:rPr dirty="0" sz="1350" spc="30" b="1">
                <a:solidFill>
                  <a:srgbClr val="2B2B2B"/>
                </a:solidFill>
                <a:latin typeface="Arial"/>
                <a:cs typeface="Arial"/>
              </a:rPr>
              <a:t>Interieur </a:t>
            </a:r>
            <a:r>
              <a:rPr dirty="0" sz="1350" spc="-30" b="1">
                <a:solidFill>
                  <a:srgbClr val="2B2B2B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B2B2B"/>
                </a:solidFill>
                <a:latin typeface="Arial"/>
                <a:cs typeface="Arial"/>
              </a:rPr>
              <a:t>Cohort</a:t>
            </a:r>
            <a:r>
              <a:rPr dirty="0" sz="1350" spc="220" b="1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B2B2B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447" y="6925560"/>
            <a:ext cx="6144895" cy="48387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40"/>
              </a:spcBef>
              <a:buClr>
                <a:srgbClr val="3D3D3D"/>
              </a:buClr>
              <a:buChar char="•"/>
              <a:tabLst>
                <a:tab pos="84455" algn="l"/>
              </a:tabLst>
            </a:pPr>
            <a:r>
              <a:rPr dirty="0" sz="800" spc="-10">
                <a:solidFill>
                  <a:srgbClr val="2B2B2B"/>
                </a:solidFill>
                <a:latin typeface="Arial"/>
                <a:cs typeface="Arial"/>
              </a:rPr>
              <a:t>Kern </a:t>
            </a:r>
            <a:r>
              <a:rPr dirty="0" sz="800" spc="10">
                <a:solidFill>
                  <a:srgbClr val="2B2B2B"/>
                </a:solidFill>
                <a:latin typeface="Arial"/>
                <a:cs typeface="Arial"/>
              </a:rPr>
              <a:t>deel </a:t>
            </a:r>
            <a:r>
              <a:rPr dirty="0" sz="800" spc="-25">
                <a:solidFill>
                  <a:srgbClr val="2B2B2B"/>
                </a:solidFill>
                <a:latin typeface="Arial"/>
                <a:cs typeface="Arial"/>
              </a:rPr>
              <a:t>(a) Algemene </a:t>
            </a:r>
            <a:r>
              <a:rPr dirty="0" sz="800" spc="-15">
                <a:solidFill>
                  <a:srgbClr val="2B2B2B"/>
                </a:solidFill>
                <a:latin typeface="Arial"/>
                <a:cs typeface="Arial"/>
              </a:rPr>
              <a:t>kennis </a:t>
            </a:r>
            <a:r>
              <a:rPr dirty="0" sz="800" spc="5">
                <a:solidFill>
                  <a:srgbClr val="2B2B2B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B2B2B"/>
                </a:solidFill>
                <a:latin typeface="Arial"/>
                <a:cs typeface="Arial"/>
              </a:rPr>
              <a:t>vaardigheden, </a:t>
            </a:r>
            <a:r>
              <a:rPr dirty="0" sz="800" spc="-25">
                <a:solidFill>
                  <a:srgbClr val="2B2B2B"/>
                </a:solidFill>
                <a:latin typeface="Arial"/>
                <a:cs typeface="Arial"/>
              </a:rPr>
              <a:t>(b) </a:t>
            </a:r>
            <a:r>
              <a:rPr dirty="0" sz="800" spc="-20">
                <a:solidFill>
                  <a:srgbClr val="2B2B2B"/>
                </a:solidFill>
                <a:latin typeface="Arial"/>
                <a:cs typeface="Arial"/>
              </a:rPr>
              <a:t>Professionele </a:t>
            </a:r>
            <a:r>
              <a:rPr dirty="0" sz="800" spc="-15">
                <a:solidFill>
                  <a:srgbClr val="2B2B2B"/>
                </a:solidFill>
                <a:latin typeface="Arial"/>
                <a:cs typeface="Arial"/>
              </a:rPr>
              <a:t>kennis </a:t>
            </a:r>
            <a:r>
              <a:rPr dirty="0" sz="800" spc="5">
                <a:solidFill>
                  <a:srgbClr val="2B2B2B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B2B2B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2B2B2B"/>
                </a:solidFill>
                <a:latin typeface="Arial"/>
                <a:cs typeface="Arial"/>
              </a:rPr>
              <a:t>(c) </a:t>
            </a:r>
            <a:r>
              <a:rPr dirty="0" sz="800">
                <a:solidFill>
                  <a:srgbClr val="2B2B2B"/>
                </a:solidFill>
                <a:latin typeface="Arial"/>
                <a:cs typeface="Arial"/>
              </a:rPr>
              <a:t>Loopbaanoriëntatie </a:t>
            </a:r>
            <a:r>
              <a:rPr dirty="0" sz="800" spc="-15">
                <a:solidFill>
                  <a:srgbClr val="2B2B2B"/>
                </a:solidFill>
                <a:latin typeface="Arial"/>
                <a:cs typeface="Arial"/>
              </a:rPr>
              <a:t>en-</a:t>
            </a:r>
            <a:r>
              <a:rPr dirty="0" sz="800" spc="-45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2B2B2B"/>
                </a:solidFill>
                <a:latin typeface="Arial"/>
                <a:cs typeface="Arial"/>
              </a:rPr>
              <a:t>ontwikkeling</a:t>
            </a:r>
            <a:r>
              <a:rPr dirty="0" sz="800" spc="10">
                <a:solidFill>
                  <a:srgbClr val="505252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 marL="19050" marR="5120640" indent="-3810">
              <a:lnSpc>
                <a:spcPct val="125200"/>
              </a:lnSpc>
              <a:buChar char="•"/>
              <a:tabLst>
                <a:tab pos="86995" algn="l"/>
              </a:tabLst>
            </a:pPr>
            <a:r>
              <a:rPr dirty="0" sz="800" spc="-110">
                <a:solidFill>
                  <a:srgbClr val="2B2B2B"/>
                </a:solidFill>
                <a:latin typeface="Arial"/>
                <a:cs typeface="Arial"/>
              </a:rPr>
              <a:t>P </a:t>
            </a:r>
            <a:r>
              <a:rPr dirty="0" sz="800" spc="-45">
                <a:solidFill>
                  <a:srgbClr val="2B2B2B"/>
                </a:solidFill>
                <a:latin typeface="Arial"/>
                <a:cs typeface="Arial"/>
              </a:rPr>
              <a:t>/ </a:t>
            </a:r>
            <a:r>
              <a:rPr dirty="0" sz="700" spc="25" i="1">
                <a:solidFill>
                  <a:srgbClr val="2B2B2B"/>
                </a:solidFill>
                <a:latin typeface="Arial"/>
                <a:cs typeface="Arial"/>
              </a:rPr>
              <a:t>= </a:t>
            </a:r>
            <a:r>
              <a:rPr dirty="0" sz="800" spc="5">
                <a:solidFill>
                  <a:srgbClr val="2B2B2B"/>
                </a:solidFill>
                <a:latin typeface="Arial"/>
                <a:cs typeface="Arial"/>
              </a:rPr>
              <a:t>Profieldeel </a:t>
            </a:r>
            <a:r>
              <a:rPr dirty="0" sz="800" spc="-65">
                <a:solidFill>
                  <a:srgbClr val="2B2B2B"/>
                </a:solidFill>
                <a:latin typeface="Arial"/>
                <a:cs typeface="Arial"/>
              </a:rPr>
              <a:t>BWI </a:t>
            </a:r>
            <a:r>
              <a:rPr dirty="0" sz="800" spc="-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800" spc="-229">
                <a:solidFill>
                  <a:srgbClr val="3D3D3D"/>
                </a:solidFill>
                <a:latin typeface="Arial"/>
                <a:cs typeface="Arial"/>
              </a:rPr>
              <a:t>CD</a:t>
            </a:r>
            <a:r>
              <a:rPr dirty="0" sz="800" spc="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800" spc="-55">
                <a:solidFill>
                  <a:srgbClr val="2B2B2B"/>
                </a:solidFill>
                <a:latin typeface="Arial"/>
                <a:cs typeface="Arial"/>
              </a:rPr>
              <a:t>RTTI</a:t>
            </a:r>
            <a:r>
              <a:rPr dirty="0" sz="800" spc="25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B2B2B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1563370"/>
          </a:xfrm>
          <a:custGeom>
            <a:avLst/>
            <a:gdLst/>
            <a:ahLst/>
            <a:cxnLst/>
            <a:rect l="l" t="t" r="r" b="b"/>
            <a:pathLst>
              <a:path w="0" h="1563370">
                <a:moveTo>
                  <a:pt x="0" y="1563093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94211" y="1008989"/>
          <a:ext cx="9461500" cy="1297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475"/>
                <a:gridCol w="451484"/>
                <a:gridCol w="1537969"/>
                <a:gridCol w="726439"/>
                <a:gridCol w="1263650"/>
                <a:gridCol w="3137535"/>
                <a:gridCol w="293370"/>
                <a:gridCol w="330200"/>
                <a:gridCol w="537845"/>
                <a:gridCol w="546734"/>
              </a:tblGrid>
              <a:tr h="34803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LOB: 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50" spc="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c.2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1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-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LOB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4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St </a:t>
                      </a:r>
                      <a:r>
                        <a:rPr dirty="0" sz="75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age </a:t>
                      </a:r>
                      <a:r>
                        <a:rPr dirty="0" sz="750" spc="1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weken 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inclusief </a:t>
                      </a: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stageboek 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7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stageopdrachten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6364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P/BWI/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4.th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50" spc="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8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750" spc="-8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Eindtoets 4</a:t>
                      </a:r>
                      <a:r>
                        <a:rPr dirty="0" sz="750" spc="2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 t/m</a:t>
                      </a:r>
                      <a:r>
                        <a:rPr dirty="0" sz="750" spc="2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4.4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gridSpan="10">
                  <a:txBody>
                    <a:bodyPr/>
                    <a:lstStyle/>
                    <a:p>
                      <a:pPr marL="67945">
                        <a:lnSpc>
                          <a:spcPts val="1090"/>
                        </a:lnSpc>
                        <a:spcBef>
                          <a:spcPts val="80"/>
                        </a:spcBef>
                      </a:pP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750" spc="-6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00" spc="15" i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750" spc="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75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00" spc="-40" i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210" i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8 </a:t>
                      </a:r>
                      <a:r>
                        <a:rPr dirty="0" sz="750" spc="-1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Opste</a:t>
                      </a:r>
                      <a:r>
                        <a:rPr dirty="0" sz="750" spc="-8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lle</a:t>
                      </a:r>
                      <a:r>
                        <a:rPr dirty="0" sz="750" spc="-1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50" spc="-5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2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840"/>
                        </a:lnSpc>
                        <a:spcBef>
                          <a:spcPts val="305"/>
                        </a:spcBef>
                      </a:pP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750" spc="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750" spc="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750" spc="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juli 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50" spc="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19"/>
                        </a:lnSpc>
                        <a:spcBef>
                          <a:spcPts val="300"/>
                        </a:spcBef>
                      </a:pPr>
                      <a:r>
                        <a:rPr dirty="0" sz="750" spc="-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750" spc="4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92565" y="459483"/>
            <a:ext cx="6137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32323"/>
                </a:solidFill>
                <a:latin typeface="Arial"/>
                <a:cs typeface="Arial"/>
              </a:rPr>
              <a:t>Profielprogramma </a:t>
            </a:r>
            <a:r>
              <a:rPr dirty="0" sz="1350" spc="10" b="1">
                <a:solidFill>
                  <a:srgbClr val="232323"/>
                </a:solidFill>
                <a:latin typeface="Arial"/>
                <a:cs typeface="Arial"/>
              </a:rPr>
              <a:t>Bouwen, </a:t>
            </a:r>
            <a:r>
              <a:rPr dirty="0" sz="1350" spc="50" b="1">
                <a:solidFill>
                  <a:srgbClr val="232323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232323"/>
                </a:solidFill>
                <a:latin typeface="Arial"/>
                <a:cs typeface="Arial"/>
              </a:rPr>
              <a:t>&amp; </a:t>
            </a:r>
            <a:r>
              <a:rPr dirty="0" sz="1350" spc="20" b="1">
                <a:solidFill>
                  <a:srgbClr val="232323"/>
                </a:solidFill>
                <a:latin typeface="Arial"/>
                <a:cs typeface="Arial"/>
              </a:rPr>
              <a:t>Interieur </a:t>
            </a:r>
            <a:r>
              <a:rPr dirty="0" sz="1350" spc="-15" b="1">
                <a:solidFill>
                  <a:srgbClr val="232323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32323"/>
                </a:solidFill>
                <a:latin typeface="Arial"/>
                <a:cs typeface="Arial"/>
              </a:rPr>
              <a:t>Cohort</a:t>
            </a:r>
            <a:r>
              <a:rPr dirty="0" sz="1350" spc="-40" b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50" spc="35" b="1">
                <a:solidFill>
                  <a:srgbClr val="232323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1733" y="6934255"/>
            <a:ext cx="6156960" cy="470534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00"/>
              </a:spcBef>
              <a:buChar char="•"/>
              <a:tabLst>
                <a:tab pos="84455" algn="l"/>
              </a:tabLst>
            </a:pPr>
            <a:r>
              <a:rPr dirty="0" sz="750" spc="15">
                <a:solidFill>
                  <a:srgbClr val="232323"/>
                </a:solidFill>
                <a:latin typeface="Arial"/>
                <a:cs typeface="Arial"/>
              </a:rPr>
              <a:t>Kern </a:t>
            </a:r>
            <a:r>
              <a:rPr dirty="0" sz="750" spc="35">
                <a:solidFill>
                  <a:srgbClr val="232323"/>
                </a:solidFill>
                <a:latin typeface="Arial"/>
                <a:cs typeface="Arial"/>
              </a:rPr>
              <a:t>deel </a:t>
            </a:r>
            <a:r>
              <a:rPr dirty="0" sz="750" spc="-5">
                <a:solidFill>
                  <a:srgbClr val="232323"/>
                </a:solidFill>
                <a:latin typeface="Arial"/>
                <a:cs typeface="Arial"/>
              </a:rPr>
              <a:t>(a) </a:t>
            </a:r>
            <a:r>
              <a:rPr dirty="0" sz="750" spc="5">
                <a:solidFill>
                  <a:srgbClr val="232323"/>
                </a:solidFill>
                <a:latin typeface="Arial"/>
                <a:cs typeface="Arial"/>
              </a:rPr>
              <a:t>Algemene </a:t>
            </a:r>
            <a:r>
              <a:rPr dirty="0" sz="750" spc="20">
                <a:solidFill>
                  <a:srgbClr val="232323"/>
                </a:solidFill>
                <a:latin typeface="Arial"/>
                <a:cs typeface="Arial"/>
              </a:rPr>
              <a:t>kennis </a:t>
            </a:r>
            <a:r>
              <a:rPr dirty="0" sz="750" spc="35">
                <a:solidFill>
                  <a:srgbClr val="232323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232323"/>
                </a:solidFill>
                <a:latin typeface="Arial"/>
                <a:cs typeface="Arial"/>
              </a:rPr>
              <a:t>vaardigheden, </a:t>
            </a:r>
            <a:r>
              <a:rPr dirty="0" sz="750" spc="5">
                <a:solidFill>
                  <a:srgbClr val="232323"/>
                </a:solidFill>
                <a:latin typeface="Arial"/>
                <a:cs typeface="Arial"/>
              </a:rPr>
              <a:t>(b) Professionele </a:t>
            </a:r>
            <a:r>
              <a:rPr dirty="0" sz="750" spc="20">
                <a:solidFill>
                  <a:srgbClr val="232323"/>
                </a:solidFill>
                <a:latin typeface="Arial"/>
                <a:cs typeface="Arial"/>
              </a:rPr>
              <a:t>kennis </a:t>
            </a:r>
            <a:r>
              <a:rPr dirty="0" sz="750" spc="35">
                <a:solidFill>
                  <a:srgbClr val="232323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232323"/>
                </a:solidFill>
                <a:latin typeface="Arial"/>
                <a:cs typeface="Arial"/>
              </a:rPr>
              <a:t>vaardigheden, (c) </a:t>
            </a:r>
            <a:r>
              <a:rPr dirty="0" sz="750" spc="25">
                <a:solidFill>
                  <a:srgbClr val="232323"/>
                </a:solidFill>
                <a:latin typeface="Arial"/>
                <a:cs typeface="Arial"/>
              </a:rPr>
              <a:t>Loopbaanoriëntatie </a:t>
            </a:r>
            <a:r>
              <a:rPr dirty="0" sz="750">
                <a:solidFill>
                  <a:srgbClr val="232323"/>
                </a:solidFill>
                <a:latin typeface="Arial"/>
                <a:cs typeface="Arial"/>
              </a:rPr>
              <a:t>en-</a:t>
            </a:r>
            <a:r>
              <a:rPr dirty="0" sz="750" spc="-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32323"/>
                </a:solidFill>
                <a:latin typeface="Arial"/>
                <a:cs typeface="Arial"/>
              </a:rPr>
              <a:t>ontwikkeling </a:t>
            </a:r>
            <a:r>
              <a:rPr dirty="0" sz="750" spc="20"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  <a:p>
            <a:pPr marL="19050" marR="5134610" indent="-5080">
              <a:lnSpc>
                <a:spcPts val="1180"/>
              </a:lnSpc>
              <a:spcBef>
                <a:spcPts val="130"/>
              </a:spcBef>
            </a:pPr>
            <a:r>
              <a:rPr dirty="0" sz="850" spc="-20">
                <a:solidFill>
                  <a:srgbClr val="232323"/>
                </a:solidFill>
                <a:latin typeface="Arial"/>
                <a:cs typeface="Arial"/>
              </a:rPr>
              <a:t>* </a:t>
            </a:r>
            <a:r>
              <a:rPr dirty="0" sz="750" spc="-5">
                <a:solidFill>
                  <a:srgbClr val="232323"/>
                </a:solidFill>
                <a:latin typeface="Arial"/>
                <a:cs typeface="Arial"/>
              </a:rPr>
              <a:t>P/ </a:t>
            </a:r>
            <a:r>
              <a:rPr dirty="0" sz="700" spc="25">
                <a:solidFill>
                  <a:srgbClr val="232323"/>
                </a:solidFill>
                <a:latin typeface="Arial"/>
                <a:cs typeface="Arial"/>
              </a:rPr>
              <a:t>= </a:t>
            </a:r>
            <a:r>
              <a:rPr dirty="0" sz="750" spc="30">
                <a:solidFill>
                  <a:srgbClr val="232323"/>
                </a:solidFill>
                <a:latin typeface="Arial"/>
                <a:cs typeface="Arial"/>
              </a:rPr>
              <a:t>Profieldeel </a:t>
            </a:r>
            <a:r>
              <a:rPr dirty="0" sz="750" spc="-30">
                <a:solidFill>
                  <a:srgbClr val="232323"/>
                </a:solidFill>
                <a:latin typeface="Arial"/>
                <a:cs typeface="Arial"/>
              </a:rPr>
              <a:t>BWI  </a:t>
            </a:r>
            <a:r>
              <a:rPr dirty="0" sz="750" spc="-195">
                <a:solidFill>
                  <a:srgbClr val="232323"/>
                </a:solidFill>
                <a:latin typeface="Arial"/>
                <a:cs typeface="Arial"/>
              </a:rPr>
              <a:t>CD </a:t>
            </a:r>
            <a:r>
              <a:rPr dirty="0" sz="750" spc="-20">
                <a:solidFill>
                  <a:srgbClr val="232323"/>
                </a:solidFill>
                <a:latin typeface="Arial"/>
                <a:cs typeface="Arial"/>
              </a:rPr>
              <a:t>RTTI</a:t>
            </a:r>
            <a:r>
              <a:rPr dirty="0" sz="750" spc="-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32323"/>
                </a:solidFill>
                <a:latin typeface="Arial"/>
                <a:cs typeface="Arial"/>
              </a:rPr>
              <a:t>gecodeerd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1245870"/>
          </a:xfrm>
          <a:custGeom>
            <a:avLst/>
            <a:gdLst/>
            <a:ahLst/>
            <a:cxnLst/>
            <a:rect l="l" t="t" r="r" b="b"/>
            <a:pathLst>
              <a:path w="0" h="1245870">
                <a:moveTo>
                  <a:pt x="0" y="1245589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16270" y="929613"/>
          <a:ext cx="9455150" cy="5672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475"/>
                <a:gridCol w="451484"/>
                <a:gridCol w="1537969"/>
                <a:gridCol w="720089"/>
                <a:gridCol w="1266189"/>
                <a:gridCol w="3140075"/>
                <a:gridCol w="287020"/>
                <a:gridCol w="344804"/>
                <a:gridCol w="534034"/>
                <a:gridCol w="534034"/>
              </a:tblGrid>
              <a:tr h="619742"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Vak Bouwen, </a:t>
                      </a:r>
                      <a:r>
                        <a:rPr dirty="0" sz="750" spc="4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 marR="797560">
                        <a:lnSpc>
                          <a:spcPts val="1200"/>
                        </a:lnSpc>
                        <a:spcBef>
                          <a:spcPts val="105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B3,B5,B6,B7,B8,B9,Bl2,Bl6,Bl8 </a:t>
                      </a:r>
                      <a:r>
                        <a:rPr dirty="0" sz="800" spc="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820 </a:t>
                      </a: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50" spc="-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LOB: </a:t>
                      </a:r>
                      <a:r>
                        <a:rPr dirty="0" sz="750" spc="-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Cl </a:t>
                      </a:r>
                      <a:r>
                        <a:rPr dirty="0" sz="800" spc="-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C2  Leerweg: </a:t>
                      </a: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BB/KB Schooljaar:</a:t>
                      </a:r>
                      <a:r>
                        <a:rPr dirty="0" sz="750" spc="6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Profieldeel: </a:t>
                      </a: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2, </a:t>
                      </a: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Bouwen </a:t>
                      </a: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vanaf </a:t>
                      </a: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-1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fundering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5095" indent="-63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915"/>
                        </a:lnSpc>
                        <a:spcBef>
                          <a:spcPts val="254"/>
                        </a:spcBef>
                      </a:pPr>
                      <a:r>
                        <a:rPr dirty="0" sz="800" spc="-30" b="1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25" b="1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00" spc="20" b="1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ts val="865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ts val="844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-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000" spc="-6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3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4930" marR="424815" indent="-4445">
                        <a:lnSpc>
                          <a:spcPct val="122700"/>
                        </a:lnSpc>
                        <a:spcBef>
                          <a:spcPts val="60"/>
                        </a:spcBef>
                      </a:pP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P/BWl/2,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bekisting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strokenfundering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ps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systeembekisting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maken, </a:t>
                      </a:r>
                      <a:r>
                        <a:rPr dirty="0" sz="800" spc="15">
                          <a:solidFill>
                            <a:srgbClr val="3F4141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halfsteensmuur metselen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isolatiematerialen 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verwerken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veilig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werken </a:t>
                      </a:r>
                      <a:r>
                        <a:rPr dirty="0" sz="8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6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gers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ladders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9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08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P/BWl/2.1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6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7048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werktekeningen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bekistingen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strook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ps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systeembekisting.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strokenfundering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voorbereiden,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schets van 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fundering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opgaand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metselwerk maken. </a:t>
                      </a:r>
                      <a:r>
                        <a:rPr dirty="0" sz="800" spc="-25">
                          <a:solidFill>
                            <a:srgbClr val="3F4141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eenvoudige 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strokenfundering</a:t>
                      </a:r>
                      <a:r>
                        <a:rPr dirty="0" sz="800" spc="-1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PS-systeembekisting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uitzetten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stellen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inclusief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eenvoudige wapening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vlechten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aanbrengen.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dirty="0" sz="800" spc="-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z="800" spc="-50">
                          <a:solidFill>
                            <a:srgbClr val="3F4141"/>
                          </a:solidFill>
                          <a:latin typeface="Arial"/>
                          <a:cs typeface="Arial"/>
                        </a:rPr>
                        <a:t>I;]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46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88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P/BWl/2.2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229870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halfsteensmuur 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metselen.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Metselwerk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voorbereiden,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werkplek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inrichten,  maatvoeren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stellen.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Basistechnieken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metselen</a:t>
                      </a:r>
                      <a:r>
                        <a:rPr dirty="0" sz="800" spc="7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toepassen.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97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08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P/BWl/2.3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263525" indent="-63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isolatiematerialen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verwerken </a:t>
                      </a:r>
                      <a:r>
                        <a:rPr dirty="0" sz="8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actuele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kennis  over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isolatie en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ventilatie</a:t>
                      </a:r>
                      <a:r>
                        <a:rPr dirty="0" sz="800" spc="7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0" marR="127000" indent="2540">
                        <a:lnSpc>
                          <a:spcPct val="125200"/>
                        </a:lnSpc>
                      </a:pP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isolatiewaarde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materialen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eenvoudige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constructies 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berekenen.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Het belang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de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functie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ventilatie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beschrijven. 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Isolatiematerialen in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opgaand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werk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plaatsen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verwerken</a:t>
                      </a:r>
                      <a:r>
                        <a:rPr dirty="0" sz="8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Afval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3F4141"/>
                          </a:solidFill>
                          <a:latin typeface="Arial"/>
                          <a:cs typeface="Arial"/>
                        </a:rPr>
                        <a:t>juiste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wijze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verwerken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afvoeren</a:t>
                      </a:r>
                      <a:r>
                        <a:rPr dirty="0" sz="800" spc="1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5">
                          <a:solidFill>
                            <a:srgbClr val="3F4141"/>
                          </a:solidFill>
                          <a:latin typeface="Times New Roman"/>
                          <a:cs typeface="Times New Roman"/>
                        </a:rPr>
                        <a:t>[;1;]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27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4154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78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P/BWl/2.4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74930" indent="4445">
                        <a:lnSpc>
                          <a:spcPct val="114399"/>
                        </a:lnSpc>
                        <a:spcBef>
                          <a:spcPts val="45"/>
                        </a:spcBef>
                      </a:pP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steigers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ladders </a:t>
                      </a: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veiligheidsvoorschriften 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gebruiken</a:t>
                      </a:r>
                      <a:r>
                        <a:rPr dirty="0" sz="800" spc="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Verplichte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beschikbare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beschermingsmiddelen 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toepassen.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Juiste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steigers </a:t>
                      </a:r>
                      <a:r>
                        <a:rPr dirty="0" sz="800" spc="5">
                          <a:solidFill>
                            <a:srgbClr val="3F414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ladders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kiezen. </a:t>
                      </a: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Rolsteigers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ladders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conform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voorschriften opbouwen</a:t>
                      </a:r>
                      <a:r>
                        <a:rPr dirty="0" sz="800" spc="15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plaatsen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afbreken.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27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0979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LOB: </a:t>
                      </a: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c.l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LOB</a:t>
                      </a:r>
                      <a:r>
                        <a:rPr dirty="0" sz="8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Stage: </a:t>
                      </a:r>
                      <a:r>
                        <a:rPr dirty="0" sz="8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weken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inclusief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stageboek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stageopdrachten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01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65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P/BWI/</a:t>
                      </a:r>
                      <a:r>
                        <a:rPr dirty="0" sz="8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(S)CD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2.1 tm</a:t>
                      </a:r>
                      <a:r>
                        <a:rPr dirty="0" sz="800" spc="18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8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3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gridSpan="10">
                  <a:txBody>
                    <a:bodyPr/>
                    <a:lstStyle/>
                    <a:p>
                      <a:pPr marL="74930" marR="80010" indent="-1270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1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70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6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95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40" b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8 </a:t>
                      </a:r>
                      <a:r>
                        <a:rPr dirty="0" sz="800" spc="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/Indiende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opdrachten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profiel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niet </a:t>
                      </a:r>
                      <a:r>
                        <a:rPr dirty="0" sz="8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voldoende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zijn afgesloten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kan de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niet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deelnemen </a:t>
                      </a: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toetsing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afsluiting. Dit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heeft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gevolgen 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doorstroom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naar een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volgend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profiel en</a:t>
                      </a:r>
                      <a:r>
                        <a:rPr dirty="0" sz="8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examenonderdeel.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5929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890"/>
                        </a:lnSpc>
                        <a:spcBef>
                          <a:spcPts val="244"/>
                        </a:spcBef>
                      </a:pP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3F4141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95">
                          <a:solidFill>
                            <a:srgbClr val="3F41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69"/>
                        </a:lnSpc>
                        <a:spcBef>
                          <a:spcPts val="240"/>
                        </a:spcBef>
                      </a:pPr>
                      <a:r>
                        <a:rPr dirty="0" sz="8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800" spc="-35">
                          <a:solidFill>
                            <a:srgbClr val="3F4141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114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95617" y="450324"/>
            <a:ext cx="61290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 b="1">
                <a:solidFill>
                  <a:srgbClr val="2A2A2A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A2A2A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A2A2A"/>
                </a:solidFill>
                <a:latin typeface="Arial"/>
                <a:cs typeface="Arial"/>
              </a:rPr>
              <a:t>Wonen </a:t>
            </a:r>
            <a:r>
              <a:rPr dirty="0" sz="1400" spc="70" b="1">
                <a:solidFill>
                  <a:srgbClr val="2A2A2A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2A2A2A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2A2A2A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Cohort</a:t>
            </a:r>
            <a:r>
              <a:rPr dirty="0" sz="1350" spc="6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A2A2A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499" y="6907243"/>
            <a:ext cx="6141085" cy="486409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65"/>
              </a:spcBef>
              <a:buChar char="•"/>
              <a:tabLst>
                <a:tab pos="84455" algn="l"/>
              </a:tabLst>
            </a:pPr>
            <a:r>
              <a:rPr dirty="0" sz="800" spc="-20">
                <a:solidFill>
                  <a:srgbClr val="2A2A2A"/>
                </a:solidFill>
                <a:latin typeface="Arial"/>
                <a:cs typeface="Arial"/>
              </a:rPr>
              <a:t>Kern</a:t>
            </a:r>
            <a:r>
              <a:rPr dirty="0" sz="800" spc="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A2A2A"/>
                </a:solidFill>
                <a:latin typeface="Arial"/>
                <a:cs typeface="Arial"/>
              </a:rPr>
              <a:t>deel</a:t>
            </a:r>
            <a:r>
              <a:rPr dirty="0" sz="800" spc="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A2A2A"/>
                </a:solidFill>
                <a:latin typeface="Arial"/>
                <a:cs typeface="Arial"/>
              </a:rPr>
              <a:t>(a)</a:t>
            </a:r>
            <a:r>
              <a:rPr dirty="0" sz="800" spc="1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A2A2A"/>
                </a:solidFill>
                <a:latin typeface="Arial"/>
                <a:cs typeface="Arial"/>
              </a:rPr>
              <a:t>Algemene</a:t>
            </a:r>
            <a:r>
              <a:rPr dirty="0" sz="800" spc="6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A2A2A"/>
                </a:solidFill>
                <a:latin typeface="Arial"/>
                <a:cs typeface="Arial"/>
              </a:rPr>
              <a:t>kennis</a:t>
            </a:r>
            <a:r>
              <a:rPr dirty="0" sz="8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A2A2A"/>
                </a:solidFill>
                <a:latin typeface="Arial"/>
                <a:cs typeface="Arial"/>
              </a:rPr>
              <a:t>en</a:t>
            </a:r>
            <a:r>
              <a:rPr dirty="0" sz="800" spc="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A2A2A"/>
                </a:solidFill>
                <a:latin typeface="Arial"/>
                <a:cs typeface="Arial"/>
              </a:rPr>
              <a:t>vaardigheden,</a:t>
            </a:r>
            <a:r>
              <a:rPr dirty="0" sz="8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A2A2A"/>
                </a:solidFill>
                <a:latin typeface="Arial"/>
                <a:cs typeface="Arial"/>
              </a:rPr>
              <a:t>(b)</a:t>
            </a:r>
            <a:r>
              <a:rPr dirty="0" sz="800" spc="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A2A2A"/>
                </a:solidFill>
                <a:latin typeface="Arial"/>
                <a:cs typeface="Arial"/>
              </a:rPr>
              <a:t>Professionele</a:t>
            </a:r>
            <a:r>
              <a:rPr dirty="0" sz="8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A2A2A"/>
                </a:solidFill>
                <a:latin typeface="Arial"/>
                <a:cs typeface="Arial"/>
              </a:rPr>
              <a:t>kennis</a:t>
            </a:r>
            <a:r>
              <a:rPr dirty="0" sz="8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A2A2A"/>
                </a:solidFill>
                <a:latin typeface="Arial"/>
                <a:cs typeface="Arial"/>
              </a:rPr>
              <a:t>en</a:t>
            </a:r>
            <a:r>
              <a:rPr dirty="0" sz="800" spc="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A2A2A"/>
                </a:solidFill>
                <a:latin typeface="Arial"/>
                <a:cs typeface="Arial"/>
              </a:rPr>
              <a:t>vaardigheden,</a:t>
            </a:r>
            <a:r>
              <a:rPr dirty="0" sz="800" spc="1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A2A2A"/>
                </a:solidFill>
                <a:latin typeface="Arial"/>
                <a:cs typeface="Arial"/>
              </a:rPr>
              <a:t>(c)</a:t>
            </a:r>
            <a:r>
              <a:rPr dirty="0" sz="800" spc="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A2A2A"/>
                </a:solidFill>
                <a:latin typeface="Arial"/>
                <a:cs typeface="Arial"/>
              </a:rPr>
              <a:t>Loopbaanoriëntatie</a:t>
            </a:r>
            <a:r>
              <a:rPr dirty="0" sz="8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A2A2A"/>
                </a:solidFill>
                <a:latin typeface="Arial"/>
                <a:cs typeface="Arial"/>
              </a:rPr>
              <a:t>en-</a:t>
            </a:r>
            <a:r>
              <a:rPr dirty="0" sz="8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A2A2A"/>
                </a:solidFill>
                <a:latin typeface="Arial"/>
                <a:cs typeface="Arial"/>
              </a:rPr>
              <a:t>ontwikkeling.</a:t>
            </a:r>
            <a:endParaRPr sz="800">
              <a:latin typeface="Arial"/>
              <a:cs typeface="Arial"/>
            </a:endParaRPr>
          </a:p>
          <a:p>
            <a:pPr marL="19050" marR="5122545" indent="-3810">
              <a:lnSpc>
                <a:spcPct val="122700"/>
              </a:lnSpc>
              <a:spcBef>
                <a:spcPts val="45"/>
              </a:spcBef>
            </a:pPr>
            <a:r>
              <a:rPr dirty="0" sz="700" spc="10">
                <a:solidFill>
                  <a:srgbClr val="2A2A2A"/>
                </a:solidFill>
                <a:latin typeface="Arial"/>
                <a:cs typeface="Arial"/>
              </a:rPr>
              <a:t>* </a:t>
            </a:r>
            <a:r>
              <a:rPr dirty="0" sz="800" spc="-110">
                <a:solidFill>
                  <a:srgbClr val="2A2A2A"/>
                </a:solidFill>
                <a:latin typeface="Arial"/>
                <a:cs typeface="Arial"/>
              </a:rPr>
              <a:t>P </a:t>
            </a:r>
            <a:r>
              <a:rPr dirty="0" sz="800" spc="-45">
                <a:solidFill>
                  <a:srgbClr val="2A2A2A"/>
                </a:solidFill>
                <a:latin typeface="Arial"/>
                <a:cs typeface="Arial"/>
              </a:rPr>
              <a:t>/ </a:t>
            </a:r>
            <a:r>
              <a:rPr dirty="0" sz="700">
                <a:solidFill>
                  <a:srgbClr val="2A2A2A"/>
                </a:solidFill>
                <a:latin typeface="Arial"/>
                <a:cs typeface="Arial"/>
              </a:rPr>
              <a:t>= </a:t>
            </a:r>
            <a:r>
              <a:rPr dirty="0" sz="800" spc="5">
                <a:solidFill>
                  <a:srgbClr val="2A2A2A"/>
                </a:solidFill>
                <a:latin typeface="Arial"/>
                <a:cs typeface="Arial"/>
              </a:rPr>
              <a:t>Profieldeel </a:t>
            </a:r>
            <a:r>
              <a:rPr dirty="0" sz="800" spc="-55">
                <a:solidFill>
                  <a:srgbClr val="2A2A2A"/>
                </a:solidFill>
                <a:latin typeface="Arial"/>
                <a:cs typeface="Arial"/>
              </a:rPr>
              <a:t>BWI </a:t>
            </a:r>
            <a:r>
              <a:rPr dirty="0" sz="800" spc="-55">
                <a:solidFill>
                  <a:srgbClr val="3F4141"/>
                </a:solidFill>
                <a:latin typeface="Arial"/>
                <a:cs typeface="Arial"/>
              </a:rPr>
              <a:t> </a:t>
            </a:r>
            <a:r>
              <a:rPr dirty="0" sz="800" spc="-229">
                <a:solidFill>
                  <a:srgbClr val="3F4141"/>
                </a:solidFill>
                <a:latin typeface="Arial"/>
                <a:cs typeface="Arial"/>
              </a:rPr>
              <a:t>CD</a:t>
            </a:r>
            <a:r>
              <a:rPr dirty="0" sz="800" spc="40">
                <a:solidFill>
                  <a:srgbClr val="3F4141"/>
                </a:solidFill>
                <a:latin typeface="Arial"/>
                <a:cs typeface="Arial"/>
              </a:rPr>
              <a:t> </a:t>
            </a:r>
            <a:r>
              <a:rPr dirty="0" sz="800" spc="-70">
                <a:solidFill>
                  <a:srgbClr val="2A2A2A"/>
                </a:solidFill>
                <a:latin typeface="Arial"/>
                <a:cs typeface="Arial"/>
              </a:rPr>
              <a:t>RTT\</a:t>
            </a:r>
            <a:r>
              <a:rPr dirty="0" sz="800" spc="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A2A2A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1331595"/>
          </a:xfrm>
          <a:custGeom>
            <a:avLst/>
            <a:gdLst/>
            <a:ahLst/>
            <a:cxnLst/>
            <a:rect l="l" t="t" r="r" b="b"/>
            <a:pathLst>
              <a:path w="0" h="1331595">
                <a:moveTo>
                  <a:pt x="0" y="1331071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8292" y="1195216"/>
          <a:ext cx="9470390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15"/>
                <a:gridCol w="442595"/>
                <a:gridCol w="1541145"/>
                <a:gridCol w="726440"/>
                <a:gridCol w="1263650"/>
                <a:gridCol w="3146425"/>
                <a:gridCol w="283845"/>
                <a:gridCol w="335915"/>
                <a:gridCol w="534034"/>
                <a:gridCol w="542925"/>
              </a:tblGrid>
              <a:tr h="616689"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10" b="1">
                          <a:solidFill>
                            <a:srgbClr val="131A1F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750" spc="2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25" b="1">
                          <a:solidFill>
                            <a:srgbClr val="131A1F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50" spc="-75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850" spc="15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131A1F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 marR="1468120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750" spc="20" b="1">
                          <a:solidFill>
                            <a:srgbClr val="131A1F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850" spc="15">
                          <a:solidFill>
                            <a:srgbClr val="131A1F"/>
                          </a:solidFill>
                          <a:latin typeface="Times New Roman"/>
                          <a:cs typeface="Times New Roman"/>
                        </a:rPr>
                        <a:t>bij </a:t>
                      </a:r>
                      <a:r>
                        <a:rPr dirty="0" sz="750" spc="1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750" spc="1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Kerndeel</a:t>
                      </a:r>
                      <a:r>
                        <a:rPr dirty="0" sz="750" spc="10" b="1">
                          <a:solidFill>
                            <a:srgbClr val="3B4B5E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4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87,810,812,813,814,815,816,817 </a:t>
                      </a:r>
                      <a:r>
                        <a:rPr dirty="0" sz="850" spc="-20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750" spc="-2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818  </a:t>
                      </a:r>
                      <a:r>
                        <a:rPr dirty="0" sz="750" spc="1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35" b="1">
                          <a:solidFill>
                            <a:srgbClr val="131A1F"/>
                          </a:solidFill>
                          <a:latin typeface="Arial"/>
                          <a:cs typeface="Arial"/>
                        </a:rPr>
                        <a:t>88/KB </a:t>
                      </a:r>
                      <a:r>
                        <a:rPr dirty="0" sz="750" spc="-4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Schoolja </a:t>
                      </a:r>
                      <a:r>
                        <a:rPr dirty="0" sz="750" spc="1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dirty="0" sz="750" spc="15" b="1">
                          <a:solidFill>
                            <a:srgbClr val="3B4B5E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85" b="1">
                          <a:solidFill>
                            <a:srgbClr val="3B4B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131A1F"/>
                          </a:solidFill>
                          <a:latin typeface="Arial"/>
                          <a:cs typeface="Arial"/>
                        </a:rPr>
                        <a:t>Prof</a:t>
                      </a:r>
                      <a:r>
                        <a:rPr dirty="0" sz="750" spc="5" b="1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ieldeel: </a:t>
                      </a:r>
                      <a:r>
                        <a:rPr dirty="0" sz="750" spc="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 spc="5" b="1">
                          <a:solidFill>
                            <a:srgbClr val="3B4B5E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750" spc="2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750" spc="20" b="1">
                          <a:solidFill>
                            <a:srgbClr val="131A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14" b="1">
                          <a:solidFill>
                            <a:srgbClr val="131A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31A1F"/>
                          </a:solidFill>
                          <a:latin typeface="Arial"/>
                          <a:cs typeface="Arial"/>
                        </a:rPr>
                        <a:t>meubelverbindingen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 marR="133350" indent="-63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1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-10" b="1">
                          <a:solidFill>
                            <a:srgbClr val="3B4B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65" b="1">
                          <a:solidFill>
                            <a:srgbClr val="3B4B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750" spc="1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 i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5" b="1" i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750" spc="10" b="1" i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6525">
                        <a:lnSpc>
                          <a:spcPts val="865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131A1F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ts val="940"/>
                        </a:lnSpc>
                        <a:spcBef>
                          <a:spcPts val="275"/>
                        </a:spcBef>
                      </a:pPr>
                      <a:r>
                        <a:rPr dirty="0" sz="800" spc="5" b="1">
                          <a:solidFill>
                            <a:srgbClr val="131A1F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0010">
                        <a:lnSpc>
                          <a:spcPts val="840"/>
                        </a:lnSpc>
                        <a:spcBef>
                          <a:spcPts val="330"/>
                        </a:spcBef>
                      </a:pPr>
                      <a:r>
                        <a:rPr dirty="0" sz="750" spc="-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865"/>
                        </a:lnSpc>
                        <a:spcBef>
                          <a:spcPts val="305"/>
                        </a:spcBef>
                      </a:pPr>
                      <a:r>
                        <a:rPr dirty="0" sz="750" spc="-4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000" spc="-6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45" b="1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4.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50" spc="1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2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5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8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2390" marR="974725" indent="-190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P/BWl/3,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enkelvoudige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verbindingen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maken.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-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zagen </a:t>
                      </a:r>
                      <a:r>
                        <a:rPr dirty="0" sz="800" spc="-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verspanen </a:t>
                      </a:r>
                      <a:r>
                        <a:rPr dirty="0" sz="800" spc="4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elektrische-,  pneumatische- </a:t>
                      </a:r>
                      <a:r>
                        <a:rPr dirty="0" sz="8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niet-aangedreven </a:t>
                      </a: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handgereedschappen en</a:t>
                      </a:r>
                      <a:r>
                        <a:rPr dirty="0" sz="800" spc="-6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houtbewerkingsmachines.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35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07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3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P/BWl/3.1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47320" indent="-1905">
                        <a:lnSpc>
                          <a:spcPct val="125800"/>
                        </a:lnSpc>
                        <a:spcBef>
                          <a:spcPts val="10"/>
                        </a:spcBef>
                      </a:pPr>
                      <a:r>
                        <a:rPr dirty="0" sz="8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alle werkzaamheden  </a:t>
                      </a:r>
                      <a:r>
                        <a:rPr dirty="0" sz="8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verrichten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van een werkstuk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enkelvoudige 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verbindingen.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8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voorbereiden. Houtverbindingen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schetsen </a:t>
                      </a:r>
                      <a:r>
                        <a:rPr dirty="0" sz="8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-5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CAD </a:t>
                      </a: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programma</a:t>
                      </a:r>
                      <a:r>
                        <a:rPr dirty="0" sz="800" spc="-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tekenen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2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101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P/BWl/3.2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4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965"/>
                        </a:lnSpc>
                      </a:pP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-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zagen </a:t>
                      </a:r>
                      <a:r>
                        <a:rPr dirty="0" sz="800" spc="-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verspanen </a:t>
                      </a:r>
                      <a:r>
                        <a:rPr dirty="0" sz="80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behulp van </a:t>
                      </a:r>
                      <a:r>
                        <a:rPr dirty="0" sz="8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gangbare</a:t>
                      </a:r>
                      <a:r>
                        <a:rPr dirty="0" sz="800" spc="7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elektrische-,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 marR="215900">
                        <a:lnSpc>
                          <a:spcPct val="125200"/>
                        </a:lnSpc>
                      </a:pP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pneumatische- </a:t>
                      </a: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niet-aangedreven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handgereedschappen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houtbewerkingsmachines.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-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deze </a:t>
                      </a:r>
                      <a:r>
                        <a:rPr dirty="0" sz="8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machines</a:t>
                      </a:r>
                      <a:r>
                        <a:rPr dirty="0" sz="800" spc="-1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215" marR="703580" indent="-635">
                        <a:lnSpc>
                          <a:spcPct val="1252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handgereedschappen </a:t>
                      </a: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houtbewerkingsmachines  </a:t>
                      </a: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basisbewerkingen </a:t>
                      </a:r>
                      <a:r>
                        <a:rPr dirty="0" sz="8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uitvoeren en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veilig</a:t>
                      </a:r>
                      <a:r>
                        <a:rPr dirty="0" sz="8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werken.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9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P/BWI/</a:t>
                      </a:r>
                      <a:r>
                        <a:rPr dirty="0" sz="8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3.th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4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(S)CD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Eindtoets 3.1 t/m</a:t>
                      </a:r>
                      <a:r>
                        <a:rPr dirty="0" sz="800" spc="17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00">
                          <a:solidFill>
                            <a:srgbClr val="6062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3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 marL="76835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6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E= </a:t>
                      </a:r>
                      <a:r>
                        <a:rPr dirty="0" sz="1050" spc="-95" i="1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(toets resultaat </a:t>
                      </a:r>
                      <a:r>
                        <a:rPr dirty="0" sz="800" spc="-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25" i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50" spc="-20" i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3609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Opsteller </a:t>
                      </a:r>
                      <a:r>
                        <a:rPr dirty="0" sz="800" spc="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4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J.P</a:t>
                      </a:r>
                      <a:r>
                        <a:rPr dirty="0" sz="8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6062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8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-5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86462" y="453379"/>
            <a:ext cx="6137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8282A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8282A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8282A"/>
                </a:solidFill>
                <a:latin typeface="Arial"/>
                <a:cs typeface="Arial"/>
              </a:rPr>
              <a:t>Wonen </a:t>
            </a:r>
            <a:r>
              <a:rPr dirty="0" sz="1400" spc="50" b="1">
                <a:solidFill>
                  <a:srgbClr val="28282A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28282A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28282A"/>
                </a:solidFill>
                <a:latin typeface="Arial"/>
                <a:cs typeface="Arial"/>
              </a:rPr>
              <a:t>BB/KB </a:t>
            </a:r>
            <a:r>
              <a:rPr dirty="0" sz="1350" b="1">
                <a:solidFill>
                  <a:srgbClr val="28282A"/>
                </a:solidFill>
                <a:latin typeface="Arial"/>
                <a:cs typeface="Arial"/>
              </a:rPr>
              <a:t>Cohort</a:t>
            </a:r>
            <a:r>
              <a:rPr dirty="0" sz="1350" spc="55" b="1">
                <a:solidFill>
                  <a:srgbClr val="28282A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8282A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447" y="6910296"/>
            <a:ext cx="6149975" cy="489584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65"/>
              </a:spcBef>
              <a:buChar char="•"/>
              <a:tabLst>
                <a:tab pos="84455" algn="l"/>
              </a:tabLst>
            </a:pPr>
            <a:r>
              <a:rPr dirty="0" sz="800" spc="-10">
                <a:solidFill>
                  <a:srgbClr val="28282A"/>
                </a:solidFill>
                <a:latin typeface="Arial"/>
                <a:cs typeface="Arial"/>
              </a:rPr>
              <a:t>Kern </a:t>
            </a:r>
            <a:r>
              <a:rPr dirty="0" sz="800" spc="20">
                <a:solidFill>
                  <a:srgbClr val="28282A"/>
                </a:solidFill>
                <a:latin typeface="Arial"/>
                <a:cs typeface="Arial"/>
              </a:rPr>
              <a:t>deel </a:t>
            </a:r>
            <a:r>
              <a:rPr dirty="0" sz="800" spc="-15">
                <a:solidFill>
                  <a:srgbClr val="28282A"/>
                </a:solidFill>
                <a:latin typeface="Arial"/>
                <a:cs typeface="Arial"/>
              </a:rPr>
              <a:t>(a) </a:t>
            </a:r>
            <a:r>
              <a:rPr dirty="0" sz="800" spc="-25">
                <a:solidFill>
                  <a:srgbClr val="28282A"/>
                </a:solidFill>
                <a:latin typeface="Arial"/>
                <a:cs typeface="Arial"/>
              </a:rPr>
              <a:t>Algemene </a:t>
            </a:r>
            <a:r>
              <a:rPr dirty="0" sz="800" spc="-5">
                <a:solidFill>
                  <a:srgbClr val="28282A"/>
                </a:solidFill>
                <a:latin typeface="Arial"/>
                <a:cs typeface="Arial"/>
              </a:rPr>
              <a:t>kennis </a:t>
            </a:r>
            <a:r>
              <a:rPr dirty="0" sz="800" spc="5">
                <a:solidFill>
                  <a:srgbClr val="28282A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8282A"/>
                </a:solidFill>
                <a:latin typeface="Arial"/>
                <a:cs typeface="Arial"/>
              </a:rPr>
              <a:t>vaardigheden, (b) </a:t>
            </a:r>
            <a:r>
              <a:rPr dirty="0" sz="800" spc="-20">
                <a:solidFill>
                  <a:srgbClr val="28282A"/>
                </a:solidFill>
                <a:latin typeface="Arial"/>
                <a:cs typeface="Arial"/>
              </a:rPr>
              <a:t>Professionele </a:t>
            </a:r>
            <a:r>
              <a:rPr dirty="0" sz="800">
                <a:solidFill>
                  <a:srgbClr val="28282A"/>
                </a:solidFill>
                <a:latin typeface="Arial"/>
                <a:cs typeface="Arial"/>
              </a:rPr>
              <a:t>kennis </a:t>
            </a:r>
            <a:r>
              <a:rPr dirty="0" sz="800" spc="-10">
                <a:solidFill>
                  <a:srgbClr val="28282A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8282A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28282A"/>
                </a:solidFill>
                <a:latin typeface="Arial"/>
                <a:cs typeface="Arial"/>
              </a:rPr>
              <a:t>(c) </a:t>
            </a:r>
            <a:r>
              <a:rPr dirty="0" sz="800" spc="5">
                <a:solidFill>
                  <a:srgbClr val="28282A"/>
                </a:solidFill>
                <a:latin typeface="Arial"/>
                <a:cs typeface="Arial"/>
              </a:rPr>
              <a:t>Loopbaanoriëntatie </a:t>
            </a:r>
            <a:r>
              <a:rPr dirty="0" sz="800" spc="-20">
                <a:solidFill>
                  <a:srgbClr val="28282A"/>
                </a:solidFill>
                <a:latin typeface="Arial"/>
                <a:cs typeface="Arial"/>
              </a:rPr>
              <a:t>en-</a:t>
            </a:r>
            <a:r>
              <a:rPr dirty="0" sz="800" spc="50">
                <a:solidFill>
                  <a:srgbClr val="28282A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8282A"/>
                </a:solidFill>
                <a:latin typeface="Arial"/>
                <a:cs typeface="Arial"/>
              </a:rPr>
              <a:t>ontwikkeling.</a:t>
            </a:r>
            <a:endParaRPr sz="800">
              <a:latin typeface="Arial"/>
              <a:cs typeface="Arial"/>
            </a:endParaRPr>
          </a:p>
          <a:p>
            <a:pPr marL="19050" marR="5126355" indent="-6985">
              <a:lnSpc>
                <a:spcPct val="125200"/>
              </a:lnSpc>
              <a:spcBef>
                <a:spcPts val="25"/>
              </a:spcBef>
              <a:buChar char="•"/>
              <a:tabLst>
                <a:tab pos="83820" algn="l"/>
              </a:tabLst>
            </a:pPr>
            <a:r>
              <a:rPr dirty="0" sz="800" spc="-75">
                <a:solidFill>
                  <a:srgbClr val="28282A"/>
                </a:solidFill>
                <a:latin typeface="Arial"/>
                <a:cs typeface="Arial"/>
              </a:rPr>
              <a:t>P </a:t>
            </a:r>
            <a:r>
              <a:rPr dirty="0" sz="800" spc="-35">
                <a:solidFill>
                  <a:srgbClr val="28282A"/>
                </a:solidFill>
                <a:latin typeface="Arial"/>
                <a:cs typeface="Arial"/>
              </a:rPr>
              <a:t>/ </a:t>
            </a:r>
            <a:r>
              <a:rPr dirty="0" sz="700" spc="25">
                <a:solidFill>
                  <a:srgbClr val="28282A"/>
                </a:solidFill>
                <a:latin typeface="Arial"/>
                <a:cs typeface="Arial"/>
              </a:rPr>
              <a:t>= </a:t>
            </a:r>
            <a:r>
              <a:rPr dirty="0" sz="800" spc="10">
                <a:solidFill>
                  <a:srgbClr val="28282A"/>
                </a:solidFill>
                <a:latin typeface="Arial"/>
                <a:cs typeface="Arial"/>
              </a:rPr>
              <a:t>Profieldeel</a:t>
            </a:r>
            <a:r>
              <a:rPr dirty="0" sz="800" spc="-75">
                <a:solidFill>
                  <a:srgbClr val="28282A"/>
                </a:solidFill>
                <a:latin typeface="Arial"/>
                <a:cs typeface="Arial"/>
              </a:rPr>
              <a:t> </a:t>
            </a:r>
            <a:r>
              <a:rPr dirty="0" sz="800" spc="-65">
                <a:solidFill>
                  <a:srgbClr val="28282A"/>
                </a:solidFill>
                <a:latin typeface="Arial"/>
                <a:cs typeface="Arial"/>
              </a:rPr>
              <a:t>BWI </a:t>
            </a:r>
            <a:r>
              <a:rPr dirty="0" sz="800" spc="-65">
                <a:solidFill>
                  <a:srgbClr val="3A3B3B"/>
                </a:solidFill>
                <a:latin typeface="Arial"/>
                <a:cs typeface="Arial"/>
              </a:rPr>
              <a:t> </a:t>
            </a:r>
            <a:r>
              <a:rPr dirty="0" sz="800" spc="-229">
                <a:solidFill>
                  <a:srgbClr val="3A3B3B"/>
                </a:solidFill>
                <a:latin typeface="Arial"/>
                <a:cs typeface="Arial"/>
              </a:rPr>
              <a:t>CD</a:t>
            </a:r>
            <a:r>
              <a:rPr dirty="0" sz="800" spc="45">
                <a:solidFill>
                  <a:srgbClr val="3A3B3B"/>
                </a:solidFill>
                <a:latin typeface="Arial"/>
                <a:cs typeface="Arial"/>
              </a:rPr>
              <a:t> </a:t>
            </a:r>
            <a:r>
              <a:rPr dirty="0" sz="800" spc="-55">
                <a:solidFill>
                  <a:srgbClr val="28282A"/>
                </a:solidFill>
                <a:latin typeface="Arial"/>
                <a:cs typeface="Arial"/>
              </a:rPr>
              <a:t>RTTI</a:t>
            </a:r>
            <a:r>
              <a:rPr dirty="0" sz="800" spc="5">
                <a:solidFill>
                  <a:srgbClr val="28282A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8282A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980440"/>
          </a:xfrm>
          <a:custGeom>
            <a:avLst/>
            <a:gdLst/>
            <a:ahLst/>
            <a:cxnLst/>
            <a:rect l="l" t="t" r="r" b="b"/>
            <a:pathLst>
              <a:path w="0" h="980440">
                <a:moveTo>
                  <a:pt x="0" y="979986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65792" y="1350915"/>
          <a:ext cx="9464675" cy="5095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300"/>
                <a:gridCol w="277494"/>
                <a:gridCol w="1714500"/>
                <a:gridCol w="722630"/>
                <a:gridCol w="1265554"/>
                <a:gridCol w="3141979"/>
                <a:gridCol w="267334"/>
                <a:gridCol w="267334"/>
                <a:gridCol w="544829"/>
                <a:gridCol w="617854"/>
              </a:tblGrid>
              <a:tr h="497625">
                <a:tc gridSpan="5">
                  <a:txBody>
                    <a:bodyPr/>
                    <a:lstStyle/>
                    <a:p>
                      <a:pPr marL="80645" marR="2472690" indent="6985">
                        <a:lnSpc>
                          <a:spcPct val="127800"/>
                        </a:lnSpc>
                        <a:spcBef>
                          <a:spcPts val="85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3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2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2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BB/KB Schooljaar:</a:t>
                      </a:r>
                      <a:r>
                        <a:rPr dirty="0" sz="750" spc="10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750" spc="3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BWI </a:t>
                      </a: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1223K </a:t>
                      </a: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Interieurontwerp </a:t>
                      </a:r>
                      <a:r>
                        <a:rPr dirty="0" sz="750" spc="3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-design </a:t>
                      </a:r>
                      <a:r>
                        <a:rPr dirty="0" sz="750" spc="2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(Magister</a:t>
                      </a:r>
                      <a:r>
                        <a:rPr dirty="0" sz="750" spc="-12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INTD)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9592">
                <a:tc rowSpan="2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-5" b="1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40" b="1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b="1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15" b="1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90"/>
                        </a:lnSpc>
                        <a:spcBef>
                          <a:spcPts val="185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R="114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50" spc="-4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990"/>
                        </a:lnSpc>
                        <a:spcBef>
                          <a:spcPts val="180"/>
                        </a:spcBef>
                      </a:pPr>
                      <a:r>
                        <a:rPr dirty="0" sz="850" spc="15" b="1">
                          <a:solidFill>
                            <a:srgbClr val="2A2A2A"/>
                          </a:solidFill>
                          <a:latin typeface="Courier New"/>
                          <a:cs typeface="Courier New"/>
                        </a:rPr>
                        <a:t>88</a:t>
                      </a:r>
                      <a:endParaRPr sz="850">
                        <a:latin typeface="Courier New"/>
                        <a:cs typeface="Courier New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-6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6716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4455" marR="94615">
                        <a:lnSpc>
                          <a:spcPct val="125200"/>
                        </a:lnSpc>
                        <a:spcBef>
                          <a:spcPts val="5"/>
                        </a:spcBef>
                      </a:pPr>
                      <a:r>
                        <a:rPr dirty="0" sz="80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-17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</a:t>
                      </a:r>
                      <a:r>
                        <a:rPr dirty="0" sz="80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jaa</a:t>
                      </a:r>
                      <a:r>
                        <a:rPr dirty="0" sz="800" spc="-1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  periode</a:t>
                      </a:r>
                      <a:r>
                        <a:rPr dirty="0" sz="8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K/BWl/19.00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</a:t>
                      </a:r>
                      <a:r>
                        <a:rPr dirty="0" sz="800" spc="-1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73990">
                        <a:lnSpc>
                          <a:spcPts val="1200"/>
                        </a:lnSpc>
                        <a:spcBef>
                          <a:spcPts val="50"/>
                        </a:spcBef>
                      </a:pP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eigenschappen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materialen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gereedschappen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het 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maken van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besc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hrijven</a:t>
                      </a:r>
                      <a:r>
                        <a:rPr dirty="0" sz="800" spc="1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00" spc="-1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8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schetsen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sometri</a:t>
                      </a:r>
                      <a:r>
                        <a:rPr dirty="0" sz="80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7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dirty="0" sz="800" spc="-1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8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projectie.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ontwerp</a:t>
                      </a:r>
                      <a:r>
                        <a:rPr dirty="0" sz="8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2D-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280" marR="534670" indent="-4445">
                        <a:lnSpc>
                          <a:spcPts val="1200"/>
                        </a:lnSpc>
                        <a:spcBef>
                          <a:spcPts val="30"/>
                        </a:spcBef>
                      </a:pP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tekenprogramma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uitwerken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4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Amerikaanse 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projectiemethode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K/BWl/19.1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542925" indent="-635">
                        <a:lnSpc>
                          <a:spcPct val="1252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interieur ontwerpen.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presenteren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mot</a:t>
                      </a:r>
                      <a:r>
                        <a:rPr dirty="0" sz="800" spc="1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veren </a:t>
                      </a: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schetsen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1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mood-boards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279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-8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114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8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 </a:t>
                      </a:r>
                      <a:r>
                        <a:rPr dirty="0" sz="800" spc="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oets</a:t>
                      </a:r>
                      <a:r>
                        <a:rPr dirty="0" sz="800" spc="-7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00965">
                        <a:lnSpc>
                          <a:spcPct val="125200"/>
                        </a:lnSpc>
                        <a:spcBef>
                          <a:spcPts val="135"/>
                        </a:spcBef>
                      </a:pP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 </a:t>
                      </a:r>
                      <a:r>
                        <a:rPr dirty="0" sz="800" spc="-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elemen </a:t>
                      </a:r>
                      <a:r>
                        <a:rPr dirty="0" sz="800" spc="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samenhang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</a:t>
                      </a:r>
                      <a:r>
                        <a:rPr dirty="0" sz="8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ontwe </a:t>
                      </a:r>
                      <a:r>
                        <a:rPr dirty="0" sz="80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pen 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maken. </a:t>
                      </a:r>
                      <a:r>
                        <a:rPr dirty="0" sz="8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werktekening</a:t>
                      </a: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 marR="618490">
                        <a:lnSpc>
                          <a:spcPct val="1227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 </a:t>
                      </a:r>
                      <a:r>
                        <a:rPr dirty="0" sz="8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ieurelement maken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hout,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plaatmateriaal en  </a:t>
                      </a:r>
                      <a:r>
                        <a:rPr dirty="0" sz="8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kun</a:t>
                      </a:r>
                      <a:r>
                        <a:rPr dirty="0" sz="800" spc="-3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tst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offen.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07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K/BWl/19.3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09220" indent="-3175">
                        <a:lnSpc>
                          <a:spcPct val="125200"/>
                        </a:lnSpc>
                        <a:spcBef>
                          <a:spcPts val="85"/>
                        </a:spcBef>
                      </a:pP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Interieurelementen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een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decoreren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prese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nteren</a:t>
                      </a:r>
                      <a:r>
                        <a:rPr dirty="0" sz="800" spc="1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calculatie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interieu </a:t>
                      </a:r>
                      <a:r>
                        <a:rPr dirty="0" sz="8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decoraties </a:t>
                      </a:r>
                      <a:r>
                        <a:rPr dirty="0" sz="8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make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9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Ee </a:t>
                      </a:r>
                      <a:r>
                        <a:rPr dirty="0" sz="8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 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bijbehorende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interieurelementen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decoreren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K/BWl/19.4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9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kt </a:t>
                      </a:r>
                      <a:r>
                        <a:rPr dirty="0" sz="8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jktoet </a:t>
                      </a:r>
                      <a:r>
                        <a:rPr dirty="0" sz="800" spc="-7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1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31445">
                        <a:lnSpc>
                          <a:spcPct val="127699"/>
                        </a:lnSpc>
                        <a:spcBef>
                          <a:spcPts val="15"/>
                        </a:spcBef>
                      </a:pPr>
                      <a:r>
                        <a:rPr dirty="0" sz="8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tekst en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logo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opmaken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softwareprogramma </a:t>
                      </a:r>
                      <a:r>
                        <a:rPr dirty="0" sz="800" spc="-2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otten 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monteren.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800" spc="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digitaal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bestand opmaken,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printen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monteren.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2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K/BWl/19.Th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(5)</a:t>
                      </a:r>
                      <a:r>
                        <a:rPr dirty="0" sz="800" spc="-1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Eindtoets deeltaak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80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19.5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5386">
                <a:tc gridSpan="10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1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95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sult </a:t>
                      </a:r>
                      <a:r>
                        <a:rPr dirty="0" sz="8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aat </a:t>
                      </a:r>
                      <a:r>
                        <a:rPr dirty="0" sz="800" spc="-6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125" i="1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95" i="1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6132">
                <a:tc gridSpan="5">
                  <a:txBody>
                    <a:bodyPr/>
                    <a:lstStyle/>
                    <a:p>
                      <a:pPr marL="86360">
                        <a:lnSpc>
                          <a:spcPts val="930"/>
                        </a:lnSpc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vakgroeo </a:t>
                      </a:r>
                      <a:r>
                        <a:rPr dirty="0" sz="8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6680">
                        <a:lnSpc>
                          <a:spcPts val="930"/>
                        </a:lnSpc>
                      </a:pPr>
                      <a:r>
                        <a:rPr dirty="0" sz="8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5ummatieve</a:t>
                      </a:r>
                      <a:r>
                        <a:rPr dirty="0" sz="8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75654" y="447527"/>
            <a:ext cx="544131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5" b="1">
                <a:solidFill>
                  <a:srgbClr val="2A2A2A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A2A2A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A2A2A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Afsluiting </a:t>
            </a:r>
            <a:r>
              <a:rPr dirty="0" sz="1350" spc="30" b="1">
                <a:solidFill>
                  <a:srgbClr val="2A2A2A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Keuzevakken</a:t>
            </a:r>
            <a:r>
              <a:rPr dirty="0" sz="1350" spc="28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28712" y="447272"/>
            <a:ext cx="31781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Afdeling: </a:t>
            </a:r>
            <a:r>
              <a:rPr dirty="0" sz="1350" spc="20" b="1">
                <a:solidFill>
                  <a:srgbClr val="2A2A2A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A2A2A"/>
                </a:solidFill>
                <a:latin typeface="Arial"/>
                <a:cs typeface="Arial"/>
              </a:rPr>
              <a:t>Wonen </a:t>
            </a:r>
            <a:r>
              <a:rPr dirty="0" sz="1400" spc="70" b="1">
                <a:solidFill>
                  <a:srgbClr val="2A2A2A"/>
                </a:solidFill>
                <a:latin typeface="Arial"/>
                <a:cs typeface="Arial"/>
              </a:rPr>
              <a:t>&amp;</a:t>
            </a:r>
            <a:r>
              <a:rPr dirty="0" sz="1400" spc="114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350" spc="25" b="1">
                <a:solidFill>
                  <a:srgbClr val="2A2A2A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4732" y="6751544"/>
            <a:ext cx="862965" cy="33083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700" spc="-25" b="1">
                <a:solidFill>
                  <a:srgbClr val="424242"/>
                </a:solidFill>
                <a:latin typeface="Arial"/>
                <a:cs typeface="Arial"/>
              </a:rPr>
              <a:t>*</a:t>
            </a:r>
            <a:r>
              <a:rPr dirty="0" sz="700" spc="-25" b="1">
                <a:solidFill>
                  <a:srgbClr val="2A2A2A"/>
                </a:solidFill>
                <a:latin typeface="Arial"/>
                <a:cs typeface="Arial"/>
              </a:rPr>
              <a:t>K/ </a:t>
            </a:r>
            <a:r>
              <a:rPr dirty="0" sz="600" spc="-45">
                <a:solidFill>
                  <a:srgbClr val="2A2A2A"/>
                </a:solidFill>
                <a:latin typeface="Arial"/>
                <a:cs typeface="Arial"/>
              </a:rPr>
              <a:t>=</a:t>
            </a:r>
            <a:r>
              <a:rPr dirty="0" sz="6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2A2A2A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40"/>
              </a:spcBef>
            </a:pPr>
            <a:r>
              <a:rPr dirty="0" sz="800" spc="-229">
                <a:solidFill>
                  <a:srgbClr val="424242"/>
                </a:solidFill>
                <a:latin typeface="Arial"/>
                <a:cs typeface="Arial"/>
              </a:rPr>
              <a:t>CD</a:t>
            </a:r>
            <a:r>
              <a:rPr dirty="0" sz="800" spc="1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800" spc="-55">
                <a:solidFill>
                  <a:srgbClr val="2A2A2A"/>
                </a:solidFill>
                <a:latin typeface="Arial"/>
                <a:cs typeface="Arial"/>
              </a:rPr>
              <a:t>RTTI</a:t>
            </a:r>
            <a:r>
              <a:rPr dirty="0" sz="800" spc="-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A2A2A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29113" y="6749000"/>
            <a:ext cx="20002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424242"/>
                </a:solidFill>
                <a:latin typeface="Arial"/>
                <a:cs typeface="Arial"/>
              </a:rPr>
              <a:t>. </a:t>
            </a:r>
            <a:r>
              <a:rPr dirty="0" sz="700" b="1">
                <a:solidFill>
                  <a:srgbClr val="424242"/>
                </a:solidFill>
                <a:latin typeface="Arial"/>
                <a:cs typeface="Arial"/>
              </a:rPr>
              <a:t>1</a:t>
            </a:r>
            <a:r>
              <a:rPr dirty="0" sz="700" spc="-80" b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E6060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2019-10-30T12:33:54Z</dcterms:created>
  <dcterms:modified xsi:type="dcterms:W3CDTF">2019-10-30T12:33:54Z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2019-09-25T00:00:00Z</vt:filetime>
  </property>
  <property fmtid="{D5CDD505-2E9C-101B-9397-08002B2CF9AE}" pid="3" name="Creator">
    <vt:lpwstr>Canon iR-ADV C5535  PDF</vt:lpwstr>
  </property>
  <property fmtid="{D5CDD505-2E9C-101B-9397-08002B2CF9AE}" pid="4" name="LastSaved">
    <vt:filetime>2019-09-25T00:00:00Z</vt:filetime>
  </property>
</Properties>
</file>