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0680700" cy="7562850"/>
  <p:notesSz cx="106807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528" y="2344483"/>
            <a:ext cx="9083993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057" y="4235196"/>
            <a:ext cx="748093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E2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E2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352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3830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E2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01010" y="698119"/>
            <a:ext cx="3429000" cy="3985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E2151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352" y="1739455"/>
            <a:ext cx="961834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3597" y="7033450"/>
            <a:ext cx="341985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352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4676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85481"/>
            <a:ext cx="0" cy="1429385"/>
          </a:xfrm>
          <a:custGeom>
            <a:avLst/>
            <a:gdLst/>
            <a:ahLst/>
            <a:cxnLst/>
            <a:rect l="l" t="t" r="r" b="b"/>
            <a:pathLst>
              <a:path w="0" h="1429385">
                <a:moveTo>
                  <a:pt x="0" y="142876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8185" y="673953"/>
            <a:ext cx="8896350" cy="39484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6167120" indent="-3175">
              <a:lnSpc>
                <a:spcPct val="118100"/>
              </a:lnSpc>
              <a:spcBef>
                <a:spcPts val="100"/>
              </a:spcBef>
            </a:pP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Programma </a:t>
            </a:r>
            <a:r>
              <a:rPr dirty="0" sz="950" spc="5" b="1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25" b="1">
                <a:solidFill>
                  <a:srgbClr val="151515"/>
                </a:solidFill>
                <a:latin typeface="Arial"/>
                <a:cs typeface="Arial"/>
              </a:rPr>
              <a:t>Toetsing </a:t>
            </a:r>
            <a:r>
              <a:rPr dirty="0" sz="950" spc="5" b="1">
                <a:solidFill>
                  <a:srgbClr val="151515"/>
                </a:solidFill>
                <a:latin typeface="Arial"/>
                <a:cs typeface="Arial"/>
              </a:rPr>
              <a:t>en Afsluiting </a:t>
            </a: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(PTA)  </a:t>
            </a:r>
            <a:r>
              <a:rPr dirty="0" sz="950" spc="5" b="1">
                <a:solidFill>
                  <a:srgbClr val="151515"/>
                </a:solidFill>
                <a:latin typeface="Arial"/>
                <a:cs typeface="Arial"/>
              </a:rPr>
              <a:t>Vak: </a:t>
            </a: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Kunstvakken</a:t>
            </a:r>
            <a:r>
              <a:rPr dirty="0" sz="950" spc="114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51515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Leerjaar</a:t>
            </a:r>
            <a:r>
              <a:rPr dirty="0" sz="950" spc="6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50" b="1">
                <a:solidFill>
                  <a:srgbClr val="151515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Inleiding: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vak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KV1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(CKV)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betreft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een</a:t>
            </a:r>
            <a:r>
              <a:rPr dirty="0" sz="950" spc="17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handelingsopdracht.</a:t>
            </a: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04"/>
              </a:spcBef>
            </a:pP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In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kunstdossier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zijn </a:t>
            </a:r>
            <a:r>
              <a:rPr dirty="0" sz="950" spc="5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volgende onderdelen opgenomen</a:t>
            </a:r>
            <a:r>
              <a:rPr dirty="0" sz="950" spc="-5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D2D2D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470534" indent="-224154">
              <a:lnSpc>
                <a:spcPct val="100000"/>
              </a:lnSpc>
              <a:spcBef>
                <a:spcPts val="254"/>
              </a:spcBef>
              <a:buChar char="•"/>
              <a:tabLst>
                <a:tab pos="470534" algn="l"/>
                <a:tab pos="471170" algn="l"/>
              </a:tabLst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Cultureel</a:t>
            </a:r>
            <a:r>
              <a:rPr dirty="0" sz="950" spc="6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Zelfportret</a:t>
            </a:r>
            <a:endParaRPr sz="950">
              <a:latin typeface="Arial"/>
              <a:cs typeface="Arial"/>
            </a:endParaRPr>
          </a:p>
          <a:p>
            <a:pPr marL="469900" indent="-226695">
              <a:lnSpc>
                <a:spcPct val="100000"/>
              </a:lnSpc>
              <a:spcBef>
                <a:spcPts val="254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Rondje</a:t>
            </a:r>
            <a:r>
              <a:rPr dirty="0" sz="950" spc="4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Cultuur</a:t>
            </a:r>
            <a:endParaRPr sz="950">
              <a:latin typeface="Arial"/>
              <a:cs typeface="Arial"/>
            </a:endParaRPr>
          </a:p>
          <a:p>
            <a:pPr marL="473075" indent="-229870">
              <a:lnSpc>
                <a:spcPct val="100000"/>
              </a:lnSpc>
              <a:spcBef>
                <a:spcPts val="254"/>
              </a:spcBef>
              <a:buChar char="•"/>
              <a:tabLst>
                <a:tab pos="472440" algn="l"/>
                <a:tab pos="473709" algn="l"/>
              </a:tabLst>
            </a:pP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Verslag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bezoek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en/of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deelname aan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4 culturele/kunstzinnige</a:t>
            </a:r>
            <a:r>
              <a:rPr dirty="0" sz="950" spc="8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activiteiten</a:t>
            </a:r>
            <a:endParaRPr sz="950">
              <a:latin typeface="Arial"/>
              <a:cs typeface="Arial"/>
            </a:endParaRPr>
          </a:p>
          <a:p>
            <a:pPr marL="469900" indent="-226695">
              <a:lnSpc>
                <a:spcPct val="100000"/>
              </a:lnSpc>
              <a:spcBef>
                <a:spcPts val="254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Presentatie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culturele</a:t>
            </a:r>
            <a:r>
              <a:rPr dirty="0" sz="950" spc="-15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80"/>
              </a:spcBef>
            </a:pP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*De voorbereiding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bezoek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alsmede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bewijs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bezoek en/of deelname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dienen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te</a:t>
            </a:r>
            <a:r>
              <a:rPr dirty="0" sz="950" spc="14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 overlegd</a:t>
            </a:r>
            <a:r>
              <a:rPr dirty="0" sz="950" spc="15">
                <a:solidFill>
                  <a:srgbClr val="2D2D2D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80"/>
              </a:spcBef>
            </a:pP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*De contacturen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dienen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bezocht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</a:t>
            </a:r>
            <a:r>
              <a:rPr dirty="0" sz="950" spc="15">
                <a:solidFill>
                  <a:srgbClr val="4B4B4B"/>
                </a:solidFill>
                <a:latin typeface="Arial"/>
                <a:cs typeface="Arial"/>
              </a:rPr>
              <a:t>.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Bij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onvoldoende contacturen krijgt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leerling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onvoldoende</a:t>
            </a:r>
            <a:r>
              <a:rPr dirty="0" sz="950" spc="114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beoordeling</a:t>
            </a:r>
            <a:r>
              <a:rPr dirty="0" sz="950" spc="15">
                <a:solidFill>
                  <a:srgbClr val="4B4B4B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09"/>
              </a:spcBef>
            </a:pP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*Ter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ondersteuning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lesprogramma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wordt </a:t>
            </a:r>
            <a:r>
              <a:rPr dirty="0" sz="950" spc="4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methode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'Contrast'</a:t>
            </a:r>
            <a:r>
              <a:rPr dirty="0" sz="950" spc="-2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gebruikt.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algn="just" marL="15875">
              <a:lnSpc>
                <a:spcPct val="100000"/>
              </a:lnSpc>
              <a:spcBef>
                <a:spcPts val="5"/>
              </a:spcBef>
            </a:pPr>
            <a:r>
              <a:rPr dirty="0" sz="950" spc="20" b="1">
                <a:solidFill>
                  <a:srgbClr val="151515"/>
                </a:solidFill>
                <a:latin typeface="Arial"/>
                <a:cs typeface="Arial"/>
              </a:rPr>
              <a:t>Herkansingen</a:t>
            </a:r>
            <a:r>
              <a:rPr dirty="0" sz="950" spc="20" b="1">
                <a:solidFill>
                  <a:srgbClr val="2D2D2D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algn="just" marL="17145" marR="35560" indent="2540">
              <a:lnSpc>
                <a:spcPts val="1350"/>
              </a:lnSpc>
              <a:spcBef>
                <a:spcPts val="50"/>
              </a:spcBef>
            </a:pP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Indien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verslag voor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kunstdossier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onvoldoende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is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beoordeeld,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moet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herkanst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binnen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3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weken na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inleverdatum. Het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gehele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proces inclusief 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voorbereiding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d</a:t>
            </a:r>
            <a:r>
              <a:rPr dirty="0" sz="950" spc="25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ent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wederom 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doorlopen in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overleg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met </a:t>
            </a:r>
            <a:r>
              <a:rPr dirty="0" sz="950" spc="4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docent. Het laatste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verslag dat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50">
                <a:solidFill>
                  <a:srgbClr val="151515"/>
                </a:solidFill>
                <a:latin typeface="Arial"/>
                <a:cs typeface="Arial"/>
              </a:rPr>
              <a:t>12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juni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2020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dient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 ingeleverd</a:t>
            </a:r>
            <a:r>
              <a:rPr dirty="0" sz="950" spc="15">
                <a:solidFill>
                  <a:srgbClr val="2D2D2D"/>
                </a:solidFill>
                <a:latin typeface="Arial"/>
                <a:cs typeface="Arial"/>
              </a:rPr>
              <a:t>,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kan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slechts 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b</a:t>
            </a:r>
            <a:r>
              <a:rPr dirty="0" sz="950" spc="30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nnen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2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weken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herkanst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worden.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Inleveren:</a:t>
            </a:r>
            <a:endParaRPr sz="950">
              <a:latin typeface="Arial"/>
              <a:cs typeface="Arial"/>
            </a:endParaRPr>
          </a:p>
          <a:p>
            <a:pPr marL="19685" marR="5080" indent="635">
              <a:lnSpc>
                <a:spcPct val="115999"/>
              </a:lnSpc>
            </a:pP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inleveren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werk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geschiedt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op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het laatste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lesmoment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inleverdatum of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eerder</a:t>
            </a:r>
            <a:r>
              <a:rPr dirty="0" sz="950" spc="15">
                <a:solidFill>
                  <a:srgbClr val="2D2D2D"/>
                </a:solidFill>
                <a:latin typeface="Arial"/>
                <a:cs typeface="Arial"/>
              </a:rPr>
              <a:t>.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Gezien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wisselende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aanbod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van culturele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activiteiten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is het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ook 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mogelijk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dat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leerling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 inclusief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verslag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ruim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4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geplande datum</a:t>
            </a:r>
            <a:r>
              <a:rPr dirty="0" sz="950" spc="-13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afrondt.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375" y="4770965"/>
            <a:ext cx="1195070" cy="868044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950" spc="15" b="1">
                <a:solidFill>
                  <a:srgbClr val="151515"/>
                </a:solidFill>
                <a:latin typeface="Arial"/>
                <a:cs typeface="Arial"/>
              </a:rPr>
              <a:t>Inleverdata:</a:t>
            </a:r>
            <a:endParaRPr sz="950">
              <a:latin typeface="Arial"/>
              <a:cs typeface="Arial"/>
            </a:endParaRPr>
          </a:p>
          <a:p>
            <a:pPr algn="just" marL="13970" marR="5080" indent="-635">
              <a:lnSpc>
                <a:spcPct val="112700"/>
              </a:lnSpc>
              <a:spcBef>
                <a:spcPts val="40"/>
              </a:spcBef>
            </a:pPr>
            <a:r>
              <a:rPr dirty="0" sz="950" spc="-165">
                <a:solidFill>
                  <a:srgbClr val="151515"/>
                </a:solidFill>
                <a:latin typeface="Arial"/>
                <a:cs typeface="Arial"/>
              </a:rPr>
              <a:t>1</a:t>
            </a:r>
            <a:r>
              <a:rPr dirty="0" sz="700" spc="-165">
                <a:solidFill>
                  <a:srgbClr val="151515"/>
                </a:solidFill>
                <a:latin typeface="Arial"/>
                <a:cs typeface="Arial"/>
              </a:rPr>
              <a:t>e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culturele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act</a:t>
            </a:r>
            <a:r>
              <a:rPr dirty="0" sz="950" spc="15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viteit: 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2°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activiteit:  </a:t>
            </a:r>
            <a:r>
              <a:rPr dirty="0" sz="1050" spc="-40">
                <a:solidFill>
                  <a:srgbClr val="151515"/>
                </a:solidFill>
                <a:latin typeface="Times New Roman"/>
                <a:cs typeface="Times New Roman"/>
              </a:rPr>
              <a:t>3</a:t>
            </a:r>
            <a:r>
              <a:rPr dirty="0" sz="1050" spc="-40">
                <a:solidFill>
                  <a:srgbClr val="2D2D2D"/>
                </a:solidFill>
                <a:latin typeface="Times New Roman"/>
                <a:cs typeface="Times New Roman"/>
              </a:rPr>
              <a:t>e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activiteit:  </a:t>
            </a:r>
            <a:r>
              <a:rPr dirty="0" sz="950" spc="-65">
                <a:solidFill>
                  <a:srgbClr val="151515"/>
                </a:solidFill>
                <a:latin typeface="Arial"/>
                <a:cs typeface="Arial"/>
              </a:rPr>
              <a:t>4</a:t>
            </a:r>
            <a:r>
              <a:rPr dirty="0" sz="950" spc="-65">
                <a:solidFill>
                  <a:srgbClr val="2D2D2D"/>
                </a:solidFill>
                <a:latin typeface="Arial"/>
                <a:cs typeface="Arial"/>
              </a:rPr>
              <a:t>e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culturele</a:t>
            </a:r>
            <a:r>
              <a:rPr dirty="0" sz="950" spc="4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5562" y="4938876"/>
            <a:ext cx="1294765" cy="70040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8 november</a:t>
            </a:r>
            <a:r>
              <a:rPr dirty="0" sz="950" spc="12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2019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24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januari</a:t>
            </a:r>
            <a:r>
              <a:rPr dirty="0" sz="950" spc="4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  <a:p>
            <a:pPr marL="12700" marR="299085" indent="2540">
              <a:lnSpc>
                <a:spcPts val="1350"/>
              </a:lnSpc>
              <a:spcBef>
                <a:spcPts val="55"/>
              </a:spcBef>
            </a:pP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</a:t>
            </a: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3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april 2020  </a:t>
            </a:r>
            <a:r>
              <a:rPr dirty="0" sz="950" spc="80">
                <a:solidFill>
                  <a:srgbClr val="151515"/>
                </a:solidFill>
                <a:latin typeface="Arial"/>
                <a:cs typeface="Arial"/>
              </a:rPr>
              <a:t>voor12juni2020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0149" y="5787586"/>
            <a:ext cx="8658860" cy="86550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254"/>
              </a:spcBef>
            </a:pPr>
            <a:r>
              <a:rPr dirty="0" sz="950" spc="10" b="1">
                <a:solidFill>
                  <a:srgbClr val="151515"/>
                </a:solidFill>
                <a:latin typeface="Arial"/>
                <a:cs typeface="Arial"/>
              </a:rPr>
              <a:t>Samenwerken:</a:t>
            </a:r>
            <a:endParaRPr sz="950">
              <a:latin typeface="Arial"/>
              <a:cs typeface="Arial"/>
            </a:endParaRPr>
          </a:p>
          <a:p>
            <a:pPr marL="14604" marR="5080" indent="-2540">
              <a:lnSpc>
                <a:spcPts val="1320"/>
              </a:lnSpc>
              <a:spcBef>
                <a:spcPts val="55"/>
              </a:spcBef>
            </a:pPr>
            <a:r>
              <a:rPr dirty="0" sz="950" spc="30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groepje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dat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samenwerkt,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kan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nooit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opgehouden worden </a:t>
            </a:r>
            <a:r>
              <a:rPr dirty="0" sz="950">
                <a:solidFill>
                  <a:srgbClr val="151515"/>
                </a:solidFill>
                <a:latin typeface="Arial"/>
                <a:cs typeface="Arial"/>
              </a:rPr>
              <a:t>door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afwezigheid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van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één of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meer leden</a:t>
            </a:r>
            <a:r>
              <a:rPr dirty="0" sz="950" spc="20">
                <a:solidFill>
                  <a:srgbClr val="4B4B4B"/>
                </a:solidFill>
                <a:latin typeface="Arial"/>
                <a:cs typeface="Arial"/>
              </a:rPr>
              <a:t>. </a:t>
            </a:r>
            <a:r>
              <a:rPr dirty="0" sz="950" spc="5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taken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moeten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zo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goed verdeeld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zijn,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dat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er </a:t>
            </a:r>
            <a:r>
              <a:rPr dirty="0" sz="950" spc="5">
                <a:solidFill>
                  <a:srgbClr val="151515"/>
                </a:solidFill>
                <a:latin typeface="Arial"/>
                <a:cs typeface="Arial"/>
              </a:rPr>
              <a:t>voor 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elkaar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ingesprongen </a:t>
            </a:r>
            <a:r>
              <a:rPr dirty="0" sz="950" spc="35">
                <a:solidFill>
                  <a:srgbClr val="151515"/>
                </a:solidFill>
                <a:latin typeface="Arial"/>
                <a:cs typeface="Arial"/>
              </a:rPr>
              <a:t>kan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worden.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Afwezigheid leidt tot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onvoldoende beoordeling</a:t>
            </a:r>
            <a:r>
              <a:rPr dirty="0" sz="950" spc="15">
                <a:solidFill>
                  <a:srgbClr val="2D2D2D"/>
                </a:solidFill>
                <a:latin typeface="Arial"/>
                <a:cs typeface="Arial"/>
              </a:rPr>
              <a:t>,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zodat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leerling individueel dient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te</a:t>
            </a:r>
            <a:r>
              <a:rPr dirty="0" sz="950" spc="-3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herkansen</a:t>
            </a:r>
            <a:r>
              <a:rPr dirty="0" sz="950" spc="15">
                <a:solidFill>
                  <a:srgbClr val="646464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Het </a:t>
            </a:r>
            <a:r>
              <a:rPr dirty="0" sz="950" spc="25">
                <a:solidFill>
                  <a:srgbClr val="151515"/>
                </a:solidFill>
                <a:latin typeface="Arial"/>
                <a:cs typeface="Arial"/>
              </a:rPr>
              <a:t>vak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KV1 </a:t>
            </a:r>
            <a:r>
              <a:rPr dirty="0" sz="950" spc="10">
                <a:solidFill>
                  <a:srgbClr val="151515"/>
                </a:solidFill>
                <a:latin typeface="Arial"/>
                <a:cs typeface="Arial"/>
              </a:rPr>
              <a:t>dient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voldoende te </a:t>
            </a:r>
            <a:r>
              <a:rPr dirty="0" sz="950" spc="15">
                <a:solidFill>
                  <a:srgbClr val="151515"/>
                </a:solidFill>
                <a:latin typeface="Arial"/>
                <a:cs typeface="Arial"/>
              </a:rPr>
              <a:t>worden</a:t>
            </a:r>
            <a:r>
              <a:rPr dirty="0" sz="950" spc="14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1515"/>
                </a:solidFill>
                <a:latin typeface="Arial"/>
                <a:cs typeface="Arial"/>
              </a:rPr>
              <a:t>afgesloten</a:t>
            </a:r>
            <a:r>
              <a:rPr dirty="0" sz="950" spc="20">
                <a:solidFill>
                  <a:srgbClr val="2D2D2D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6619" y="998303"/>
          <a:ext cx="9548495" cy="4719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1547495"/>
                <a:gridCol w="723900"/>
                <a:gridCol w="1196975"/>
                <a:gridCol w="3637914"/>
                <a:gridCol w="278129"/>
                <a:gridCol w="262890"/>
                <a:gridCol w="543559"/>
                <a:gridCol w="708025"/>
              </a:tblGrid>
              <a:tr h="528154">
                <a:tc gridSpan="4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Gastheerspecialisatie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1755" marR="3059430" indent="-635">
                        <a:lnSpc>
                          <a:spcPct val="130900"/>
                        </a:lnSpc>
                        <a:spcBef>
                          <a:spcPts val="11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/GL 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4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31445" indent="-635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9690" indent="-317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 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rowSpan="3">
                  <a:txBody>
                    <a:bodyPr/>
                    <a:lstStyle/>
                    <a:p>
                      <a:pPr marL="73025" marR="64135" indent="-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en</a:t>
                      </a: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7380" indent="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gastheerspeciaIisatie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5757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700" spc="-10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1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6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-10">
                          <a:solidFill>
                            <a:srgbClr val="1C1826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700" spc="-150">
                          <a:solidFill>
                            <a:srgbClr val="1C1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ak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8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862455" indent="635">
                        <a:lnSpc>
                          <a:spcPct val="144500"/>
                        </a:lnSpc>
                        <a:spcBef>
                          <a:spcPts val="3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15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700" spc="1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heb je ervoor nodig?  Drankenkennis</a:t>
                      </a:r>
                      <a:r>
                        <a:rPr dirty="0" sz="700" spc="5">
                          <a:solidFill>
                            <a:srgbClr val="62626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div. </a:t>
                      </a:r>
                      <a:r>
                        <a:rPr dirty="0" sz="70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thee </a:t>
                      </a:r>
                      <a:r>
                        <a:rPr dirty="0" sz="70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r>
                        <a:rPr dirty="0" sz="700" spc="-8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uitbreiden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850">
                          <a:solidFill>
                            <a:srgbClr val="3B3B3B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850">
                          <a:solidFill>
                            <a:srgbClr val="3B3B3B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54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1345" indent="254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gastheerspecialisatie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 spc="1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eo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ri </a:t>
                      </a:r>
                      <a:r>
                        <a:rPr dirty="0" sz="700" spc="-1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etoets</a:t>
                      </a:r>
                      <a:r>
                        <a:rPr dirty="0" sz="700" spc="-6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3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700" spc="-1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2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-14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jk</a:t>
                      </a:r>
                      <a:r>
                        <a:rPr dirty="0" sz="700" spc="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700" spc="-6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4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881505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7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Drankenkennis </a:t>
                      </a:r>
                      <a:r>
                        <a:rPr dirty="0" sz="700" spc="-3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wijn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bier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Drankenkennis: gedistilleerd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cocktails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wijn,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buitenlandse likeur</a:t>
                      </a:r>
                      <a:r>
                        <a:rPr dirty="0" sz="700" spc="1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alcoholvrije</a:t>
                      </a:r>
                      <a:r>
                        <a:rPr dirty="0" sz="700" spc="1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cocktail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6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11785" indent="1270">
                        <a:lnSpc>
                          <a:spcPct val="143800"/>
                        </a:lnSpc>
                        <a:spcBef>
                          <a:spcPts val="60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gastheerspeciaIisatie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00" spc="2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-114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 spc="-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eorietoets </a:t>
                      </a:r>
                      <a:r>
                        <a:rPr dirty="0" sz="700" spc="1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700" spc="-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5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700" spc="-105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kti</a:t>
                      </a:r>
                      <a:r>
                        <a:rPr dirty="0" sz="700" spc="-8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kt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2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ets</a:t>
                      </a:r>
                      <a:r>
                        <a:rPr dirty="0" sz="700" spc="-5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24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848485" indent="2540">
                        <a:lnSpc>
                          <a:spcPct val="145900"/>
                        </a:lnSpc>
                        <a:spcBef>
                          <a:spcPts val="2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700" spc="10">
                          <a:solidFill>
                            <a:srgbClr val="4D4D4F"/>
                          </a:solidFill>
                          <a:latin typeface="Arial"/>
                          <a:cs typeface="Arial"/>
                        </a:rPr>
                        <a:t>ie: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Drankadvies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Serveertechnieken</a:t>
                      </a:r>
                      <a:r>
                        <a:rPr dirty="0" sz="700" spc="-1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Etiquette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2507615" indent="5080">
                        <a:lnSpc>
                          <a:spcPct val="133500"/>
                        </a:lnSpc>
                      </a:pP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Proeve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bekwaamheid 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</a:t>
                      </a:r>
                      <a:r>
                        <a:rPr dirty="0" sz="750" spc="9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werken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Serveertechnieken,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tafelbereidingen, </a:t>
                      </a:r>
                      <a:r>
                        <a:rPr dirty="0" sz="800" spc="-25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carte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couvert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662">
                <a:tc gridSpan="4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9698" y="459739"/>
            <a:ext cx="41890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Afsluiting </a:t>
            </a:r>
            <a:r>
              <a:rPr dirty="0" sz="1350" spc="-15" b="1">
                <a:solidFill>
                  <a:srgbClr val="2A2A2A"/>
                </a:solidFill>
                <a:latin typeface="Arial"/>
                <a:cs typeface="Arial"/>
              </a:rPr>
              <a:t>BB/KB</a:t>
            </a:r>
            <a:r>
              <a:rPr dirty="0" sz="1350" spc="204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45" b="1">
                <a:solidFill>
                  <a:srgbClr val="2A2A2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9036" y="456684"/>
            <a:ext cx="356171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A2A2A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Bakkerij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1350" spc="-13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7483" y="1015094"/>
          <a:ext cx="9476740" cy="5733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1541145"/>
                <a:gridCol w="720090"/>
                <a:gridCol w="1193164"/>
                <a:gridCol w="3606800"/>
                <a:gridCol w="265429"/>
                <a:gridCol w="268604"/>
                <a:gridCol w="537209"/>
                <a:gridCol w="704850"/>
              </a:tblGrid>
              <a:tr h="683853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71755" marR="3065780" indent="-3810">
                        <a:lnSpc>
                          <a:spcPct val="130900"/>
                        </a:lnSpc>
                        <a:spcBef>
                          <a:spcPts val="95"/>
                        </a:spcBef>
                      </a:pP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750" spc="-6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BB/KB/GL  </a:t>
                      </a: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2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1285" indent="-381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ts val="890"/>
                        </a:lnSpc>
                        <a:spcBef>
                          <a:spcPts val="259"/>
                        </a:spcBef>
                      </a:pPr>
                      <a:r>
                        <a:rPr dirty="0" sz="750" spc="1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0500" marR="66040" indent="-11557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750" spc="-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3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114" b="1">
                          <a:solidFill>
                            <a:srgbClr val="282826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0325" indent="-317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KB  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781">
                <a:tc>
                  <a:txBody>
                    <a:bodyPr/>
                    <a:lstStyle/>
                    <a:p>
                      <a:pPr marL="73025" marR="65405" indent="-1270">
                        <a:lnSpc>
                          <a:spcPct val="144500"/>
                        </a:lnSpc>
                        <a:spcBef>
                          <a:spcPts val="5"/>
                        </a:spcBef>
                      </a:pPr>
                      <a:r>
                        <a:rPr dirty="0" sz="700" spc="4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6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jaar3en4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 marR="652145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700" spc="-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517525" indent="-21590">
                        <a:lnSpc>
                          <a:spcPct val="117300"/>
                        </a:lnSpc>
                        <a:spcBef>
                          <a:spcPts val="20"/>
                        </a:spcBef>
                      </a:pPr>
                      <a:r>
                        <a:rPr dirty="0" sz="700" spc="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1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 spc="-30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5250" marR="523240" indent="-22860">
                        <a:lnSpc>
                          <a:spcPct val="117300"/>
                        </a:lnSpc>
                      </a:pPr>
                      <a:r>
                        <a:rPr dirty="0" sz="700" spc="10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3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 spc="-3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1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4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Ingrediënten 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voorgerechten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07950" indent="1270">
                        <a:lnSpc>
                          <a:spcPct val="143100"/>
                        </a:lnSpc>
                        <a:spcBef>
                          <a:spcPts val="300"/>
                        </a:spcBef>
                      </a:pPr>
                      <a:r>
                        <a:rPr dirty="0" sz="700" spc="-6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</a:t>
                      </a:r>
                      <a:r>
                        <a:rPr dirty="0" sz="700" spc="7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jktoet </a:t>
                      </a:r>
                      <a:r>
                        <a:rPr dirty="0" sz="700" spc="-1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 i="1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1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1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voorgerecht </a:t>
                      </a:r>
                      <a:r>
                        <a:rPr dirty="0" sz="700" spc="2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componenten voor </a:t>
                      </a:r>
                      <a:r>
                        <a:rPr dirty="0" sz="700" spc="2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-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personen  </a:t>
                      </a: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Individueel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54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54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 marR="85725" indent="-140970">
                        <a:lnSpc>
                          <a:spcPct val="143100"/>
                        </a:lnSpc>
                        <a:spcBef>
                          <a:spcPts val="254"/>
                        </a:spcBef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 marR="648970" indent="-1905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-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-5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-4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750" spc="-25" b="1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5250" marR="519430" indent="-20320">
                        <a:lnSpc>
                          <a:spcPct val="114500"/>
                        </a:lnSpc>
                        <a:spcBef>
                          <a:spcPts val="35"/>
                        </a:spcBef>
                      </a:pP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6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-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Hoofdstuk 3, </a:t>
                      </a:r>
                      <a:r>
                        <a:rPr dirty="0" sz="750" spc="4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Hoofdgerechten </a:t>
                      </a:r>
                      <a:r>
                        <a:rPr dirty="0" sz="800" spc="4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bijgerechten, </a:t>
                      </a: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Nagerechten </a:t>
                      </a:r>
                      <a:r>
                        <a:rPr dirty="0" sz="750" spc="3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MeP</a:t>
                      </a:r>
                      <a:r>
                        <a:rPr dirty="0" sz="750" spc="-7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72415" indent="-1270">
                        <a:lnSpc>
                          <a:spcPct val="145900"/>
                        </a:lnSpc>
                        <a:spcBef>
                          <a:spcPts val="215"/>
                        </a:spcBef>
                      </a:pPr>
                      <a:r>
                        <a:rPr dirty="0" sz="700" spc="1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700" spc="2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-1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700" spc="1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hoofdgerecht </a:t>
                      </a:r>
                      <a:r>
                        <a:rPr dirty="0" sz="700" spc="3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700" spc="1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bijgerecht </a:t>
                      </a:r>
                      <a:r>
                        <a:rPr dirty="0" sz="700" spc="1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2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personen</a:t>
                      </a:r>
                      <a:r>
                        <a:rPr dirty="0" sz="700" i="1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individueel.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482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 marR="82550" indent="-137795">
                        <a:lnSpc>
                          <a:spcPct val="143100"/>
                        </a:lnSpc>
                        <a:spcBef>
                          <a:spcPts val="215"/>
                        </a:spcBef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00" spc="4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648335" indent="-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200" marR="306070" indent="-1270">
                        <a:lnSpc>
                          <a:spcPct val="143100"/>
                        </a:lnSpc>
                      </a:pPr>
                      <a:r>
                        <a:rPr dirty="0" sz="700" spc="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-4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bek </a:t>
                      </a:r>
                      <a:r>
                        <a:rPr dirty="0" sz="700" spc="-2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waamheid</a:t>
                      </a:r>
                      <a:r>
                        <a:rPr dirty="0" sz="700" spc="7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4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4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13715" indent="-2540">
                        <a:lnSpc>
                          <a:spcPct val="117300"/>
                        </a:lnSpc>
                        <a:spcBef>
                          <a:spcPts val="20"/>
                        </a:spcBef>
                      </a:pP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Proeve van 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295" marR="72390" indent="635">
                        <a:lnSpc>
                          <a:spcPct val="1137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Uitvoerin </a:t>
                      </a:r>
                      <a:r>
                        <a:rPr dirty="0" sz="700" spc="-3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 spc="-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werkhouding,  </a:t>
                      </a:r>
                      <a:r>
                        <a:rPr dirty="0" sz="750" spc="-5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samenwerken,  </a:t>
                      </a:r>
                      <a:r>
                        <a:rPr dirty="0" sz="700" spc="2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verantwoordelijk</a:t>
                      </a:r>
                      <a:r>
                        <a:rPr dirty="0" sz="700" spc="-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gedr</a:t>
                      </a:r>
                      <a:r>
                        <a:rPr dirty="0" sz="700" spc="5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 spc="5">
                          <a:solidFill>
                            <a:srgbClr val="676708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700" spc="-3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7790" marR="516255" indent="-22860">
                        <a:lnSpc>
                          <a:spcPct val="114500"/>
                        </a:lnSpc>
                      </a:pP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30">
                          <a:solidFill>
                            <a:srgbClr val="3F4218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3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00" spc="1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2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5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Smaak </a:t>
                      </a:r>
                      <a:r>
                        <a:rPr dirty="0" sz="750" spc="3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750" spc="2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 de</a:t>
                      </a:r>
                      <a:r>
                        <a:rPr dirty="0" sz="750" spc="-50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700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r>
                        <a:rPr dirty="0" sz="700" spc="-7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i="1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toets: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 marR="290195" indent="1905">
                        <a:lnSpc>
                          <a:spcPts val="1230"/>
                        </a:lnSpc>
                        <a:spcBef>
                          <a:spcPts val="55"/>
                        </a:spcBef>
                      </a:pPr>
                      <a:r>
                        <a:rPr dirty="0" sz="700" spc="-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d.m.v.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presentatie </a:t>
                      </a:r>
                      <a:r>
                        <a:rPr dirty="0" sz="700" spc="-4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PPT</a:t>
                      </a:r>
                      <a:r>
                        <a:rPr dirty="0" sz="700" spc="-4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(recept,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bestellijst, MeP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lijst,  smaakcombinatie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waarom?, welk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gerecht,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kostprijs</a:t>
                      </a:r>
                      <a:r>
                        <a:rPr dirty="0" sz="700" spc="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berekening.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gerecht voor </a:t>
                      </a:r>
                      <a:r>
                        <a:rPr dirty="0" sz="700" spc="2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personen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individueel </a:t>
                      </a:r>
                      <a:r>
                        <a:rPr dirty="0" sz="700" spc="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114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groepsverband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 spc="5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2828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6045" marR="82550">
                        <a:lnSpc>
                          <a:spcPct val="146000"/>
                        </a:lnSpc>
                      </a:pPr>
                      <a:r>
                        <a:rPr dirty="0" sz="700" spc="-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00" spc="3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4">
                  <a:txBody>
                    <a:bodyPr/>
                    <a:lstStyle/>
                    <a:p>
                      <a:pPr marL="81915" marR="2517775" indent="-4445">
                        <a:lnSpc>
                          <a:spcPct val="143100"/>
                        </a:lnSpc>
                        <a:spcBef>
                          <a:spcPts val="90"/>
                        </a:spcBef>
                      </a:pP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4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2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2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5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4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-80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828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8852" y="471950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82826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282826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82826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82826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82826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82826"/>
                </a:solidFill>
                <a:latin typeface="Arial"/>
                <a:cs typeface="Arial"/>
              </a:rPr>
              <a:t>BB/KB</a:t>
            </a:r>
            <a:r>
              <a:rPr dirty="0" sz="1350" spc="245" b="1">
                <a:solidFill>
                  <a:srgbClr val="282826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8282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4294" y="471950"/>
            <a:ext cx="35540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82826"/>
                </a:solidFill>
                <a:latin typeface="Arial"/>
                <a:cs typeface="Arial"/>
              </a:rPr>
              <a:t>Keuzedelen: </a:t>
            </a:r>
            <a:r>
              <a:rPr dirty="0" sz="1350" spc="15" b="1">
                <a:solidFill>
                  <a:srgbClr val="282826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82826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82826"/>
                </a:solidFill>
                <a:latin typeface="Arial"/>
                <a:cs typeface="Arial"/>
              </a:rPr>
              <a:t>en</a:t>
            </a:r>
            <a:r>
              <a:rPr dirty="0" sz="1350" spc="-250" b="1">
                <a:solidFill>
                  <a:srgbClr val="282826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82826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093" y="457194"/>
            <a:ext cx="402082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>
                <a:solidFill>
                  <a:srgbClr val="151515"/>
                </a:solidFill>
                <a:latin typeface="Arial"/>
                <a:cs typeface="Arial"/>
              </a:rPr>
              <a:t>Plan</a:t>
            </a:r>
            <a:r>
              <a:rPr dirty="0" sz="1250" spc="-3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515"/>
                </a:solidFill>
                <a:latin typeface="Arial"/>
                <a:cs typeface="Arial"/>
              </a:rPr>
              <a:t>van</a:t>
            </a:r>
            <a:r>
              <a:rPr dirty="0" sz="1250" spc="-8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Toetsing</a:t>
            </a:r>
            <a:r>
              <a:rPr dirty="0" sz="1250" spc="-7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51515"/>
                </a:solidFill>
                <a:latin typeface="Arial"/>
                <a:cs typeface="Arial"/>
              </a:rPr>
              <a:t>en</a:t>
            </a:r>
            <a:r>
              <a:rPr dirty="0" sz="1250" spc="-3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515"/>
                </a:solidFill>
                <a:latin typeface="Arial"/>
                <a:cs typeface="Arial"/>
              </a:rPr>
              <a:t>Afsluiting</a:t>
            </a:r>
            <a:r>
              <a:rPr dirty="0" sz="1250" spc="2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151515"/>
                </a:solidFill>
                <a:latin typeface="Arial"/>
                <a:cs typeface="Arial"/>
              </a:rPr>
              <a:t>2019-2020</a:t>
            </a:r>
            <a:r>
              <a:rPr dirty="0" sz="1250" spc="1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51515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7670" y="454141"/>
            <a:ext cx="196278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Afdeling: </a:t>
            </a:r>
            <a:r>
              <a:rPr dirty="0" sz="1250" spc="-95">
                <a:solidFill>
                  <a:srgbClr val="151515"/>
                </a:solidFill>
                <a:latin typeface="Arial"/>
                <a:cs typeface="Arial"/>
              </a:rPr>
              <a:t>HBR</a:t>
            </a:r>
            <a:r>
              <a:rPr dirty="0" sz="125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0968" y="997560"/>
            <a:ext cx="1764030" cy="1663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50" spc="-150" b="1">
                <a:solidFill>
                  <a:srgbClr val="132F54"/>
                </a:solidFill>
                <a:latin typeface="Arial"/>
                <a:cs typeface="Arial"/>
              </a:rPr>
              <a:t>PTA </a:t>
            </a:r>
            <a:r>
              <a:rPr dirty="0" sz="2450" spc="-200" b="1">
                <a:solidFill>
                  <a:srgbClr val="132F54"/>
                </a:solidFill>
                <a:latin typeface="Arial"/>
                <a:cs typeface="Arial"/>
              </a:rPr>
              <a:t>HBR</a:t>
            </a:r>
            <a:r>
              <a:rPr dirty="0" sz="2450" spc="245" b="1">
                <a:solidFill>
                  <a:srgbClr val="132F54"/>
                </a:solidFill>
                <a:latin typeface="Arial"/>
                <a:cs typeface="Arial"/>
              </a:rPr>
              <a:t> </a:t>
            </a:r>
            <a:r>
              <a:rPr dirty="0" sz="2450" spc="-225" b="1">
                <a:solidFill>
                  <a:srgbClr val="132F54"/>
                </a:solidFill>
                <a:latin typeface="Arial"/>
                <a:cs typeface="Arial"/>
              </a:rPr>
              <a:t>GL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50" spc="-145" b="1">
                <a:solidFill>
                  <a:srgbClr val="132F54"/>
                </a:solidFill>
                <a:latin typeface="Arial"/>
                <a:cs typeface="Arial"/>
              </a:rPr>
              <a:t>Klas</a:t>
            </a:r>
            <a:r>
              <a:rPr dirty="0" sz="2450" spc="15" b="1">
                <a:solidFill>
                  <a:srgbClr val="132F54"/>
                </a:solidFill>
                <a:latin typeface="Arial"/>
                <a:cs typeface="Arial"/>
              </a:rPr>
              <a:t> </a:t>
            </a:r>
            <a:r>
              <a:rPr dirty="0" sz="2450" spc="40" b="1">
                <a:solidFill>
                  <a:srgbClr val="132F54"/>
                </a:solidFill>
                <a:latin typeface="Arial"/>
                <a:cs typeface="Arial"/>
              </a:rPr>
              <a:t>3</a:t>
            </a:r>
            <a:endParaRPr sz="2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5860" y="4145117"/>
            <a:ext cx="881380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145" b="1">
                <a:solidFill>
                  <a:srgbClr val="132F54"/>
                </a:solidFill>
                <a:latin typeface="Arial"/>
                <a:cs typeface="Arial"/>
              </a:rPr>
              <a:t>Klas</a:t>
            </a:r>
            <a:r>
              <a:rPr dirty="0" sz="2450" spc="-100" b="1">
                <a:solidFill>
                  <a:srgbClr val="132F54"/>
                </a:solidFill>
                <a:latin typeface="Arial"/>
                <a:cs typeface="Arial"/>
              </a:rPr>
              <a:t> </a:t>
            </a:r>
            <a:r>
              <a:rPr dirty="0" sz="2400" spc="120" b="1">
                <a:solidFill>
                  <a:srgbClr val="132F54"/>
                </a:solidFill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0480" y="6034872"/>
            <a:ext cx="3221990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50" spc="-70" b="1">
                <a:solidFill>
                  <a:srgbClr val="132F54"/>
                </a:solidFill>
                <a:latin typeface="Arial"/>
                <a:cs typeface="Arial"/>
              </a:rPr>
              <a:t>Schooljaar</a:t>
            </a:r>
            <a:r>
              <a:rPr dirty="0" sz="2450" spc="240" b="1">
                <a:solidFill>
                  <a:srgbClr val="132F54"/>
                </a:solidFill>
                <a:latin typeface="Arial"/>
                <a:cs typeface="Arial"/>
              </a:rPr>
              <a:t> </a:t>
            </a:r>
            <a:r>
              <a:rPr dirty="0" sz="2450" spc="60" b="1">
                <a:solidFill>
                  <a:srgbClr val="132F54"/>
                </a:solidFill>
                <a:latin typeface="Arial"/>
                <a:cs typeface="Arial"/>
              </a:rPr>
              <a:t>2019-2021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8990" y="2220996"/>
          <a:ext cx="9467215" cy="2988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268604"/>
                <a:gridCol w="1708785"/>
                <a:gridCol w="723265"/>
                <a:gridCol w="1254125"/>
                <a:gridCol w="3140075"/>
                <a:gridCol w="283845"/>
                <a:gridCol w="274954"/>
                <a:gridCol w="531495"/>
                <a:gridCol w="629284"/>
              </a:tblGrid>
              <a:tr h="628900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900" spc="-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485" marR="3439160">
                        <a:lnSpc>
                          <a:spcPct val="113500"/>
                        </a:lnSpc>
                      </a:pP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00" spc="-5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/GL 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900" spc="15">
                          <a:solidFill>
                            <a:srgbClr val="2B2F2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040" marR="67945" indent="-1905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20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55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ts val="101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6040" marR="80010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3500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6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146050" indent="3175">
                        <a:lnSpc>
                          <a:spcPct val="113500"/>
                        </a:lnSpc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1=2=3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76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1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18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075055" indent="2540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Horeca? 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Voordat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900" spc="-16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komen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8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 2</a:t>
                      </a:r>
                      <a:r>
                        <a:rPr dirty="0" sz="900" spc="-7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Achter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1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Koffiebereidingen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Tafel</a:t>
                      </a: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opdekken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2042" y="5362447"/>
          <a:ext cx="9464675" cy="111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71145"/>
                <a:gridCol w="1708150"/>
                <a:gridCol w="725804"/>
                <a:gridCol w="1259839"/>
                <a:gridCol w="3145789"/>
                <a:gridCol w="286384"/>
                <a:gridCol w="249554"/>
                <a:gridCol w="536575"/>
                <a:gridCol w="624840"/>
              </a:tblGrid>
              <a:tr h="781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6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7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verkoop</a:t>
                      </a:r>
                      <a:r>
                        <a:rPr dirty="0" sz="900" spc="8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ik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ontvangen, bijdekken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0"/>
                        </a:lnSpc>
                        <a:spcBef>
                          <a:spcPts val="145"/>
                        </a:spcBef>
                      </a:pP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ts val="1015"/>
                        </a:lnSpc>
                      </a:pP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6939" y="460247"/>
            <a:ext cx="403288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15">
                <a:solidFill>
                  <a:srgbClr val="131316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31316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31316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31316"/>
                </a:solidFill>
                <a:latin typeface="Arial"/>
                <a:cs typeface="Arial"/>
              </a:rPr>
              <a:t>Afsluiting</a:t>
            </a:r>
            <a:r>
              <a:rPr dirty="0" sz="1250" spc="-240">
                <a:solidFill>
                  <a:srgbClr val="131316"/>
                </a:solidFill>
                <a:latin typeface="Arial"/>
                <a:cs typeface="Arial"/>
              </a:rPr>
              <a:t> </a:t>
            </a:r>
            <a:r>
              <a:rPr dirty="0" sz="1250" spc="-5">
                <a:solidFill>
                  <a:srgbClr val="131316"/>
                </a:solidFill>
                <a:latin typeface="Arial"/>
                <a:cs typeface="Arial"/>
              </a:rPr>
              <a:t>2019-2020 </a:t>
            </a:r>
            <a:r>
              <a:rPr dirty="0" sz="1250" spc="45">
                <a:solidFill>
                  <a:srgbClr val="131316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4618" y="460247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Afdeling: </a:t>
            </a:r>
            <a:r>
              <a:rPr dirty="0" sz="1250" spc="-95">
                <a:solidFill>
                  <a:srgbClr val="131316"/>
                </a:solidFill>
                <a:latin typeface="Arial"/>
                <a:cs typeface="Arial"/>
              </a:rPr>
              <a:t>HBR</a:t>
            </a: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 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5" y="36635"/>
            <a:ext cx="0" cy="638175"/>
          </a:xfrm>
          <a:custGeom>
            <a:avLst/>
            <a:gdLst/>
            <a:ahLst/>
            <a:cxnLst/>
            <a:rect l="l" t="t" r="r" b="b"/>
            <a:pathLst>
              <a:path w="0" h="638175">
                <a:moveTo>
                  <a:pt x="0" y="63805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5939" y="929613"/>
          <a:ext cx="9467215" cy="4747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4955"/>
                <a:gridCol w="1706245"/>
                <a:gridCol w="726439"/>
                <a:gridCol w="1263650"/>
                <a:gridCol w="3134360"/>
                <a:gridCol w="287020"/>
                <a:gridCol w="271779"/>
                <a:gridCol w="537209"/>
                <a:gridCol w="622934"/>
              </a:tblGrid>
              <a:tr h="787652">
                <a:tc gridSpan="5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Profieldeel 1:</a:t>
                      </a:r>
                      <a:r>
                        <a:rPr dirty="0" sz="900" spc="-5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spc="5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Taak: P/HBR: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-8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439795" indent="3175">
                        <a:lnSpc>
                          <a:spcPct val="1113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BB/KB</a:t>
                      </a:r>
                      <a:r>
                        <a:rPr dirty="0" sz="900" spc="-8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/GL  Periode: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724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 marR="55880" indent="1270">
                        <a:lnSpc>
                          <a:spcPct val="111300"/>
                        </a:lnSpc>
                        <a:spcBef>
                          <a:spcPts val="130"/>
                        </a:spcBef>
                      </a:pP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ts val="969"/>
                        </a:lnSpc>
                        <a:spcBef>
                          <a:spcPts val="150"/>
                        </a:spcBef>
                      </a:pPr>
                      <a:r>
                        <a:rPr dirty="0" sz="900" spc="-20" i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70" i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ts val="869"/>
                        </a:lnSpc>
                        <a:spcBef>
                          <a:spcPts val="275"/>
                        </a:spcBef>
                      </a:pP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7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869"/>
                        </a:lnSpc>
                        <a:spcBef>
                          <a:spcPts val="235"/>
                        </a:spcBef>
                      </a:pPr>
                      <a:r>
                        <a:rPr dirty="0" sz="850" spc="35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ts val="894"/>
                        </a:lnSpc>
                        <a:spcBef>
                          <a:spcPts val="300"/>
                        </a:spcBef>
                      </a:pPr>
                      <a:r>
                        <a:rPr dirty="0" sz="900" spc="-5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070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0" marR="131445" indent="-635">
                        <a:lnSpc>
                          <a:spcPct val="229300"/>
                        </a:lnSpc>
                      </a:pPr>
                      <a:r>
                        <a:rPr dirty="0" sz="900" spc="-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Jaar 4 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50" spc="-75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1=2=3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4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8440" indent="-140335">
                        <a:lnSpc>
                          <a:spcPct val="100000"/>
                        </a:lnSpc>
                        <a:spcBef>
                          <a:spcPts val="125"/>
                        </a:spcBef>
                        <a:buAutoNum type="arabicParenR"/>
                        <a:tabLst>
                          <a:tab pos="219075" algn="l"/>
                        </a:tabLst>
                      </a:pP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bijdrage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leveren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bedrijfsvoeringen</a:t>
                      </a:r>
                      <a:r>
                        <a:rPr dirty="0" sz="900" spc="-6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binnen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een</a:t>
                      </a:r>
                      <a:r>
                        <a:rPr dirty="0" sz="900" spc="-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Horeca,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en</a:t>
                      </a:r>
                      <a:r>
                        <a:rPr dirty="0" sz="900" spc="-6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Recreatieomgeving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5265" indent="-13081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15900" algn="l"/>
                        </a:tabLst>
                      </a:pP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aangenaam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verblijf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verzorging van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gasten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4629" indent="-135255">
                        <a:lnSpc>
                          <a:spcPct val="100000"/>
                        </a:lnSpc>
                        <a:spcBef>
                          <a:spcPts val="170"/>
                        </a:spcBef>
                        <a:buAutoNum type="arabicParenR"/>
                        <a:tabLst>
                          <a:tab pos="215265" algn="l"/>
                        </a:tabLst>
                      </a:pP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facilitaire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werkzaamheden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4629" indent="-134620">
                        <a:lnSpc>
                          <a:spcPts val="969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15265" algn="l"/>
                        </a:tabLst>
                      </a:pP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7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bereiden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6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kleine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gerechten</a:t>
                      </a:r>
                      <a:r>
                        <a:rPr dirty="0" sz="900" spc="-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63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75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S07</a:t>
                      </a:r>
                      <a:endParaRPr sz="95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950" spc="-75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4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1539875">
                        <a:lnSpc>
                          <a:spcPct val="113500"/>
                        </a:lnSpc>
                        <a:spcBef>
                          <a:spcPts val="85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zijn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geopend 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materiaalherkenning,</a:t>
                      </a:r>
                      <a:r>
                        <a:rPr dirty="0" sz="900" spc="1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44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045"/>
                        </a:lnSpc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080"/>
                        </a:lnSpc>
                      </a:pPr>
                      <a:r>
                        <a:rPr dirty="0" sz="950" spc="-65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S09</a:t>
                      </a:r>
                      <a:endParaRPr sz="95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950" spc="-60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S10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2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1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9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9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 spc="-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Hygiëne,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ergonomie 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4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 marR="549275" indent="-2540">
                        <a:lnSpc>
                          <a:spcPct val="113500"/>
                        </a:lnSpc>
                      </a:pP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Productherkenning,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tafeldekken, draagmethode, 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debarrasseren,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08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70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S11</a:t>
                      </a:r>
                      <a:endParaRPr sz="95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950" spc="-65" b="1">
                          <a:solidFill>
                            <a:srgbClr val="151315"/>
                          </a:solidFill>
                          <a:latin typeface="Courier New"/>
                          <a:cs typeface="Courier New"/>
                        </a:rPr>
                        <a:t>S12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19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basiskennistoets</a:t>
                      </a:r>
                      <a:r>
                        <a:rPr dirty="0" sz="900" spc="-5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 marR="528320" indent="635">
                        <a:lnSpc>
                          <a:spcPct val="1135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Fout </a:t>
                      </a: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gedekte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tafel. </a:t>
                      </a:r>
                      <a:r>
                        <a:rPr dirty="0" sz="900" spc="-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Aanpassen </a:t>
                      </a:r>
                      <a:r>
                        <a:rPr dirty="0" sz="900" spc="-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standaard </a:t>
                      </a:r>
                      <a:r>
                        <a:rPr dirty="0" sz="900" spc="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couvert  </a:t>
                      </a:r>
                      <a:r>
                        <a:rPr dirty="0" sz="900" spc="-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aanpassen,</a:t>
                      </a:r>
                      <a:r>
                        <a:rPr dirty="0" sz="900" spc="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gridSpan="5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1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M.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900" spc="2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4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8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S) </a:t>
                      </a:r>
                      <a:r>
                        <a:rPr dirty="0" sz="950" spc="-3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-45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51315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6093" y="423612"/>
            <a:ext cx="4024629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51315"/>
                </a:solidFill>
                <a:latin typeface="Arial"/>
                <a:cs typeface="Arial"/>
              </a:rPr>
              <a:t>Plan </a:t>
            </a:r>
            <a:r>
              <a:rPr dirty="0" sz="1250" spc="10">
                <a:solidFill>
                  <a:srgbClr val="151315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51315"/>
                </a:solidFill>
                <a:latin typeface="Arial"/>
                <a:cs typeface="Arial"/>
              </a:rPr>
              <a:t>Toetsing </a:t>
            </a:r>
            <a:r>
              <a:rPr dirty="0" sz="1250" spc="60">
                <a:solidFill>
                  <a:srgbClr val="151315"/>
                </a:solidFill>
                <a:latin typeface="Arial"/>
                <a:cs typeface="Arial"/>
              </a:rPr>
              <a:t>en </a:t>
            </a:r>
            <a:r>
              <a:rPr dirty="0" sz="1250" spc="40">
                <a:solidFill>
                  <a:srgbClr val="151315"/>
                </a:solidFill>
                <a:latin typeface="Arial"/>
                <a:cs typeface="Arial"/>
              </a:rPr>
              <a:t>Afsluiting</a:t>
            </a:r>
            <a:r>
              <a:rPr dirty="0" sz="1250" spc="-215">
                <a:solidFill>
                  <a:srgbClr val="151315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151315"/>
                </a:solidFill>
                <a:latin typeface="Arial"/>
                <a:cs typeface="Arial"/>
              </a:rPr>
              <a:t>2019-2020 </a:t>
            </a:r>
            <a:r>
              <a:rPr dirty="0" sz="1250" spc="40">
                <a:solidFill>
                  <a:srgbClr val="151315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3772" y="429717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51315"/>
                </a:solidFill>
                <a:latin typeface="Arial"/>
                <a:cs typeface="Arial"/>
              </a:rPr>
              <a:t>Afdeling: </a:t>
            </a:r>
            <a:r>
              <a:rPr dirty="0" sz="1250" spc="-75">
                <a:solidFill>
                  <a:srgbClr val="151315"/>
                </a:solidFill>
                <a:latin typeface="Arial"/>
                <a:cs typeface="Arial"/>
              </a:rPr>
              <a:t>HBR</a:t>
            </a:r>
            <a:r>
              <a:rPr dirty="0" sz="1250" spc="-35">
                <a:solidFill>
                  <a:srgbClr val="1513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315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966248"/>
          <a:ext cx="9461500" cy="3871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20850"/>
                <a:gridCol w="720090"/>
                <a:gridCol w="1263014"/>
                <a:gridCol w="3142615"/>
                <a:gridCol w="283209"/>
                <a:gridCol w="337820"/>
                <a:gridCol w="539115"/>
                <a:gridCol w="532765"/>
              </a:tblGrid>
              <a:tr h="775440">
                <a:tc gridSpan="5">
                  <a:txBody>
                    <a:bodyPr/>
                    <a:lstStyle/>
                    <a:p>
                      <a:pPr marL="76835" marR="3270885" indent="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Pro </a:t>
                      </a:r>
                      <a:r>
                        <a:rPr dirty="0" sz="750" spc="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fieldeel</a:t>
                      </a:r>
                      <a:r>
                        <a:rPr dirty="0" sz="750" spc="20" b="1">
                          <a:solidFill>
                            <a:srgbClr val="3D424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4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50" spc="3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50" spc="5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6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5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750" spc="-7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 marR="3587750" indent="2540">
                        <a:lnSpc>
                          <a:spcPct val="130900"/>
                        </a:lnSpc>
                      </a:pP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BB/KB/GL  </a:t>
                      </a:r>
                      <a:r>
                        <a:rPr dirty="0" sz="75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750" spc="25" b="1">
                          <a:solidFill>
                            <a:srgbClr val="3D424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0014" indent="-635">
                        <a:lnSpc>
                          <a:spcPts val="120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A2D2F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 b="1">
                          <a:solidFill>
                            <a:srgbClr val="2A2D2F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940"/>
                        </a:lnSpc>
                        <a:spcBef>
                          <a:spcPts val="254"/>
                        </a:spcBef>
                      </a:pPr>
                      <a:r>
                        <a:rPr dirty="0" sz="800" spc="-15" b="1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 leerling </a:t>
                      </a:r>
                      <a:r>
                        <a:rPr dirty="0" sz="800" spc="-65" b="1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800" spc="-135" b="1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 i="1">
                          <a:solidFill>
                            <a:srgbClr val="3D4246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915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840"/>
                        </a:lnSpc>
                        <a:spcBef>
                          <a:spcPts val="305"/>
                        </a:spcBef>
                      </a:pPr>
                      <a:r>
                        <a:rPr dirty="0" sz="750" spc="-5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000" spc="-6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6228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S01  </a:t>
                      </a:r>
                      <a:r>
                        <a:rPr dirty="0" sz="7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64490" indent="5715">
                        <a:lnSpc>
                          <a:spcPct val="122900"/>
                        </a:lnSpc>
                        <a:spcBef>
                          <a:spcPts val="5"/>
                        </a:spcBef>
                      </a:pPr>
                      <a:r>
                        <a:rPr dirty="0" sz="750" spc="1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750" spc="-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1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750" spc="-1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oet</a:t>
                      </a:r>
                      <a:r>
                        <a:rPr dirty="0" sz="750" spc="-114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1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750" spc="-1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Prakt </a:t>
                      </a:r>
                      <a:r>
                        <a:rPr dirty="0" sz="750" spc="30">
                          <a:solidFill>
                            <a:srgbClr val="3D42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3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jktoet </a:t>
                      </a:r>
                      <a:r>
                        <a:rPr dirty="0" sz="750" spc="-2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50" spc="-2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2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039620" indent="2540">
                        <a:lnSpc>
                          <a:spcPct val="134400"/>
                        </a:lnSpc>
                        <a:spcBef>
                          <a:spcPts val="20"/>
                        </a:spcBef>
                      </a:pP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2,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3  </a:t>
                      </a:r>
                      <a:r>
                        <a:rPr dirty="0" sz="750" spc="3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Welkom </a:t>
                      </a:r>
                      <a:r>
                        <a:rPr dirty="0" sz="7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in de</a:t>
                      </a:r>
                      <a:r>
                        <a:rPr dirty="0" sz="750" spc="-14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keuken  Hygiëne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1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50" spc="-3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HACCP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 spc="15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Praktijktoets:</a:t>
                      </a:r>
                      <a:r>
                        <a:rPr dirty="0" sz="700" spc="-75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Salades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181A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7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6926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7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7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40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-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30">
                          <a:solidFill>
                            <a:srgbClr val="2A2D2F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2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3D3B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750" spc="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5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750" spc="3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-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Place en</a:t>
                      </a:r>
                      <a:r>
                        <a:rPr dirty="0" sz="750" spc="-6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bereidingswijze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800" spc="15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Praktijktoets: </a:t>
                      </a:r>
                      <a:r>
                        <a:rPr dirty="0" sz="80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Bouillon trekken </a:t>
                      </a:r>
                      <a:r>
                        <a:rPr dirty="0" sz="800" spc="-1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soep</a:t>
                      </a:r>
                      <a:r>
                        <a:rPr dirty="0" sz="800" spc="15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7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181A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2235" marR="86360">
                        <a:lnSpc>
                          <a:spcPts val="1230"/>
                        </a:lnSpc>
                        <a:spcBef>
                          <a:spcPts val="25"/>
                        </a:spcBef>
                      </a:pPr>
                      <a:r>
                        <a:rPr dirty="0" sz="7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44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0245" y="457448"/>
            <a:ext cx="40252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81A1C"/>
                </a:solidFill>
                <a:latin typeface="Arial"/>
                <a:cs typeface="Arial"/>
              </a:rPr>
              <a:t>Plan van </a:t>
            </a:r>
            <a:r>
              <a:rPr dirty="0" sz="1200" b="1">
                <a:solidFill>
                  <a:srgbClr val="181A1C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181A1C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81A1C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81A1C"/>
                </a:solidFill>
                <a:latin typeface="Arial"/>
                <a:cs typeface="Arial"/>
              </a:rPr>
              <a:t>2019-2020</a:t>
            </a:r>
            <a:r>
              <a:rPr dirty="0" sz="1200" spc="-10" b="1">
                <a:solidFill>
                  <a:srgbClr val="181A1C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181A1C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0478" y="457448"/>
            <a:ext cx="19627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81A1C"/>
                </a:solidFill>
                <a:latin typeface="Arial"/>
                <a:cs typeface="Arial"/>
              </a:rPr>
              <a:t>Afdeling: </a:t>
            </a:r>
            <a:r>
              <a:rPr dirty="0" sz="1200" spc="-85" b="1">
                <a:solidFill>
                  <a:srgbClr val="181A1C"/>
                </a:solidFill>
                <a:latin typeface="Arial"/>
                <a:cs typeface="Arial"/>
              </a:rPr>
              <a:t>HBR</a:t>
            </a:r>
            <a:r>
              <a:rPr dirty="0" sz="1200" spc="35" b="1">
                <a:solidFill>
                  <a:srgbClr val="181A1C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81A1C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282700"/>
          </a:xfrm>
          <a:custGeom>
            <a:avLst/>
            <a:gdLst/>
            <a:ahLst/>
            <a:cxnLst/>
            <a:rect l="l" t="t" r="r" b="b"/>
            <a:pathLst>
              <a:path w="0" h="1282700">
                <a:moveTo>
                  <a:pt x="0" y="1282224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1196" y="954036"/>
          <a:ext cx="9467215" cy="4677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74955"/>
                <a:gridCol w="1711960"/>
                <a:gridCol w="720090"/>
                <a:gridCol w="1263014"/>
                <a:gridCol w="3142614"/>
                <a:gridCol w="289559"/>
                <a:gridCol w="250190"/>
                <a:gridCol w="622300"/>
                <a:gridCol w="542925"/>
              </a:tblGrid>
              <a:tr h="635006"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900" spc="2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spc="-4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De Keuken </a:t>
                      </a:r>
                      <a:r>
                        <a:rPr dirty="0" sz="90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4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2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-5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-1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00" spc="-5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900" spc="-1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8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4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070"/>
                        </a:lnSpc>
                      </a:pPr>
                      <a:r>
                        <a:rPr dirty="0" sz="900" spc="-2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Toets-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2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070"/>
                        </a:lnSpc>
                      </a:pPr>
                      <a:r>
                        <a:rPr dirty="0" sz="900" spc="-2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070"/>
                        </a:lnSpc>
                      </a:pPr>
                      <a:r>
                        <a:rPr dirty="0" sz="900" spc="-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50" spc="-75" b="1" i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-35" b="1" i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leerfing</a:t>
                      </a:r>
                      <a:r>
                        <a:rPr dirty="0" sz="950" spc="75" b="1" i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 b="1" i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ts val="1045"/>
                        </a:lnSpc>
                      </a:pPr>
                      <a:r>
                        <a:rPr dirty="0" sz="900" spc="-5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070"/>
                        </a:lnSpc>
                      </a:pPr>
                      <a:r>
                        <a:rPr dirty="0" sz="900" spc="-3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045"/>
                        </a:lnSpc>
                      </a:pPr>
                      <a:r>
                        <a:rPr dirty="0" sz="900" spc="2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rowSpan="3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69265" indent="-3175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4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4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8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900" spc="4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7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Bereidingstechnieken </a:t>
                      </a:r>
                      <a:r>
                        <a:rPr dirty="0" sz="900" spc="-5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8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gereedschappen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800" spc="-6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-6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00" spc="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tussengerecht </a:t>
                      </a:r>
                      <a:r>
                        <a:rPr dirty="0" sz="8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3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2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personen</a:t>
                      </a:r>
                      <a:r>
                        <a:rPr dirty="0" sz="800" spc="-10" i="1">
                          <a:solidFill>
                            <a:srgbClr val="4B525B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735" marR="133985" indent="-15875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8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79400" marR="135890" indent="-137795">
                        <a:lnSpc>
                          <a:spcPts val="1230"/>
                        </a:lnSpc>
                        <a:spcBef>
                          <a:spcPts val="65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6926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S07  </a:t>
                      </a: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6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4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459990" indent="1905">
                        <a:lnSpc>
                          <a:spcPct val="111300"/>
                        </a:lnSpc>
                        <a:spcBef>
                          <a:spcPts val="60"/>
                        </a:spcBef>
                      </a:pPr>
                      <a:r>
                        <a:rPr dirty="0" sz="900" spc="-8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900" spc="-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Ingrediënten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 marR="118745" indent="-6350">
                        <a:lnSpc>
                          <a:spcPct val="125200"/>
                        </a:lnSpc>
                      </a:pPr>
                      <a:r>
                        <a:rPr dirty="0" sz="800" spc="-8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2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hoofdgerecht maken met </a:t>
                      </a:r>
                      <a:r>
                        <a:rPr dirty="0" sz="800" spc="-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minimaal </a:t>
                      </a:r>
                      <a:r>
                        <a:rPr dirty="0" sz="800" spc="-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componenten </a:t>
                      </a:r>
                      <a:r>
                        <a:rPr dirty="0" sz="800" spc="-2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voor  </a:t>
                      </a:r>
                      <a:r>
                        <a:rPr dirty="0" sz="800" spc="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9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7795" marR="130810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8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P/HBR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46926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S09  </a:t>
                      </a: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8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477135" indent="-3175">
                        <a:lnSpc>
                          <a:spcPct val="111300"/>
                        </a:lnSpc>
                        <a:spcBef>
                          <a:spcPts val="35"/>
                        </a:spcBef>
                      </a:pPr>
                      <a:r>
                        <a:rPr dirty="0" sz="900" spc="-7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0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00" spc="-85" b="1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4295" marR="231775" indent="-2540">
                        <a:lnSpc>
                          <a:spcPct val="125200"/>
                        </a:lnSpc>
                        <a:spcBef>
                          <a:spcPts val="5"/>
                        </a:spcBef>
                      </a:pPr>
                      <a:r>
                        <a:rPr dirty="0" sz="800" spc="-6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-6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800" spc="8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plannen von </a:t>
                      </a:r>
                      <a:r>
                        <a:rPr dirty="0" sz="800" spc="-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eigen </a:t>
                      </a:r>
                      <a:r>
                        <a:rPr dirty="0" sz="800" spc="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werkzaamheden, </a:t>
                      </a:r>
                      <a:r>
                        <a:rPr dirty="0" sz="8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2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voorgerecht  </a:t>
                      </a:r>
                      <a:r>
                        <a:rPr dirty="0" sz="800" spc="3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00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00" spc="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component </a:t>
                      </a:r>
                      <a:r>
                        <a:rPr dirty="0" sz="800" spc="-1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2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6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232423"/>
                          </a:solidFill>
                          <a:latin typeface="Times New Roman"/>
                          <a:cs typeface="Times New Roman"/>
                        </a:rPr>
                        <a:t>personen</a:t>
                      </a:r>
                      <a:r>
                        <a:rPr dirty="0" sz="800" spc="-5" i="1">
                          <a:solidFill>
                            <a:srgbClr val="4B525B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marR="127635" indent="-15875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750" spc="-11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1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79400" marR="120014" indent="-122555">
                        <a:lnSpc>
                          <a:spcPct val="133500"/>
                        </a:lnSpc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Praktijk  </a:t>
                      </a: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9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8740" marR="2865120" indent="-1270">
                        <a:lnSpc>
                          <a:spcPct val="136200"/>
                        </a:lnSpc>
                        <a:spcBef>
                          <a:spcPts val="5"/>
                        </a:spcBef>
                      </a:pP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CM </a:t>
                      </a:r>
                      <a:r>
                        <a:rPr dirty="0" sz="750" spc="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50" spc="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1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750" spc="10">
                          <a:solidFill>
                            <a:srgbClr val="3F4246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750" spc="3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4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7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2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50" spc="-20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4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70245" y="445237"/>
            <a:ext cx="40252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32423"/>
                </a:solidFill>
                <a:latin typeface="Arial"/>
                <a:cs typeface="Arial"/>
              </a:rPr>
              <a:t>Plan </a:t>
            </a:r>
            <a:r>
              <a:rPr dirty="0" sz="1200" b="1">
                <a:solidFill>
                  <a:srgbClr val="232423"/>
                </a:solidFill>
                <a:latin typeface="Arial"/>
                <a:cs typeface="Arial"/>
              </a:rPr>
              <a:t>van </a:t>
            </a:r>
            <a:r>
              <a:rPr dirty="0" sz="1200" spc="-10" b="1">
                <a:solidFill>
                  <a:srgbClr val="232423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232423"/>
                </a:solidFill>
                <a:latin typeface="Arial"/>
                <a:cs typeface="Arial"/>
              </a:rPr>
              <a:t>en </a:t>
            </a:r>
            <a:r>
              <a:rPr dirty="0" sz="1200" b="1">
                <a:solidFill>
                  <a:srgbClr val="232423"/>
                </a:solidFill>
                <a:latin typeface="Arial"/>
                <a:cs typeface="Arial"/>
              </a:rPr>
              <a:t>Afsluiting </a:t>
            </a:r>
            <a:r>
              <a:rPr dirty="0" sz="1200" spc="20" b="1">
                <a:solidFill>
                  <a:srgbClr val="232423"/>
                </a:solidFill>
                <a:latin typeface="Arial"/>
                <a:cs typeface="Arial"/>
              </a:rPr>
              <a:t>2019-2020</a:t>
            </a:r>
            <a:r>
              <a:rPr dirty="0" sz="1200" spc="50" b="1">
                <a:solidFill>
                  <a:srgbClr val="232423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232423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6580" y="445237"/>
            <a:ext cx="1971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2423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232423"/>
                </a:solidFill>
                <a:latin typeface="Arial"/>
                <a:cs typeface="Arial"/>
              </a:rPr>
              <a:t>HBR</a:t>
            </a:r>
            <a:r>
              <a:rPr dirty="0" sz="1200" spc="65" b="1">
                <a:solidFill>
                  <a:srgbClr val="232423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232423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090295"/>
          </a:xfrm>
          <a:custGeom>
            <a:avLst/>
            <a:gdLst/>
            <a:ahLst/>
            <a:cxnLst/>
            <a:rect l="l" t="t" r="r" b="b"/>
            <a:pathLst>
              <a:path w="0" h="1090295">
                <a:moveTo>
                  <a:pt x="0" y="1089891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0020" y="1164687"/>
          <a:ext cx="9403715" cy="468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9275"/>
                <a:gridCol w="195579"/>
                <a:gridCol w="909319"/>
                <a:gridCol w="716914"/>
                <a:gridCol w="1531619"/>
                <a:gridCol w="2794634"/>
                <a:gridCol w="359409"/>
                <a:gridCol w="359409"/>
                <a:gridCol w="359409"/>
                <a:gridCol w="893445"/>
                <a:gridCol w="716279"/>
              </a:tblGrid>
              <a:tr h="335820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Le:(?};l!w.e </a:t>
                      </a:r>
                      <a:r>
                        <a:rPr dirty="0" sz="1050" spc="-114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B1.BMS</a:t>
                      </a:r>
                      <a:r>
                        <a:rPr dirty="0" sz="1050" spc="-114">
                          <a:solidFill>
                            <a:srgbClr val="75839E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050" spc="-15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2l.MJl </a:t>
                      </a:r>
                      <a:r>
                        <a:rPr dirty="0" sz="1050" spc="-125">
                          <a:solidFill>
                            <a:srgbClr val="465975"/>
                          </a:solidFill>
                          <a:latin typeface="Times New Roman"/>
                          <a:cs typeface="Times New Roman"/>
                        </a:rPr>
                        <a:t>,.,</a:t>
                      </a:r>
                      <a:r>
                        <a:rPr dirty="0" sz="1050" spc="-12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050" spc="-7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8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7067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00" spc="-300">
                          <a:solidFill>
                            <a:srgbClr val="46597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540">
                          <a:solidFill>
                            <a:srgbClr val="46597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Ke</a:t>
                      </a:r>
                      <a:r>
                        <a:rPr dirty="0" sz="950" spc="6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4">
                          <a:solidFill>
                            <a:srgbClr val="465975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-7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!Zi</a:t>
                      </a:r>
                      <a:r>
                        <a:rPr dirty="0" sz="950" spc="-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ev</a:t>
                      </a:r>
                      <a:r>
                        <a:rPr dirty="0" sz="950" spc="-7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-alll </a:t>
                      </a:r>
                      <a:r>
                        <a:rPr dirty="0" sz="950" spc="-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950" spc="-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-5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ii</a:t>
                      </a:r>
                      <a:r>
                        <a:rPr dirty="0" sz="950" spc="-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jn </a:t>
                      </a:r>
                      <a:r>
                        <a:rPr dirty="0" sz="950" spc="-1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dirty="0" sz="950" spc="-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120">
                          <a:solidFill>
                            <a:srgbClr val="75839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20">
                          <a:solidFill>
                            <a:srgbClr val="879AA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r.1</a:t>
                      </a:r>
                      <a:r>
                        <a:rPr dirty="0" sz="950" spc="-1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er11 </a:t>
                      </a:r>
                      <a:r>
                        <a:rPr dirty="0" sz="950" spc="-3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1150" spc="-9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150" spc="-5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-6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 spc="-6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e.</a:t>
                      </a:r>
                      <a:r>
                        <a:rPr dirty="0" sz="1150" spc="-6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50" spc="-6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e: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5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2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s-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6360">
                        <a:lnSpc>
                          <a:spcPts val="1130"/>
                        </a:lnSpc>
                      </a:pPr>
                      <a:r>
                        <a:rPr dirty="0" sz="950" spc="-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55">
                          <a:solidFill>
                            <a:srgbClr val="97A8C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od-e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819"/>
                        </a:lnSpc>
                        <a:spcBef>
                          <a:spcPts val="254"/>
                        </a:spcBef>
                      </a:pPr>
                      <a:r>
                        <a:rPr dirty="0" sz="8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lmaa</a:t>
                      </a:r>
                      <a:r>
                        <a:rPr dirty="0" sz="8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illt</a:t>
                      </a:r>
                      <a:r>
                        <a:rPr dirty="0" sz="8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8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ts val="1220"/>
                        </a:lnSpc>
                      </a:pPr>
                      <a:r>
                        <a:rPr dirty="0" sz="10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05485" algn="l"/>
                        </a:tabLst>
                      </a:pPr>
                      <a:r>
                        <a:rPr dirty="0" sz="950" spc="-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'lil</a:t>
                      </a:r>
                      <a:r>
                        <a:rPr dirty="0" sz="950" spc="1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75839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150">
                          <a:solidFill>
                            <a:srgbClr val="7583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d	</a:t>
                      </a:r>
                      <a:r>
                        <a:rPr dirty="0" sz="1000" spc="-7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:rs:fi&gt;J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5595">
                        <a:lnSpc>
                          <a:spcPts val="1070"/>
                        </a:lnSpc>
                        <a:spcBef>
                          <a:spcPts val="55"/>
                        </a:spcBef>
                      </a:pPr>
                      <a:r>
                        <a:rPr dirty="0" sz="1000" spc="-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We. </a:t>
                      </a:r>
                      <a:r>
                        <a:rPr dirty="0" sz="10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00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000" spc="-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7780">
                        <a:lnSpc>
                          <a:spcPts val="109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4691" sz="675" spc="-217">
                          <a:solidFill>
                            <a:srgbClr val="97A8C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75">
                          <a:solidFill>
                            <a:srgbClr val="46597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lll9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ts val="1275"/>
                        </a:lnSpc>
                      </a:pPr>
                      <a:r>
                        <a:rPr dirty="0" sz="1100" spc="-9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Ji</a:t>
                      </a:r>
                      <a:r>
                        <a:rPr dirty="0" sz="1100" spc="-9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!IJ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8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l'.</a:t>
                      </a:r>
                      <a:r>
                        <a:rPr dirty="0" sz="950" spc="-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8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j&lt;</a:t>
                      </a:r>
                      <a:r>
                        <a:rPr dirty="0" sz="950" spc="-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elsc </a:t>
                      </a:r>
                      <a:r>
                        <a:rPr dirty="0" sz="950" spc="-9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950" spc="-1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50" spc="-3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850" spc="-3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650" spc="-9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111</a:t>
                      </a:r>
                      <a:r>
                        <a:rPr dirty="0" sz="800" spc="-9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1t1</a:t>
                      </a:r>
                      <a:r>
                        <a:rPr dirty="0" sz="800" spc="-9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-1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300"/>
                        </a:lnSpc>
                      </a:pPr>
                      <a:r>
                        <a:rPr dirty="0" sz="1100" spc="-65" b="1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320"/>
                        </a:lnSpc>
                      </a:pPr>
                      <a:r>
                        <a:rPr dirty="0" sz="1200" spc="-45" b="1">
                          <a:solidFill>
                            <a:srgbClr val="1A1C1C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1310"/>
                        </a:lnSpc>
                      </a:pPr>
                      <a:r>
                        <a:rPr dirty="0" sz="1150" spc="35">
                          <a:solidFill>
                            <a:srgbClr val="1A1C1C"/>
                          </a:solidFill>
                          <a:latin typeface="Courier New"/>
                          <a:cs typeface="Courier New"/>
                        </a:rPr>
                        <a:t>Gt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8493"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97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715" marR="221615">
                        <a:lnSpc>
                          <a:spcPct val="210900"/>
                        </a:lnSpc>
                      </a:pP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</a:t>
                      </a:r>
                      <a:r>
                        <a:rPr dirty="0" sz="9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114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3560" indent="-23495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DF463D"/>
                        </a:buClr>
                        <a:buSzPct val="94736"/>
                        <a:buFont typeface="Times New Roman"/>
                        <a:buChar char="-"/>
                        <a:tabLst>
                          <a:tab pos="543560" algn="l"/>
                          <a:tab pos="544195" algn="l"/>
                        </a:tabLst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Zelfredzaamheid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2925" indent="-234315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DF463D"/>
                        </a:buClr>
                        <a:buSzPct val="94736"/>
                        <a:buFont typeface="Times New Roman"/>
                        <a:buChar char="-"/>
                        <a:tabLst>
                          <a:tab pos="542925" algn="l"/>
                          <a:tab pos="543560" algn="l"/>
                        </a:tabLst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catie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9375" marR="913765" indent="229235">
                        <a:lnSpc>
                          <a:spcPts val="1200"/>
                        </a:lnSpc>
                        <a:spcBef>
                          <a:spcPts val="50"/>
                        </a:spcBef>
                        <a:buClr>
                          <a:srgbClr val="DF463D"/>
                        </a:buClr>
                        <a:buSzPct val="94736"/>
                        <a:buFont typeface="Times New Roman"/>
                        <a:buChar char="-"/>
                        <a:tabLst>
                          <a:tab pos="545465" algn="l"/>
                          <a:tab pos="546100" algn="l"/>
                        </a:tabLst>
                      </a:pP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Verzorg</a:t>
                      </a:r>
                      <a:r>
                        <a:rPr dirty="0" sz="950" spc="-17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klant  Soorten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daQbested</a:t>
                      </a:r>
                      <a:r>
                        <a:rPr dirty="0" sz="95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029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95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ouderen Blok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1655" marR="759460" indent="-233045">
                        <a:lnSpc>
                          <a:spcPct val="105400"/>
                        </a:lnSpc>
                        <a:tabLst>
                          <a:tab pos="542925" algn="l"/>
                        </a:tabLst>
                      </a:pPr>
                      <a:r>
                        <a:rPr dirty="0" baseline="3086" sz="1350" spc="22">
                          <a:solidFill>
                            <a:srgbClr val="EB565D"/>
                          </a:solidFill>
                          <a:latin typeface="Times New Roman"/>
                          <a:cs typeface="Times New Roman"/>
                        </a:rPr>
                        <a:t>-		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Doelgro</a:t>
                      </a:r>
                      <a:r>
                        <a:rPr dirty="0" sz="95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pen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14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passende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dagbesteding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2925" indent="-233679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105263"/>
                        <a:buChar char="-"/>
                        <a:tabLst>
                          <a:tab pos="542925" algn="l"/>
                          <a:tab pos="543560" algn="l"/>
                        </a:tabLst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</a:t>
                      </a:r>
                      <a:r>
                        <a:rPr dirty="0" sz="9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ten</a:t>
                      </a:r>
                      <a:r>
                        <a:rPr dirty="0" sz="950" spc="-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voorbere</a:t>
                      </a:r>
                      <a:r>
                        <a:rPr dirty="0" sz="950" spc="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2550" marR="1184275" indent="227329">
                        <a:lnSpc>
                          <a:spcPts val="1200"/>
                        </a:lnSpc>
                        <a:spcBef>
                          <a:spcPts val="40"/>
                        </a:spcBef>
                        <a:buSzPct val="105263"/>
                        <a:buChar char="-"/>
                        <a:tabLst>
                          <a:tab pos="539750" algn="l"/>
                          <a:tab pos="540385" algn="l"/>
                        </a:tabLst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</a:t>
                      </a:r>
                      <a:r>
                        <a:rPr dirty="0" sz="9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uitvoeren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Observeren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59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de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schijf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vijf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K/ZW/8.2/8.3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Zorgvrager ondersteunen</a:t>
                      </a:r>
                      <a:r>
                        <a:rPr dirty="0" sz="950" spc="2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ADL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142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154305" indent="-1905">
                        <a:lnSpc>
                          <a:spcPct val="102299"/>
                        </a:lnSpc>
                        <a:spcBef>
                          <a:spcPts val="55"/>
                        </a:spcBef>
                      </a:pP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(p</a:t>
                      </a:r>
                      <a:r>
                        <a:rPr dirty="0" sz="950" spc="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oject, 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meerdere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weken)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287655" indent="1270">
                        <a:lnSpc>
                          <a:spcPct val="1065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voor volwassenen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</a:t>
                      </a:r>
                      <a:r>
                        <a:rPr dirty="0" sz="950" spc="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gindicatie en/of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ouderen organiseren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Zorgvrager</a:t>
                      </a:r>
                      <a:r>
                        <a:rPr dirty="0" sz="950" spc="1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ondersteunen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 marL="79375" marR="6106795" indent="-3175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</a:t>
                      </a:r>
                      <a:r>
                        <a:rPr dirty="0" sz="9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sresultaat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)/</a:t>
                      </a:r>
                      <a:r>
                        <a:rPr dirty="0" sz="950" spc="1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11  Cijfer </a:t>
                      </a:r>
                      <a:r>
                        <a:rPr dirty="0" sz="950" spc="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weg</a:t>
                      </a:r>
                      <a:r>
                        <a:rPr dirty="0" sz="950" spc="1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ng)/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3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9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Opsteller: Kathy</a:t>
                      </a:r>
                      <a:r>
                        <a:rPr dirty="0" sz="950" spc="9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1040"/>
                        </a:lnSpc>
                        <a:spcBef>
                          <a:spcPts val="65"/>
                        </a:spcBef>
                      </a:pP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vakaroeo 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950" spc="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50" spc="7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0893" y="440402"/>
            <a:ext cx="365252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55" b="1">
                <a:solidFill>
                  <a:srgbClr val="1A1C1C"/>
                </a:solidFill>
                <a:latin typeface="Arial"/>
                <a:cs typeface="Arial"/>
              </a:rPr>
              <a:t>PTA </a:t>
            </a:r>
            <a:r>
              <a:rPr dirty="0" sz="1550" spc="-50" b="1">
                <a:solidFill>
                  <a:srgbClr val="1A1C1C"/>
                </a:solidFill>
                <a:latin typeface="Arial"/>
                <a:cs typeface="Arial"/>
              </a:rPr>
              <a:t>Zorg </a:t>
            </a:r>
            <a:r>
              <a:rPr dirty="0" sz="1550" spc="15" b="1">
                <a:solidFill>
                  <a:srgbClr val="1A1C1C"/>
                </a:solidFill>
                <a:latin typeface="Arial"/>
                <a:cs typeface="Arial"/>
              </a:rPr>
              <a:t>en Welzijn </a:t>
            </a:r>
            <a:r>
              <a:rPr dirty="0" sz="1550" spc="55" b="1">
                <a:solidFill>
                  <a:srgbClr val="1A1C1C"/>
                </a:solidFill>
                <a:latin typeface="Arial"/>
                <a:cs typeface="Arial"/>
              </a:rPr>
              <a:t>88/KB</a:t>
            </a:r>
            <a:r>
              <a:rPr dirty="0" sz="1550" spc="-110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50" spc="50" b="1">
                <a:solidFill>
                  <a:srgbClr val="1A1C1C"/>
                </a:solidFill>
                <a:latin typeface="Arial"/>
                <a:cs typeface="Arial"/>
              </a:rPr>
              <a:t>2019-2021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1578" y="446509"/>
            <a:ext cx="271716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 b="1">
                <a:solidFill>
                  <a:srgbClr val="1A1C1C"/>
                </a:solidFill>
                <a:latin typeface="Arial"/>
                <a:cs typeface="Arial"/>
              </a:rPr>
              <a:t>Keuzevakken </a:t>
            </a:r>
            <a:r>
              <a:rPr dirty="0" sz="1550" spc="5" b="1">
                <a:solidFill>
                  <a:srgbClr val="1A1C1C"/>
                </a:solidFill>
                <a:latin typeface="Arial"/>
                <a:cs typeface="Arial"/>
              </a:rPr>
              <a:t>arrangement</a:t>
            </a:r>
            <a:r>
              <a:rPr dirty="0" sz="1550" spc="-100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550" spc="5" b="1">
                <a:solidFill>
                  <a:srgbClr val="1A1C1C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9174" y="862449"/>
          <a:ext cx="9394190" cy="4863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385"/>
                <a:gridCol w="195579"/>
                <a:gridCol w="909319"/>
                <a:gridCol w="716915"/>
                <a:gridCol w="1537970"/>
                <a:gridCol w="2785745"/>
                <a:gridCol w="365759"/>
                <a:gridCol w="359409"/>
                <a:gridCol w="353059"/>
                <a:gridCol w="895984"/>
                <a:gridCol w="715645"/>
              </a:tblGrid>
              <a:tr h="314450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erweg: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1000" spc="25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1000" spc="2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000" spc="-2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2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000" spc="-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-2021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8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50" spc="-220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1000" spc="-57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 spc="40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8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254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3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13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2'C </a:t>
                      </a:r>
                      <a:r>
                        <a:rPr dirty="0" sz="1000" spc="-5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000" spc="-5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lc </a:t>
                      </a:r>
                      <a:r>
                        <a:rPr dirty="0" sz="1000" spc="3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dirty="0" sz="1000" spc="-8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8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000" spc="-8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8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1000" spc="-14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4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'8r</a:t>
                      </a:r>
                      <a:r>
                        <a:rPr dirty="0" sz="1000" spc="-140">
                          <a:solidFill>
                            <a:srgbClr val="62626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000" spc="-21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e-1</a:t>
                      </a:r>
                      <a:r>
                        <a:rPr dirty="0" sz="1000" spc="-210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:1 </a:t>
                      </a:r>
                      <a:r>
                        <a:rPr dirty="0" sz="1000" spc="-1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000" spc="-55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d'e 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1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7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z-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70">
                          <a:solidFill>
                            <a:srgbClr val="97A8C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7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1ei</a:t>
                      </a:r>
                      <a:r>
                        <a:rPr dirty="0" sz="1000" spc="-7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tls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z0</a:t>
                      </a:r>
                      <a:r>
                        <a:rPr dirty="0" sz="1000" spc="-70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ts val="1045"/>
                        </a:lnSpc>
                        <a:spcBef>
                          <a:spcPts val="225"/>
                        </a:spcBef>
                      </a:pPr>
                      <a:r>
                        <a:rPr dirty="0" sz="950" spc="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1345"/>
                        </a:lnSpc>
                      </a:pPr>
                      <a:r>
                        <a:rPr dirty="0" sz="1200" spc="-135">
                          <a:solidFill>
                            <a:srgbClr val="18181A"/>
                          </a:solidFill>
                          <a:latin typeface="Courier New"/>
                          <a:cs typeface="Courier New"/>
                        </a:rPr>
                        <a:t>code</a:t>
                      </a:r>
                      <a:endParaRPr sz="1200">
                        <a:latin typeface="Courier New"/>
                        <a:cs typeface="Courier New"/>
                      </a:endParaRPr>
                    </a:p>
                    <a:p>
                      <a:pPr marL="73025">
                        <a:lnSpc>
                          <a:spcPts val="850"/>
                        </a:lnSpc>
                        <a:spcBef>
                          <a:spcPts val="110"/>
                        </a:spcBef>
                      </a:pP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maa</a:t>
                      </a: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00" spc="-20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160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5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ts val="1360"/>
                        </a:lnSpc>
                      </a:pPr>
                      <a:r>
                        <a:rPr dirty="0" sz="1050" spc="-95">
                          <a:solidFill>
                            <a:srgbClr val="2D3D54"/>
                          </a:solidFill>
                          <a:latin typeface="Times New Roman"/>
                          <a:cs typeface="Times New Roman"/>
                        </a:rPr>
                        <a:t>lî</a:t>
                      </a:r>
                      <a:r>
                        <a:rPr dirty="0" sz="1150" spc="-95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50" spc="-95">
                          <a:solidFill>
                            <a:srgbClr val="2D3D54"/>
                          </a:solidFill>
                          <a:latin typeface="Times New Roman"/>
                          <a:cs typeface="Times New Roman"/>
                        </a:rPr>
                        <a:t>:et;sv-</a:t>
                      </a:r>
                      <a:r>
                        <a:rPr dirty="0" sz="1150" spc="-95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-orm</a:t>
                      </a:r>
                      <a:r>
                        <a:rPr dirty="0" sz="1150" spc="-95">
                          <a:solidFill>
                            <a:srgbClr val="8597BA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-6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lmh:G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2448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1000" spc="-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000" spc="-55">
                          <a:solidFill>
                            <a:srgbClr val="8597BA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5">
                          <a:solidFill>
                            <a:srgbClr val="425470"/>
                          </a:solidFill>
                          <a:latin typeface="Arial"/>
                          <a:cs typeface="Arial"/>
                        </a:rPr>
                        <a:t>:i</a:t>
                      </a:r>
                      <a:r>
                        <a:rPr dirty="0" sz="1000" spc="-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1000" spc="-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8597BA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 spc="-30" i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00" spc="-30" i="1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3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Tïjdsduur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-50">
                          <a:solidFill>
                            <a:srgbClr val="2D3D54"/>
                          </a:solidFill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dirty="0" sz="800" spc="-10">
                          <a:solidFill>
                            <a:srgbClr val="2F333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10">
                          <a:solidFill>
                            <a:srgbClr val="2D3D54"/>
                          </a:solidFill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8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rni</a:t>
                      </a:r>
                      <a:r>
                        <a:rPr dirty="0" sz="800" spc="1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ute</a:t>
                      </a:r>
                      <a:r>
                        <a:rPr dirty="0" sz="800" spc="-2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9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90">
                          <a:solidFill>
                            <a:srgbClr val="2D3D5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</a:pPr>
                      <a:r>
                        <a:rPr dirty="0" sz="950" spc="-1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110" b="1">
                          <a:solidFill>
                            <a:srgbClr val="8597BA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11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40" b="1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gridSpan="2" row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7810" indent="-1905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just" marL="256540" marR="225425" indent="1270">
                        <a:lnSpc>
                          <a:spcPct val="318400"/>
                        </a:lnSpc>
                      </a:pP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S04  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gezondheidszorg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3670" indent="-7874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2F3336"/>
                        </a:buClr>
                        <a:buChar char="-"/>
                        <a:tabLst>
                          <a:tab pos="154305" algn="l"/>
                        </a:tabLst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5575" indent="-78105">
                        <a:lnSpc>
                          <a:spcPct val="100000"/>
                        </a:lnSpc>
                        <a:spcBef>
                          <a:spcPts val="65"/>
                        </a:spcBef>
                        <a:buChar char="-"/>
                        <a:tabLst>
                          <a:tab pos="156210" algn="l"/>
                        </a:tabLst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balie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835" marR="1504315" indent="1270">
                        <a:lnSpc>
                          <a:spcPts val="1200"/>
                        </a:lnSpc>
                        <a:spcBef>
                          <a:spcPts val="50"/>
                        </a:spcBef>
                        <a:buChar char="-"/>
                        <a:tabLst>
                          <a:tab pos="156210" algn="l"/>
                        </a:tabLst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Meten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is weten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Ziektes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preventies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96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gezondheidszorg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2400" indent="-77470">
                        <a:lnSpc>
                          <a:spcPct val="100000"/>
                        </a:lnSpc>
                        <a:spcBef>
                          <a:spcPts val="85"/>
                        </a:spcBef>
                        <a:buChar char="-"/>
                        <a:tabLst>
                          <a:tab pos="153035" algn="l"/>
                        </a:tabLst>
                      </a:pP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mond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2400" indent="-74930">
                        <a:lnSpc>
                          <a:spcPct val="100000"/>
                        </a:lnSpc>
                        <a:spcBef>
                          <a:spcPts val="65"/>
                        </a:spcBef>
                        <a:buChar char="-"/>
                        <a:tabLst>
                          <a:tab pos="153035" algn="l"/>
                        </a:tabLst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Medicatie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 marR="1713230" indent="1905">
                        <a:lnSpc>
                          <a:spcPct val="105400"/>
                        </a:lnSpc>
                        <a:buChar char="-"/>
                        <a:tabLst>
                          <a:tab pos="155575" algn="l"/>
                        </a:tabLst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Helpende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hand 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Moeilijke</a:t>
                      </a:r>
                      <a:r>
                        <a:rPr dirty="0" sz="950" spc="-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situaties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05"/>
                        </a:lnSpc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84480" indent="3175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gebruik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thu</a:t>
                      </a:r>
                      <a:r>
                        <a:rPr dirty="0" sz="950" spc="35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szorghulpmiddelenen</a:t>
                      </a:r>
                      <a:r>
                        <a:rPr dirty="0" sz="950" spc="-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zorgtechnologie</a:t>
                      </a:r>
                      <a:r>
                        <a:rPr dirty="0" sz="950" spc="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Computeropdracht Zoratechnoloaie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220"/>
                        </a:lnSpc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71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K/ZW/8.2/8.3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30"/>
                        </a:lnSpc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Instructie geven over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950" spc="10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45"/>
                        </a:lnSpc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218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671195" indent="-1905">
                        <a:lnSpc>
                          <a:spcPct val="101200"/>
                        </a:lnSpc>
                        <a:spcBef>
                          <a:spcPts val="114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59079" indent="-635">
                        <a:lnSpc>
                          <a:spcPct val="104700"/>
                        </a:lnSpc>
                        <a:spcBef>
                          <a:spcPts val="15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specifieke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hulpvragen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 mensen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beperking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ziekte</a:t>
                      </a:r>
                      <a:r>
                        <a:rPr dirty="0" sz="950" spc="20">
                          <a:solidFill>
                            <a:srgbClr val="2F3336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Ondersteuning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bieden aan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iemand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beperking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7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9375">
                        <a:lnSpc>
                          <a:spcPts val="955"/>
                        </a:lnSpc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2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)/</a:t>
                      </a:r>
                      <a:r>
                        <a:rPr dirty="0" sz="950" spc="2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9375" marR="6135370">
                        <a:lnSpc>
                          <a:spcPct val="71500"/>
                        </a:lnSpc>
                        <a:spcBef>
                          <a:spcPts val="24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2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GL SE= </a:t>
                      </a:r>
                      <a:r>
                        <a:rPr dirty="0" sz="1400" spc="-12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weging)/</a:t>
                      </a:r>
                      <a:r>
                        <a:rPr dirty="0" sz="950" spc="2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vakaroeo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5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7460" y="452869"/>
            <a:ext cx="3640454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5" b="1">
                <a:solidFill>
                  <a:srgbClr val="18181A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18181A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8181A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8181A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8181A"/>
                </a:solidFill>
                <a:latin typeface="Arial"/>
                <a:cs typeface="Arial"/>
              </a:rPr>
              <a:t>BB/KB</a:t>
            </a:r>
            <a:r>
              <a:rPr dirty="0" sz="1500" spc="-125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8181A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5952" y="455922"/>
            <a:ext cx="272288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8181A"/>
                </a:solidFill>
                <a:latin typeface="Arial"/>
                <a:cs typeface="Arial"/>
              </a:rPr>
              <a:t>Keuzevakken </a:t>
            </a:r>
            <a:r>
              <a:rPr dirty="0" sz="1500" spc="25" b="1">
                <a:solidFill>
                  <a:srgbClr val="18181A"/>
                </a:solidFill>
                <a:latin typeface="Arial"/>
                <a:cs typeface="Arial"/>
              </a:rPr>
              <a:t>arrangement</a:t>
            </a:r>
            <a:r>
              <a:rPr dirty="0" sz="1500" spc="-75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18181A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1735583"/>
          <a:ext cx="5342255" cy="1075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035"/>
                <a:gridCol w="692785"/>
                <a:gridCol w="483234"/>
                <a:gridCol w="60960"/>
                <a:gridCol w="1475739"/>
                <a:gridCol w="270510"/>
                <a:gridCol w="60325"/>
                <a:gridCol w="1749425"/>
              </a:tblGrid>
              <a:tr h="177069">
                <a:tc gridSpan="8">
                  <a:txBody>
                    <a:bodyPr/>
                    <a:lstStyle/>
                    <a:p>
                      <a:pPr algn="ctr" marL="23495">
                        <a:lnSpc>
                          <a:spcPts val="114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>
                  <a:txBody>
                    <a:bodyPr/>
                    <a:lstStyle/>
                    <a:p>
                      <a:pPr algn="r" marR="127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Mens en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Zorg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  <a:tabLst>
                          <a:tab pos="309245" algn="l"/>
                        </a:tabLst>
                      </a:pPr>
                      <a:r>
                        <a:rPr dirty="0" sz="950" spc="-40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BB-	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122">
                <a:tc>
                  <a:txBody>
                    <a:bodyPr/>
                    <a:lstStyle/>
                    <a:p>
                      <a:pPr algn="r" marR="1143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40"/>
                        </a:lnSpc>
                        <a:spcBef>
                          <a:spcPts val="180"/>
                        </a:spcBef>
                        <a:tabLst>
                          <a:tab pos="309245" algn="l"/>
                        </a:tabLst>
                      </a:pPr>
                      <a:r>
                        <a:rPr dirty="0" sz="950" spc="-19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BB-	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016">
                <a:tc gridSpan="8">
                  <a:txBody>
                    <a:bodyPr/>
                    <a:lstStyle/>
                    <a:p>
                      <a:pPr algn="ctr" marL="13970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-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>
                  <a:txBody>
                    <a:bodyPr/>
                    <a:lstStyle/>
                    <a:p>
                      <a:pPr algn="r" marR="1270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r" marR="3175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Mens en</a:t>
                      </a:r>
                      <a:r>
                        <a:rPr dirty="0" sz="950" spc="-6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Omgeving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64646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25"/>
                        </a:spcBef>
                      </a:pPr>
                      <a:r>
                        <a:rPr dirty="0" sz="950" spc="-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>
                  <a:txBody>
                    <a:bodyPr/>
                    <a:lstStyle/>
                    <a:p>
                      <a:pPr algn="r" marR="952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>
                          <a:solidFill>
                            <a:srgbClr val="4F4D16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4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6646" y="435315"/>
            <a:ext cx="447484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A1A1A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A1A1A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A1A1A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A1A1A"/>
                </a:solidFill>
                <a:latin typeface="Arial"/>
                <a:cs typeface="Arial"/>
              </a:rPr>
              <a:t>en Welzijn </a:t>
            </a:r>
            <a:r>
              <a:rPr dirty="0" sz="1350" spc="5" b="1">
                <a:solidFill>
                  <a:srgbClr val="1A1A1A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1A1A1A"/>
                </a:solidFill>
                <a:latin typeface="Arial"/>
                <a:cs typeface="Arial"/>
              </a:rPr>
              <a:t>cohort</a:t>
            </a:r>
            <a:r>
              <a:rPr dirty="0" sz="1350" spc="38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350" spc="10" b="1">
                <a:solidFill>
                  <a:srgbClr val="1A1A1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7308" y="1420389"/>
            <a:ext cx="149352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" b="1">
                <a:solidFill>
                  <a:srgbClr val="1A1A1A"/>
                </a:solidFill>
                <a:latin typeface="Arial"/>
                <a:cs typeface="Arial"/>
              </a:rPr>
              <a:t>Profielen </a:t>
            </a:r>
            <a:r>
              <a:rPr dirty="0" sz="950" spc="-20" b="1">
                <a:solidFill>
                  <a:srgbClr val="1A1A1A"/>
                </a:solidFill>
                <a:latin typeface="Arial"/>
                <a:cs typeface="Arial"/>
              </a:rPr>
              <a:t>Zorg </a:t>
            </a:r>
            <a:r>
              <a:rPr dirty="0" sz="950" spc="20" b="1">
                <a:solidFill>
                  <a:srgbClr val="1A1A1A"/>
                </a:solidFill>
                <a:latin typeface="Arial"/>
                <a:cs typeface="Arial"/>
              </a:rPr>
              <a:t>en</a:t>
            </a:r>
            <a:r>
              <a:rPr dirty="0" sz="95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950" spc="5" b="1">
                <a:solidFill>
                  <a:srgbClr val="1A1A1A"/>
                </a:solidFill>
                <a:latin typeface="Arial"/>
                <a:cs typeface="Arial"/>
              </a:rPr>
              <a:t>Welzijn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70498" y="1146370"/>
          <a:ext cx="8921115" cy="295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375"/>
                <a:gridCol w="1797685"/>
                <a:gridCol w="1794510"/>
                <a:gridCol w="1794510"/>
                <a:gridCol w="1791334"/>
              </a:tblGrid>
              <a:tr h="1233378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2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950" spc="3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50" spc="3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Interieur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7619365" indent="3175">
                        <a:lnSpc>
                          <a:spcPct val="105400"/>
                        </a:lnSpc>
                        <a:spcBef>
                          <a:spcPts val="25"/>
                        </a:spcBef>
                      </a:pPr>
                      <a:r>
                        <a:rPr dirty="0" sz="950" spc="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950" spc="1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Beroeps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(BB)  </a:t>
                      </a: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Kader </a:t>
                      </a:r>
                      <a:r>
                        <a:rPr dirty="0" sz="950" spc="1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Beroeps</a:t>
                      </a:r>
                      <a:r>
                        <a:rPr dirty="0" sz="950" spc="5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(KB)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Datum vaststelling </a:t>
                      </a:r>
                      <a:r>
                        <a:rPr dirty="0" sz="950" spc="2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door </a:t>
                      </a:r>
                      <a:r>
                        <a:rPr dirty="0" sz="950" spc="3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vakgroep: </a:t>
                      </a:r>
                      <a:r>
                        <a:rPr dirty="0" sz="950" spc="1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-7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Leerdoelen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8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-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R-vragen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8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-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T1-vragen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3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-5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T2-vragen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-3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5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I-vragen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032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10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Centraal</a:t>
                      </a:r>
                      <a:r>
                        <a:rPr dirty="0" sz="950" spc="5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Examen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0498" y="4251186"/>
          <a:ext cx="8921115" cy="95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1030"/>
                <a:gridCol w="4476750"/>
              </a:tblGrid>
              <a:tr h="155698">
                <a:tc gridSpan="2">
                  <a:txBody>
                    <a:bodyPr/>
                    <a:lstStyle/>
                    <a:p>
                      <a:pPr marL="70485">
                        <a:lnSpc>
                          <a:spcPts val="1019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Toetsbeleid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>
                  <a:txBody>
                    <a:bodyPr/>
                    <a:lstStyle/>
                    <a:p>
                      <a:pPr marL="73025">
                        <a:lnSpc>
                          <a:spcPts val="104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50" spc="6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019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50" spc="9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>
                  <a:txBody>
                    <a:bodyPr/>
                    <a:lstStyle/>
                    <a:p>
                      <a:pPr marL="527050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36842"/>
                        <a:buChar char="•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Formatieve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-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2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periode.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indent="-23114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36842"/>
                        <a:buChar char="•"/>
                        <a:tabLst>
                          <a:tab pos="525780" algn="l"/>
                          <a:tab pos="527050" algn="l"/>
                        </a:tabLst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Weging: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050" indent="-23177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136842"/>
                        <a:buChar char="•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gecodeerd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indent="-230504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147368"/>
                        <a:buFont typeface="Times New Roman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Summatieve 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-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-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15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1334" indent="-224154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21334" algn="l"/>
                          <a:tab pos="521970" algn="l"/>
                        </a:tabLst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Doorlopen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Toetscyclus.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3240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147368"/>
                        <a:buFont typeface="Times New Roman"/>
                        <a:buChar char="•"/>
                        <a:tabLst>
                          <a:tab pos="523240" algn="l"/>
                          <a:tab pos="523875" algn="l"/>
                        </a:tabLst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Weging: 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3, 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3875" indent="-226695">
                        <a:lnSpc>
                          <a:spcPts val="994"/>
                        </a:lnSpc>
                        <a:spcBef>
                          <a:spcPts val="85"/>
                        </a:spcBef>
                        <a:buSzPct val="147368"/>
                        <a:buFont typeface="Times New Roman"/>
                        <a:buChar char="•"/>
                        <a:tabLst>
                          <a:tab pos="523875" algn="l"/>
                          <a:tab pos="524510" algn="l"/>
                        </a:tabLst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20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55">
                          <a:solidFill>
                            <a:srgbClr val="4849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qecodeerd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1021" y="450579"/>
            <a:ext cx="615061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181818"/>
                </a:solidFill>
                <a:latin typeface="Arial"/>
                <a:cs typeface="Arial"/>
              </a:rPr>
              <a:t>Profielprogramma </a:t>
            </a:r>
            <a:r>
              <a:rPr dirty="0" sz="1350" spc="10" b="1">
                <a:solidFill>
                  <a:srgbClr val="181818"/>
                </a:solidFill>
                <a:latin typeface="Arial"/>
                <a:cs typeface="Arial"/>
              </a:rPr>
              <a:t>Bouwen, </a:t>
            </a:r>
            <a:r>
              <a:rPr dirty="0" sz="1350" spc="60" b="1">
                <a:solidFill>
                  <a:srgbClr val="181818"/>
                </a:solidFill>
                <a:latin typeface="Arial"/>
                <a:cs typeface="Arial"/>
              </a:rPr>
              <a:t>Wonen </a:t>
            </a:r>
            <a:r>
              <a:rPr dirty="0" sz="1350" spc="65" b="1">
                <a:solidFill>
                  <a:srgbClr val="181818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181818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181818"/>
                </a:solidFill>
                <a:latin typeface="Arial"/>
                <a:cs typeface="Arial"/>
              </a:rPr>
              <a:t>BB/KB </a:t>
            </a:r>
            <a:r>
              <a:rPr dirty="0" sz="1350" spc="-15" b="1">
                <a:solidFill>
                  <a:srgbClr val="181818"/>
                </a:solidFill>
                <a:latin typeface="Arial"/>
                <a:cs typeface="Arial"/>
              </a:rPr>
              <a:t>Cohort</a:t>
            </a:r>
            <a:r>
              <a:rPr dirty="0" sz="1350" spc="13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181818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240" y="6909024"/>
            <a:ext cx="6142990" cy="48387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400"/>
              </a:spcBef>
              <a:buChar char="•"/>
              <a:tabLst>
                <a:tab pos="84455" algn="l"/>
              </a:tabLst>
            </a:pPr>
            <a:r>
              <a:rPr dirty="0" sz="750" spc="10">
                <a:solidFill>
                  <a:srgbClr val="181818"/>
                </a:solidFill>
                <a:latin typeface="Arial"/>
                <a:cs typeface="Arial"/>
              </a:rPr>
              <a:t>Kern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deel </a:t>
            </a:r>
            <a:r>
              <a:rPr dirty="0" sz="750" spc="-5">
                <a:solidFill>
                  <a:srgbClr val="181818"/>
                </a:solidFill>
                <a:latin typeface="Arial"/>
                <a:cs typeface="Arial"/>
              </a:rPr>
              <a:t>(a) </a:t>
            </a:r>
            <a:r>
              <a:rPr dirty="0" sz="750" spc="5">
                <a:solidFill>
                  <a:srgbClr val="181818"/>
                </a:solidFill>
                <a:latin typeface="Arial"/>
                <a:cs typeface="Arial"/>
              </a:rPr>
              <a:t>Algemene </a:t>
            </a:r>
            <a:r>
              <a:rPr dirty="0" sz="750" spc="15">
                <a:solidFill>
                  <a:srgbClr val="181818"/>
                </a:solidFill>
                <a:latin typeface="Arial"/>
                <a:cs typeface="Arial"/>
              </a:rPr>
              <a:t>kennis </a:t>
            </a:r>
            <a:r>
              <a:rPr dirty="0" sz="750" spc="10">
                <a:solidFill>
                  <a:srgbClr val="181818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181818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181818"/>
                </a:solidFill>
                <a:latin typeface="Arial"/>
                <a:cs typeface="Arial"/>
              </a:rPr>
              <a:t>(b) </a:t>
            </a:r>
            <a:r>
              <a:rPr dirty="0" sz="750" spc="10">
                <a:solidFill>
                  <a:srgbClr val="181818"/>
                </a:solidFill>
                <a:latin typeface="Arial"/>
                <a:cs typeface="Arial"/>
              </a:rPr>
              <a:t>Professionele kennis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en vaardigheden, </a:t>
            </a:r>
            <a:r>
              <a:rPr dirty="0" sz="750" spc="5">
                <a:solidFill>
                  <a:srgbClr val="181818"/>
                </a:solidFill>
                <a:latin typeface="Arial"/>
                <a:cs typeface="Arial"/>
              </a:rPr>
              <a:t>(c)</a:t>
            </a:r>
            <a:r>
              <a:rPr dirty="0" sz="750" spc="-3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181818"/>
                </a:solidFill>
                <a:latin typeface="Arial"/>
                <a:cs typeface="Arial"/>
              </a:rPr>
              <a:t>Loopbaanoriëntatie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en- </a:t>
            </a:r>
            <a:r>
              <a:rPr dirty="0" sz="750" spc="30">
                <a:solidFill>
                  <a:srgbClr val="181818"/>
                </a:solidFill>
                <a:latin typeface="Arial"/>
                <a:cs typeface="Arial"/>
              </a:rPr>
              <a:t>ontwikkeling</a:t>
            </a:r>
            <a:r>
              <a:rPr dirty="0" sz="750" spc="30">
                <a:solidFill>
                  <a:srgbClr val="5E6062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15875" marR="5129530" indent="-3810">
              <a:lnSpc>
                <a:spcPct val="133500"/>
              </a:lnSpc>
              <a:buChar char="•"/>
              <a:tabLst>
                <a:tab pos="83820" algn="l"/>
              </a:tabLst>
            </a:pPr>
            <a:r>
              <a:rPr dirty="0" sz="750" spc="-70">
                <a:solidFill>
                  <a:srgbClr val="181818"/>
                </a:solidFill>
                <a:latin typeface="Arial"/>
                <a:cs typeface="Arial"/>
              </a:rPr>
              <a:t>P </a:t>
            </a:r>
            <a:r>
              <a:rPr dirty="0" sz="750" spc="-30">
                <a:solidFill>
                  <a:srgbClr val="181818"/>
                </a:solidFill>
                <a:latin typeface="Arial"/>
                <a:cs typeface="Arial"/>
              </a:rPr>
              <a:t>/ </a:t>
            </a:r>
            <a:r>
              <a:rPr dirty="0" sz="600" spc="-50" i="1">
                <a:solidFill>
                  <a:srgbClr val="343436"/>
                </a:solidFill>
                <a:latin typeface="Arial"/>
                <a:cs typeface="Arial"/>
              </a:rPr>
              <a:t>= </a:t>
            </a:r>
            <a:r>
              <a:rPr dirty="0" sz="750" spc="20">
                <a:solidFill>
                  <a:srgbClr val="181818"/>
                </a:solidFill>
                <a:latin typeface="Arial"/>
                <a:cs typeface="Arial"/>
              </a:rPr>
              <a:t>Profieldeel </a:t>
            </a:r>
            <a:r>
              <a:rPr dirty="0" sz="750" spc="-30">
                <a:solidFill>
                  <a:srgbClr val="181818"/>
                </a:solidFill>
                <a:latin typeface="Arial"/>
                <a:cs typeface="Arial"/>
              </a:rPr>
              <a:t>BWI </a:t>
            </a:r>
            <a:r>
              <a:rPr dirty="0" sz="750" spc="-30">
                <a:solidFill>
                  <a:srgbClr val="343436"/>
                </a:solidFill>
                <a:latin typeface="Arial"/>
                <a:cs typeface="Arial"/>
              </a:rPr>
              <a:t> </a:t>
            </a:r>
            <a:r>
              <a:rPr dirty="0" sz="750" spc="-185">
                <a:solidFill>
                  <a:srgbClr val="343436"/>
                </a:solidFill>
                <a:latin typeface="Arial"/>
                <a:cs typeface="Arial"/>
              </a:rPr>
              <a:t>CD </a:t>
            </a:r>
            <a:r>
              <a:rPr dirty="0" sz="750" spc="-20">
                <a:solidFill>
                  <a:srgbClr val="181818"/>
                </a:solidFill>
                <a:latin typeface="Arial"/>
                <a:cs typeface="Arial"/>
              </a:rPr>
              <a:t>RTTI</a:t>
            </a:r>
            <a:r>
              <a:rPr dirty="0" sz="750" spc="-2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181818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819910"/>
          </a:xfrm>
          <a:custGeom>
            <a:avLst/>
            <a:gdLst/>
            <a:ahLst/>
            <a:cxnLst/>
            <a:rect l="l" t="t" r="r" b="b"/>
            <a:pathLst>
              <a:path w="0" h="1819910">
                <a:moveTo>
                  <a:pt x="0" y="1819538"/>
                </a:moveTo>
                <a:lnTo>
                  <a:pt x="0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8145" y="1308174"/>
          <a:ext cx="9461500" cy="511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995"/>
                <a:gridCol w="125095"/>
                <a:gridCol w="1184274"/>
                <a:gridCol w="622935"/>
                <a:gridCol w="998220"/>
                <a:gridCol w="1376679"/>
                <a:gridCol w="1773554"/>
                <a:gridCol w="357504"/>
                <a:gridCol w="357504"/>
                <a:gridCol w="363854"/>
                <a:gridCol w="891540"/>
                <a:gridCol w="805815"/>
              </a:tblGrid>
              <a:tr h="464043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3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4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950" spc="2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950" spc="4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Zorg</a:t>
                      </a:r>
                      <a:r>
                        <a:rPr dirty="0" sz="950" spc="3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(=M&amp;Z)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 marR="57785">
                        <a:lnSpc>
                          <a:spcPct val="112000"/>
                        </a:lnSpc>
                        <a:spcBef>
                          <a:spcPts val="1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07340">
                        <a:lnSpc>
                          <a:spcPts val="1140"/>
                        </a:lnSpc>
                        <a:spcBef>
                          <a:spcPts val="155"/>
                        </a:spcBef>
                      </a:pPr>
                      <a:r>
                        <a:rPr dirty="0" sz="950" spc="4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WeainJ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1790" marR="101600" indent="-248285">
                        <a:lnSpc>
                          <a:spcPct val="107500"/>
                        </a:lnSpc>
                        <a:spcBef>
                          <a:spcPts val="20"/>
                        </a:spcBef>
                      </a:pPr>
                      <a:r>
                        <a:rPr dirty="0" sz="95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4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9235">
                <a:tc gridSpan="2" row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7470" marR="106045" indent="-508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P/ZW/4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1/4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2/4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4.4/4.5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1341755" indent="-4445">
                        <a:lnSpc>
                          <a:spcPct val="107500"/>
                        </a:lnSpc>
                        <a:spcBef>
                          <a:spcPts val="7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796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63157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26415" algn="l"/>
                          <a:tab pos="527050" algn="l"/>
                        </a:tabLst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2765" algn="l"/>
                          <a:tab pos="534035" algn="l"/>
                        </a:tabLst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4736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8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8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1343025" indent="-444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796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63157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305" indent="-23304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95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4736"/>
                        <a:buFont typeface="Times New Roman"/>
                        <a:buChar char="-"/>
                        <a:tabLst>
                          <a:tab pos="531495" algn="l"/>
                          <a:tab pos="532765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P/ZW/4</a:t>
                      </a:r>
                      <a:r>
                        <a:rPr dirty="0" sz="950" spc="2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Hulpbehoefte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cliënt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0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P/ZW/4.3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EHBO-technieken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P/ZW/4.1/4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2/4.3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134620" indent="-1905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62230" indent="1905">
                        <a:lnSpc>
                          <a:spcPct val="106500"/>
                        </a:lnSpc>
                        <a:spcBef>
                          <a:spcPts val="5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ADL-hulpmiddelen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 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beweeg-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til-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verplaatsingstechnieken aan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hand 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50" spc="-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casus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1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1">
                  <a:txBody>
                    <a:bodyPr/>
                    <a:lstStyle/>
                    <a:p>
                      <a:pPr marL="12065" marR="6127115">
                        <a:lnSpc>
                          <a:spcPct val="71500"/>
                        </a:lnSpc>
                        <a:spcBef>
                          <a:spcPts val="204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75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300" spc="2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75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400" spc="-150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spc="-175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2065">
                        <a:lnSpc>
                          <a:spcPts val="940"/>
                        </a:lnSpc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100" spc="-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00" spc="-17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'5"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weoino)/ </a:t>
                      </a:r>
                      <a:r>
                        <a:rPr dirty="0" sz="1100" spc="-17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'5"</a:t>
                      </a:r>
                      <a:r>
                        <a:rPr dirty="0" sz="1100" spc="-14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043"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20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vakgroep d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15">
                          <a:solidFill>
                            <a:srgbClr val="343434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0047" y="438368"/>
            <a:ext cx="4477385" cy="71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31313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31313"/>
                </a:solidFill>
                <a:latin typeface="Arial"/>
                <a:cs typeface="Arial"/>
              </a:rPr>
              <a:t>Welzijn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cohort</a:t>
            </a:r>
            <a:r>
              <a:rPr dirty="0" sz="1350" spc="5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131313"/>
                </a:solidFill>
                <a:latin typeface="Arial"/>
                <a:cs typeface="Arial"/>
              </a:rPr>
              <a:t>Jaar</a:t>
            </a:r>
            <a:r>
              <a:rPr dirty="0" sz="1400" spc="70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131313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61058"/>
            <a:ext cx="0" cy="1343660"/>
          </a:xfrm>
          <a:custGeom>
            <a:avLst/>
            <a:gdLst/>
            <a:ahLst/>
            <a:cxnLst/>
            <a:rect l="l" t="t" r="r" b="b"/>
            <a:pathLst>
              <a:path w="0" h="1343660">
                <a:moveTo>
                  <a:pt x="0" y="1343283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4248" y="1247116"/>
          <a:ext cx="9455150" cy="495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755"/>
                <a:gridCol w="97790"/>
                <a:gridCol w="1125855"/>
                <a:gridCol w="631825"/>
                <a:gridCol w="1263650"/>
                <a:gridCol w="2789554"/>
                <a:gridCol w="363854"/>
                <a:gridCol w="354965"/>
                <a:gridCol w="363854"/>
                <a:gridCol w="891540"/>
                <a:gridCol w="982979"/>
              </a:tblGrid>
              <a:tr h="467096"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00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00" spc="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100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1000" spc="1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1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Mens en </a:t>
                      </a:r>
                      <a:r>
                        <a:rPr dirty="0" sz="100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r>
                        <a:rPr dirty="0" sz="1000" spc="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(=M&amp;A)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0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 marR="165735" indent="19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0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44"/>
                        </a:lnSpc>
                        <a:spcBef>
                          <a:spcPts val="229"/>
                        </a:spcBef>
                      </a:pPr>
                      <a:r>
                        <a:rPr dirty="0" sz="8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</a:t>
                      </a:r>
                      <a:r>
                        <a:rPr dirty="0" sz="10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9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03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6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6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40"/>
                        </a:lnSpc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gridSpan="2"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Leerjaar3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1000" spc="-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100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1/3.2/3</a:t>
                      </a:r>
                      <a:r>
                        <a:rPr dirty="0" sz="100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975994" indent="-635">
                        <a:lnSpc>
                          <a:spcPct val="102200"/>
                        </a:lnSpc>
                        <a:spcBef>
                          <a:spcPts val="80"/>
                        </a:spcBef>
                      </a:pPr>
                      <a:r>
                        <a:rPr dirty="0" sz="90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 &amp;A </a:t>
                      </a:r>
                      <a:r>
                        <a:rPr dirty="0" sz="900" spc="-15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1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ts val="1190"/>
                        </a:lnSpc>
                        <a:tabLst>
                          <a:tab pos="531495" algn="l"/>
                        </a:tabLst>
                      </a:pPr>
                      <a:r>
                        <a:rPr dirty="0" baseline="3086" sz="13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9590" indent="-229235">
                        <a:lnSpc>
                          <a:spcPts val="1245"/>
                        </a:lnSpc>
                        <a:buSzPct val="105000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thuiszorg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6575" indent="-236220">
                        <a:lnSpc>
                          <a:spcPts val="1170"/>
                        </a:lnSpc>
                        <a:buClr>
                          <a:srgbClr val="3B4248"/>
                        </a:buClr>
                        <a:buChar char="-"/>
                        <a:tabLst>
                          <a:tab pos="536575" algn="l"/>
                          <a:tab pos="537210" algn="l"/>
                        </a:tabLst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2765" indent="-229870">
                        <a:lnSpc>
                          <a:spcPts val="1235"/>
                        </a:lnSpc>
                        <a:buSzPct val="105000"/>
                        <a:buChar char="-"/>
                        <a:tabLst>
                          <a:tab pos="532765" algn="l"/>
                          <a:tab pos="533400" algn="l"/>
                        </a:tabLst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969644" indent="-3810">
                        <a:lnSpc>
                          <a:spcPct val="102200"/>
                        </a:lnSpc>
                        <a:spcBef>
                          <a:spcPts val="80"/>
                        </a:spcBef>
                      </a:pPr>
                      <a:r>
                        <a:rPr dirty="0" sz="900" spc="6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 Blok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1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1495" indent="-231140">
                        <a:lnSpc>
                          <a:spcPts val="1175"/>
                        </a:lnSpc>
                        <a:buChar char="-"/>
                        <a:tabLst>
                          <a:tab pos="531495" algn="l"/>
                          <a:tab pos="532130" algn="l"/>
                        </a:tabLst>
                      </a:pP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1495" indent="-231140">
                        <a:lnSpc>
                          <a:spcPts val="1230"/>
                        </a:lnSpc>
                        <a:buSzPct val="105000"/>
                        <a:buChar char="-"/>
                        <a:tabLst>
                          <a:tab pos="531495" algn="l"/>
                          <a:tab pos="532130" algn="l"/>
                        </a:tabLst>
                      </a:pP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-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ts val="1185"/>
                        </a:lnSpc>
                        <a:tabLst>
                          <a:tab pos="535305" algn="l"/>
                        </a:tabLst>
                      </a:pPr>
                      <a:r>
                        <a:rPr dirty="0" baseline="3086" sz="1350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1000" spc="-114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1250"/>
                        </a:lnSpc>
                        <a:tabLst>
                          <a:tab pos="531495" algn="l"/>
                        </a:tabLst>
                      </a:pPr>
                      <a:r>
                        <a:rPr dirty="0" sz="1050" spc="-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100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8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3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&amp;A</a:t>
                      </a:r>
                      <a:r>
                        <a:rPr dirty="0" sz="900" spc="-12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00" spc="-15" b="1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Draaiboek</a:t>
                      </a:r>
                      <a:r>
                        <a:rPr dirty="0" sz="1000" spc="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maken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100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computer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P/ZW/3.1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114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6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M&amp;A:</a:t>
                      </a:r>
                      <a:r>
                        <a:rPr dirty="0" sz="90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Gesprekstechnieken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83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P/ZW/3.1/3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2/3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04495" indent="-1905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10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73660" indent="2540">
                        <a:lnSpc>
                          <a:spcPct val="102200"/>
                        </a:lnSpc>
                        <a:spcBef>
                          <a:spcPts val="55"/>
                        </a:spcBef>
                      </a:pPr>
                      <a:r>
                        <a:rPr dirty="0" sz="900" spc="6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Een (re)creatieve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activiteit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voorbereiden,  uitvoeren </a:t>
                      </a: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afronden.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5565" marR="6031865" indent="-3175">
                        <a:lnSpc>
                          <a:spcPts val="1200"/>
                        </a:lnSpc>
                        <a:spcBef>
                          <a:spcPts val="170"/>
                        </a:spcBef>
                      </a:pP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 SE= </a:t>
                      </a:r>
                      <a:r>
                        <a:rPr dirty="0" sz="1250" spc="4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 )/ </a:t>
                      </a:r>
                      <a:r>
                        <a:rPr dirty="0" sz="1250" spc="7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 SE= </a:t>
                      </a:r>
                      <a:r>
                        <a:rPr dirty="0" sz="1250" spc="4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4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-105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85"/>
                        </a:lnSpc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100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1000" spc="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SE== </a:t>
                      </a: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</a:t>
                      </a:r>
                      <a:r>
                        <a:rPr dirty="0" sz="100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sresultaat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weq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q)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1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3">
                <a:tc gridSpan="11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1000" spc="-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070"/>
                        </a:lnSpc>
                      </a:pP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Vaststell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q 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kqroep 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1000" spc="-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1000" spc="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71904" y="426156"/>
            <a:ext cx="44735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18181A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8181A"/>
                </a:solidFill>
                <a:latin typeface="Arial"/>
                <a:cs typeface="Arial"/>
              </a:rPr>
              <a:t>Profiel </a:t>
            </a:r>
            <a:r>
              <a:rPr dirty="0" sz="1350" spc="30" b="1">
                <a:solidFill>
                  <a:srgbClr val="18181A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8181A"/>
                </a:solidFill>
                <a:latin typeface="Arial"/>
                <a:cs typeface="Arial"/>
              </a:rPr>
              <a:t>en </a:t>
            </a:r>
            <a:r>
              <a:rPr dirty="0" sz="1350" spc="15" b="1">
                <a:solidFill>
                  <a:srgbClr val="18181A"/>
                </a:solidFill>
                <a:latin typeface="Arial"/>
                <a:cs typeface="Arial"/>
              </a:rPr>
              <a:t>Welzijn </a:t>
            </a:r>
            <a:r>
              <a:rPr dirty="0" sz="1350" spc="10" b="1">
                <a:solidFill>
                  <a:srgbClr val="18181A"/>
                </a:solidFill>
                <a:latin typeface="Arial"/>
                <a:cs typeface="Arial"/>
              </a:rPr>
              <a:t>BB/KB cohort</a:t>
            </a:r>
            <a:r>
              <a:rPr dirty="0" sz="1350" spc="300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8181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68972" y="992198"/>
          <a:ext cx="9465945" cy="540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448309"/>
                <a:gridCol w="1537970"/>
                <a:gridCol w="720090"/>
                <a:gridCol w="1257300"/>
                <a:gridCol w="3146424"/>
                <a:gridCol w="290195"/>
                <a:gridCol w="271779"/>
                <a:gridCol w="601345"/>
                <a:gridCol w="537209"/>
              </a:tblGrid>
              <a:tr h="631953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Vak:</a:t>
                      </a:r>
                      <a:r>
                        <a:rPr dirty="0" sz="750" spc="-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Bouwen,</a:t>
                      </a:r>
                      <a:r>
                        <a:rPr dirty="0" sz="7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Wonen</a:t>
                      </a:r>
                      <a:r>
                        <a:rPr dirty="0" sz="750" spc="-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2391410">
                        <a:lnSpc>
                          <a:spcPts val="1200"/>
                        </a:lnSpc>
                        <a:spcBef>
                          <a:spcPts val="105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81,82,83,812 </a:t>
                      </a:r>
                      <a:r>
                        <a:rPr dirty="0" sz="800" spc="7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820 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1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Profieldeel: 1, </a:t>
                      </a: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8270" indent="-635">
                        <a:lnSpc>
                          <a:spcPct val="130900"/>
                        </a:lnSpc>
                        <a:spcBef>
                          <a:spcPts val="5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40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3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4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50" spc="-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0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P/BWl/1,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 voorbereiden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organisere</a:t>
                      </a:r>
                      <a:r>
                        <a:rPr dirty="0" sz="800" spc="1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tzetten.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kozijnen</a:t>
                      </a:r>
                      <a:r>
                        <a:rPr dirty="0" sz="80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164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53035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eenvoudige calculatie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offerte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voor  onderdelen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bouwproject.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bouwproces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beschrijven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wet-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regelgeving.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eisen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duurzaamheid</a:t>
                      </a:r>
                      <a:r>
                        <a:rPr dirty="0" sz="800" spc="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45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880"/>
                        </a:lnSpc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855"/>
                        </a:lnSpc>
                      </a:pP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55"/>
                        </a:lnSpc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855"/>
                        </a:lnSpc>
                      </a:pP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ter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bouwproject</a:t>
                      </a:r>
                      <a:r>
                        <a:rPr dirty="0" sz="800" spc="1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125730">
                        <a:lnSpc>
                          <a:spcPct val="125200"/>
                        </a:lnSpc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van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bouwvoorbereidingstekening 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bestek </a:t>
                      </a:r>
                      <a:r>
                        <a:rPr dirty="0" sz="8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meetinstrumenten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163830" indent="-1270">
                        <a:lnSpc>
                          <a:spcPct val="125200"/>
                        </a:lnSpc>
                      </a:pP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 </a:t>
                      </a:r>
                      <a:r>
                        <a:rPr dirty="0" sz="800" spc="-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asse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rechte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lijnen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bouwwerk,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hoogtemetingen  uitvoeren</a:t>
                      </a:r>
                      <a:r>
                        <a:rPr dirty="0" sz="8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meetgegevens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maatvoering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controleren,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afwijkingen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verklaren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corrigeren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 marR="164465">
                        <a:lnSpc>
                          <a:spcPct val="125200"/>
                        </a:lnSpc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bouwramen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plaatsen,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gevellijnen bepalen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bouwplank,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verklikpunten</a:t>
                      </a:r>
                      <a:r>
                        <a:rPr dirty="0" sz="8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aangeven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835"/>
                        </a:lnSpc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35"/>
                        </a:lnSpc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815"/>
                        </a:lnSpc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6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38430" indent="1905">
                        <a:lnSpc>
                          <a:spcPct val="1227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Profielen 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kozijnen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waterpas en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lood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meterpeil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aanbrengen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 spc="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5telwerkzaamheden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koppenmaat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lagenmaat bepalen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afschrijven.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Metselprofielen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halfsteensmuur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een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spouwmuur.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Buiten- </a:t>
                      </a:r>
                      <a:r>
                        <a:rPr dirty="0" sz="900" spc="-135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binnendeurkozijnen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raam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deur stellen.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2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P/BWl/1.th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7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(5)&lt;D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Eindtoets 1.1 t/m</a:t>
                      </a:r>
                      <a:r>
                        <a:rPr dirty="0" sz="800" spc="17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1.3.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33">
                <a:tc gridSpan="10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Cijfer= </a:t>
                      </a:r>
                      <a:r>
                        <a:rPr dirty="0" sz="1050" spc="-95" i="1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90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6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8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700" spc="-25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5ummatieve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79661" y="447272"/>
            <a:ext cx="6151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62626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62626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62626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Cohort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45" b="1">
                <a:solidFill>
                  <a:srgbClr val="26262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645" y="6910296"/>
            <a:ext cx="6144260" cy="489584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86360" indent="-71755">
              <a:lnSpc>
                <a:spcPct val="100000"/>
              </a:lnSpc>
              <a:spcBef>
                <a:spcPts val="365"/>
              </a:spcBef>
              <a:buChar char="•"/>
              <a:tabLst>
                <a:tab pos="86995" algn="l"/>
              </a:tabLst>
            </a:pPr>
            <a:r>
              <a:rPr dirty="0" sz="800" spc="-25">
                <a:solidFill>
                  <a:srgbClr val="262626"/>
                </a:solidFill>
                <a:latin typeface="Arial"/>
                <a:cs typeface="Arial"/>
              </a:rPr>
              <a:t>Kern </a:t>
            </a:r>
            <a:r>
              <a:rPr dirty="0" sz="800" spc="15">
                <a:solidFill>
                  <a:srgbClr val="262626"/>
                </a:solidFill>
                <a:latin typeface="Arial"/>
                <a:cs typeface="Arial"/>
              </a:rPr>
              <a:t>deel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(a) </a:t>
            </a:r>
            <a:r>
              <a:rPr dirty="0" sz="800" spc="-25">
                <a:solidFill>
                  <a:srgbClr val="262626"/>
                </a:solidFill>
                <a:latin typeface="Arial"/>
                <a:cs typeface="Arial"/>
              </a:rPr>
              <a:t>Algemene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62626"/>
                </a:solidFill>
                <a:latin typeface="Arial"/>
                <a:cs typeface="Arial"/>
              </a:rPr>
              <a:t>Professionele 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vaardigheden, </a:t>
            </a:r>
            <a:r>
              <a:rPr dirty="0" sz="800" spc="-25">
                <a:solidFill>
                  <a:srgbClr val="262626"/>
                </a:solidFill>
                <a:latin typeface="Arial"/>
                <a:cs typeface="Arial"/>
              </a:rPr>
              <a:t>(c) </a:t>
            </a: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Loopbaanoriëntatie </a:t>
            </a:r>
            <a:r>
              <a:rPr dirty="0" sz="800" spc="-20">
                <a:solidFill>
                  <a:srgbClr val="262626"/>
                </a:solidFill>
                <a:latin typeface="Arial"/>
                <a:cs typeface="Arial"/>
              </a:rPr>
              <a:t>en-</a:t>
            </a:r>
            <a:r>
              <a:rPr dirty="0" sz="800" spc="-9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86360" indent="-74295">
              <a:lnSpc>
                <a:spcPct val="100000"/>
              </a:lnSpc>
              <a:spcBef>
                <a:spcPts val="265"/>
              </a:spcBef>
              <a:buChar char="•"/>
              <a:tabLst>
                <a:tab pos="86995" algn="l"/>
              </a:tabLst>
            </a:pP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P/ </a:t>
            </a:r>
            <a:r>
              <a:rPr dirty="0" sz="700">
                <a:solidFill>
                  <a:srgbClr val="262626"/>
                </a:solidFill>
                <a:latin typeface="Arial"/>
                <a:cs typeface="Arial"/>
              </a:rPr>
              <a:t>= </a:t>
            </a:r>
            <a:r>
              <a:rPr dirty="0" sz="800" spc="15">
                <a:solidFill>
                  <a:srgbClr val="262626"/>
                </a:solidFill>
                <a:latin typeface="Arial"/>
                <a:cs typeface="Arial"/>
              </a:rPr>
              <a:t>Profieldeel</a:t>
            </a:r>
            <a:r>
              <a:rPr dirty="0" sz="800" spc="-7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62626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40"/>
              </a:spcBef>
            </a:pPr>
            <a:r>
              <a:rPr dirty="0" sz="800" spc="-145">
                <a:solidFill>
                  <a:srgbClr val="36383A"/>
                </a:solidFill>
                <a:latin typeface="Arial"/>
                <a:cs typeface="Arial"/>
              </a:rPr>
              <a:t>&lt;D </a:t>
            </a:r>
            <a:r>
              <a:rPr dirty="0" sz="800" spc="-55">
                <a:solidFill>
                  <a:srgbClr val="262626"/>
                </a:solidFill>
                <a:latin typeface="Arial"/>
                <a:cs typeface="Arial"/>
              </a:rPr>
              <a:t>RTTI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62626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940435"/>
          </a:xfrm>
          <a:custGeom>
            <a:avLst/>
            <a:gdLst/>
            <a:ahLst/>
            <a:cxnLst/>
            <a:rect l="l" t="t" r="r" b="b"/>
            <a:pathLst>
              <a:path w="0" h="940435">
                <a:moveTo>
                  <a:pt x="0" y="940298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84357" y="773914"/>
          <a:ext cx="9473565" cy="5589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448309"/>
                <a:gridCol w="1537970"/>
                <a:gridCol w="723265"/>
                <a:gridCol w="1263650"/>
                <a:gridCol w="3143249"/>
                <a:gridCol w="290195"/>
                <a:gridCol w="332740"/>
                <a:gridCol w="537209"/>
                <a:gridCol w="546100"/>
              </a:tblGrid>
              <a:tr h="619742">
                <a:tc gridSpan="5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 Bouwen, 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 marR="1982470" indent="2540">
                        <a:lnSpc>
                          <a:spcPts val="1200"/>
                        </a:lnSpc>
                        <a:spcBef>
                          <a:spcPts val="105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88,813 </a:t>
                      </a:r>
                      <a:r>
                        <a:rPr dirty="0" sz="800" spc="6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822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800" spc="-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-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C2  </a:t>
                      </a:r>
                      <a:r>
                        <a:rPr dirty="0" sz="750" spc="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1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Profieldeel: 4, </a:t>
                      </a:r>
                      <a:r>
                        <a:rPr dirty="0" sz="750" spc="-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decoratie.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3189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915"/>
                        </a:lnSpc>
                        <a:spcBef>
                          <a:spcPts val="250"/>
                        </a:spcBef>
                      </a:pPr>
                      <a:r>
                        <a:rPr dirty="0" sz="800" spc="-1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25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10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 b="1" i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865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7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 b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9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5565" marR="79375" indent="-1905">
                        <a:lnSpc>
                          <a:spcPct val="122700"/>
                        </a:lnSpc>
                        <a:spcBef>
                          <a:spcPts val="60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P/BWl/4,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ontwerpen.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interieurelement.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</a:t>
                      </a:r>
                      <a:r>
                        <a:rPr dirty="0" sz="800" spc="-17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P/BWl/4.1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08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4320" indent="2540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19380" indent="2540">
                        <a:lnSpc>
                          <a:spcPct val="125699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wensen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eisen,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ICT,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voor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eenvoudig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2D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3D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CAD-tekenprogramma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omzetten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werktekeningen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35890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B102 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P/BWl/4.2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4320" indent="2540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8255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gebruik makend van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op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kennis over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kleurgebruik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vormgeving </a:t>
                      </a:r>
                      <a:r>
                        <a:rPr dirty="0" sz="800" spc="20">
                          <a:solidFill>
                            <a:srgbClr val="5E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Kleurkarakteristieken 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kleuren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combineren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tot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kleurcontrasten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decoratie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opdrachtgever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261620" indent="-3175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3A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7785">
                        <a:lnSpc>
                          <a:spcPct val="1258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plaatmateriaal.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van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voorbereiden.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moderne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verbindingsmaterialen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maken, 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samenstellen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opsluiten.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Gangbare</a:t>
                      </a:r>
                      <a:r>
                        <a:rPr dirty="0" sz="800" spc="1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elektrische-,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3820" indent="-635">
                        <a:lnSpc>
                          <a:spcPct val="125200"/>
                        </a:lnSpc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pneumatische-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veilig 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29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P/BWl/4.4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3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4320" indent="2540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voorbehandelen,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decoreren.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62865" indent="635">
                        <a:lnSpc>
                          <a:spcPct val="125200"/>
                        </a:lnSpc>
                      </a:pP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behandelplan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ondergronden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werkschema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afwerking 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voorbehandeling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bepalen. </a:t>
                      </a:r>
                      <a:r>
                        <a:rPr dirty="0" sz="8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voorbehandelen </a:t>
                      </a:r>
                      <a:r>
                        <a:rPr dirty="0" sz="8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afwerken  </a:t>
                      </a:r>
                      <a:r>
                        <a:rPr dirty="0" sz="8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gedragen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verfproducten. </a:t>
                      </a:r>
                      <a:r>
                        <a:rPr dirty="0" sz="8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figuren </a:t>
                      </a:r>
                      <a:r>
                        <a:rPr dirty="0" sz="8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printen, 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plotten, </a:t>
                      </a:r>
                      <a:r>
                        <a:rPr dirty="0" sz="8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snijplotten, </a:t>
                      </a: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pellen, plakken </a:t>
                      </a:r>
                      <a:r>
                        <a:rPr dirty="0" sz="8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8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1867" y="444219"/>
            <a:ext cx="6156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62626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62626"/>
                </a:solidFill>
                <a:latin typeface="Arial"/>
                <a:cs typeface="Arial"/>
              </a:rPr>
              <a:t>&amp;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62626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Cohort</a:t>
            </a:r>
            <a:r>
              <a:rPr dirty="0" sz="1350" spc="3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6262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277" y="6910296"/>
            <a:ext cx="6147435" cy="48387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SzPct val="87500"/>
              <a:buChar char="*"/>
              <a:tabLst>
                <a:tab pos="84455" algn="l"/>
              </a:tabLst>
            </a:pP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Kern </a:t>
            </a:r>
            <a:r>
              <a:rPr dirty="0" sz="800">
                <a:solidFill>
                  <a:srgbClr val="262626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62626"/>
                </a:solidFill>
                <a:latin typeface="Arial"/>
                <a:cs typeface="Arial"/>
              </a:rPr>
              <a:t>(a) Algemene </a:t>
            </a:r>
            <a:r>
              <a:rPr dirty="0" sz="800" spc="-10">
                <a:solidFill>
                  <a:srgbClr val="262626"/>
                </a:solidFill>
                <a:latin typeface="Arial"/>
                <a:cs typeface="Arial"/>
              </a:rPr>
              <a:t>kennis en 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(b) Professionele </a:t>
            </a:r>
            <a:r>
              <a:rPr dirty="0" sz="800" spc="-10">
                <a:solidFill>
                  <a:srgbClr val="262626"/>
                </a:solidFill>
                <a:latin typeface="Arial"/>
                <a:cs typeface="Arial"/>
              </a:rPr>
              <a:t>kennis en vaardigheden,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(c) </a:t>
            </a:r>
            <a:r>
              <a:rPr dirty="0" sz="800">
                <a:solidFill>
                  <a:srgbClr val="262626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62626"/>
                </a:solidFill>
                <a:latin typeface="Arial"/>
                <a:cs typeface="Arial"/>
              </a:rPr>
              <a:t>en-</a:t>
            </a:r>
            <a:r>
              <a:rPr dirty="0" sz="800" spc="1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15875" marR="5130165" indent="-3810">
              <a:lnSpc>
                <a:spcPct val="125200"/>
              </a:lnSpc>
              <a:buSzPct val="87500"/>
              <a:buChar char="*"/>
              <a:tabLst>
                <a:tab pos="84455" algn="l"/>
              </a:tabLst>
            </a:pPr>
            <a:r>
              <a:rPr dirty="0" sz="800" spc="-75">
                <a:solidFill>
                  <a:srgbClr val="262626"/>
                </a:solidFill>
                <a:latin typeface="Arial"/>
                <a:cs typeface="Arial"/>
              </a:rPr>
              <a:t>P </a:t>
            </a:r>
            <a:r>
              <a:rPr dirty="0" sz="800" spc="-35">
                <a:solidFill>
                  <a:srgbClr val="262626"/>
                </a:solidFill>
                <a:latin typeface="Arial"/>
                <a:cs typeface="Arial"/>
              </a:rPr>
              <a:t>/ </a:t>
            </a:r>
            <a:r>
              <a:rPr dirty="0" sz="700" spc="25">
                <a:solidFill>
                  <a:srgbClr val="262626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62626"/>
                </a:solidFill>
                <a:latin typeface="Arial"/>
                <a:cs typeface="Arial"/>
              </a:rPr>
              <a:t>Profieldeel </a:t>
            </a:r>
            <a:r>
              <a:rPr dirty="0" sz="800" spc="-75">
                <a:solidFill>
                  <a:srgbClr val="262626"/>
                </a:solidFill>
                <a:latin typeface="Arial"/>
                <a:cs typeface="Arial"/>
              </a:rPr>
              <a:t>BW/ </a:t>
            </a:r>
            <a:r>
              <a:rPr dirty="0" sz="800" spc="-75">
                <a:solidFill>
                  <a:srgbClr val="3A3B3B"/>
                </a:solidFill>
                <a:latin typeface="Arial"/>
                <a:cs typeface="Arial"/>
              </a:rPr>
              <a:t> </a:t>
            </a:r>
            <a:r>
              <a:rPr dirty="0" sz="800" spc="-220">
                <a:solidFill>
                  <a:srgbClr val="3A3B3B"/>
                </a:solidFill>
                <a:latin typeface="Arial"/>
                <a:cs typeface="Arial"/>
              </a:rPr>
              <a:t>CD </a:t>
            </a:r>
            <a:r>
              <a:rPr dirty="0" sz="800" spc="-40">
                <a:solidFill>
                  <a:srgbClr val="262626"/>
                </a:solidFill>
                <a:latin typeface="Arial"/>
                <a:cs typeface="Arial"/>
              </a:rPr>
              <a:t>RTTI</a:t>
            </a:r>
            <a:r>
              <a:rPr dirty="0" sz="800" spc="-2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62626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6563" y="996777"/>
          <a:ext cx="9461500" cy="1313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445769"/>
                <a:gridCol w="1537970"/>
                <a:gridCol w="729614"/>
                <a:gridCol w="1260475"/>
                <a:gridCol w="3149600"/>
                <a:gridCol w="281304"/>
                <a:gridCol w="330200"/>
                <a:gridCol w="549909"/>
                <a:gridCol w="534670"/>
              </a:tblGrid>
              <a:tr h="3480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LOB: c.1 en</a:t>
                      </a:r>
                      <a:r>
                        <a:rPr dirty="0" sz="750" spc="1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750" spc="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750" spc="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inclusief stageboek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38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4.th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7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750" spc="-7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Eindtoets 4.1 t/m</a:t>
                      </a:r>
                      <a:r>
                        <a:rPr dirty="0" sz="750" spc="2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63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57">
                <a:tc gridSpan="10">
                  <a:txBody>
                    <a:bodyPr/>
                    <a:lstStyle/>
                    <a:p>
                      <a:pPr marL="74295">
                        <a:lnSpc>
                          <a:spcPts val="1070"/>
                        </a:lnSpc>
                        <a:spcBef>
                          <a:spcPts val="130"/>
                        </a:spcBef>
                      </a:pP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750" spc="-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75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er </a:t>
                      </a:r>
                      <a:r>
                        <a:rPr dirty="0" sz="750" spc="17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SE=</a:t>
                      </a:r>
                      <a:r>
                        <a:rPr dirty="0" sz="750" spc="-8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750" spc="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15">
                          <a:solidFill>
                            <a:srgbClr val="212121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750" spc="-1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609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-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5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-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4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1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vakgroep d</a:t>
                      </a:r>
                      <a:r>
                        <a:rPr dirty="0" sz="750" spc="3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3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3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: 16 </a:t>
                      </a:r>
                      <a:r>
                        <a:rPr dirty="0" sz="750" spc="4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6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3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2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50" spc="5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5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94918" y="443964"/>
            <a:ext cx="615632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12121"/>
                </a:solidFill>
                <a:latin typeface="Arial"/>
                <a:cs typeface="Arial"/>
              </a:rPr>
              <a:t>Profielprogramma </a:t>
            </a:r>
            <a:r>
              <a:rPr dirty="0" sz="1350" spc="10" b="1">
                <a:solidFill>
                  <a:srgbClr val="212121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12121"/>
                </a:solidFill>
                <a:latin typeface="Arial"/>
                <a:cs typeface="Arial"/>
              </a:rPr>
              <a:t>Wonen </a:t>
            </a:r>
            <a:r>
              <a:rPr dirty="0" sz="1450" spc="85" b="1">
                <a:solidFill>
                  <a:srgbClr val="212121"/>
                </a:solidFill>
                <a:latin typeface="Arial"/>
                <a:cs typeface="Arial"/>
              </a:rPr>
              <a:t>&amp; </a:t>
            </a:r>
            <a:r>
              <a:rPr dirty="0" sz="1350" spc="20" b="1">
                <a:solidFill>
                  <a:srgbClr val="212121"/>
                </a:solidFill>
                <a:latin typeface="Arial"/>
                <a:cs typeface="Arial"/>
              </a:rPr>
              <a:t>Interieur </a:t>
            </a:r>
            <a:r>
              <a:rPr dirty="0" sz="1350" spc="-15" b="1">
                <a:solidFill>
                  <a:srgbClr val="212121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Cohort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12121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91" y="6909024"/>
            <a:ext cx="6154420" cy="495934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450"/>
              </a:spcBef>
              <a:buChar char="•"/>
              <a:tabLst>
                <a:tab pos="84455" algn="l"/>
              </a:tabLst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Kern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deel </a:t>
            </a:r>
            <a:r>
              <a:rPr dirty="0" sz="750" spc="-5">
                <a:solidFill>
                  <a:srgbClr val="212121"/>
                </a:solidFill>
                <a:latin typeface="Arial"/>
                <a:cs typeface="Arial"/>
              </a:rPr>
              <a:t>(a)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Algemene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vaardigheden,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(b) Professionele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kennis en vaardigheden</a:t>
            </a:r>
            <a:r>
              <a:rPr dirty="0" sz="750" spc="2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(c)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Loopbaanoriëntatie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en-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ontwikkeling</a:t>
            </a:r>
            <a:r>
              <a:rPr dirty="0" sz="750" spc="35">
                <a:solidFill>
                  <a:srgbClr val="676767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21590" marR="5132705" indent="-6985">
              <a:lnSpc>
                <a:spcPct val="133500"/>
              </a:lnSpc>
              <a:spcBef>
                <a:spcPts val="45"/>
              </a:spcBef>
              <a:buChar char="•"/>
              <a:tabLst>
                <a:tab pos="86995" algn="l"/>
              </a:tabLst>
            </a:pP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P/ </a:t>
            </a:r>
            <a:r>
              <a:rPr dirty="0" sz="700">
                <a:solidFill>
                  <a:srgbClr val="212121"/>
                </a:solidFill>
                <a:latin typeface="Arial"/>
                <a:cs typeface="Arial"/>
              </a:rPr>
              <a:t>=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Profieldeel </a:t>
            </a:r>
            <a:r>
              <a:rPr dirty="0" sz="750" spc="-25">
                <a:solidFill>
                  <a:srgbClr val="212121"/>
                </a:solidFill>
                <a:latin typeface="Arial"/>
                <a:cs typeface="Arial"/>
              </a:rPr>
              <a:t>BWI  </a:t>
            </a:r>
            <a:r>
              <a:rPr dirty="0" sz="750" spc="-185">
                <a:solidFill>
                  <a:srgbClr val="212121"/>
                </a:solidFill>
                <a:latin typeface="Arial"/>
                <a:cs typeface="Arial"/>
              </a:rPr>
              <a:t>CD </a:t>
            </a:r>
            <a:r>
              <a:rPr dirty="0" sz="750" spc="-25">
                <a:solidFill>
                  <a:srgbClr val="212121"/>
                </a:solidFill>
                <a:latin typeface="Arial"/>
                <a:cs typeface="Arial"/>
              </a:rPr>
              <a:t>RTTI</a:t>
            </a:r>
            <a:r>
              <a:rPr dirty="0" sz="750" spc="-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200150"/>
          </a:xfrm>
          <a:custGeom>
            <a:avLst/>
            <a:gdLst/>
            <a:ahLst/>
            <a:cxnLst/>
            <a:rect l="l" t="t" r="r" b="b"/>
            <a:pathLst>
              <a:path w="0" h="1200150">
                <a:moveTo>
                  <a:pt x="0" y="1199796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1196" y="1372286"/>
          <a:ext cx="9464675" cy="3706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71780"/>
                <a:gridCol w="1718310"/>
                <a:gridCol w="723265"/>
                <a:gridCol w="1257300"/>
                <a:gridCol w="3146425"/>
                <a:gridCol w="274954"/>
                <a:gridCol w="268604"/>
                <a:gridCol w="537209"/>
                <a:gridCol w="622934"/>
              </a:tblGrid>
              <a:tr h="491519">
                <a:tc gridSpan="5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10">
                          <a:solidFill>
                            <a:srgbClr val="2F425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Bouwen </a:t>
                      </a:r>
                      <a:r>
                        <a:rPr dirty="0" sz="800" spc="-5">
                          <a:solidFill>
                            <a:srgbClr val="494D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820" marR="2210435" indent="-63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800" spc="5">
                          <a:solidFill>
                            <a:srgbClr val="494D4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20">
                          <a:solidFill>
                            <a:srgbClr val="494D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1318K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Woon- </a:t>
                      </a:r>
                      <a:r>
                        <a:rPr dirty="0" sz="800" spc="30">
                          <a:solidFill>
                            <a:srgbClr val="33343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kantoortechnologie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-1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WKT)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4328"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4B5D7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45" b="1">
                          <a:solidFill>
                            <a:srgbClr val="4B5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ts val="795"/>
                        </a:lnSpc>
                        <a:spcBef>
                          <a:spcPts val="300"/>
                        </a:spcBef>
                      </a:pPr>
                      <a:r>
                        <a:rPr dirty="0" sz="750" spc="3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-4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720"/>
                        </a:lnSpc>
                        <a:spcBef>
                          <a:spcPts val="235"/>
                        </a:spcBef>
                      </a:pP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795"/>
                        </a:lnSpc>
                        <a:spcBef>
                          <a:spcPts val="275"/>
                        </a:spcBef>
                      </a:pPr>
                      <a:r>
                        <a:rPr dirty="0" sz="80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795"/>
                        </a:lnSpc>
                        <a:spcBef>
                          <a:spcPts val="350"/>
                        </a:spcBef>
                      </a:pPr>
                      <a:r>
                        <a:rPr dirty="0" sz="80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770"/>
                        </a:lnSpc>
                        <a:spcBef>
                          <a:spcPts val="375"/>
                        </a:spcBef>
                      </a:pPr>
                      <a:r>
                        <a:rPr dirty="0" sz="800" spc="-10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elektrische installatie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ontwerpen,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calculeren.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33985" indent="-1270">
                        <a:lnSpc>
                          <a:spcPct val="127699"/>
                        </a:lnSpc>
                        <a:spcBef>
                          <a:spcPts val="110"/>
                        </a:spcBef>
                      </a:pP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tekeningen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schema's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interpreteren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94D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spanningsloze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situatie een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storing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zoeken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8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marR="186055" indent="-3810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elektrische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monteren.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serie-, 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wissel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kruisschakelaars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46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280670" indent="-635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een elektrische installatie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schakelen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domotica.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O.a. Met 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behulp van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Wifi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tablet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inregelen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monitoren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K/PIE/13.Th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25">
                          <a:solidFill>
                            <a:srgbClr val="333436"/>
                          </a:solidFill>
                          <a:latin typeface="Arial"/>
                          <a:cs typeface="Arial"/>
                        </a:rPr>
                        <a:t>&lt;D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8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 tm</a:t>
                      </a:r>
                      <a:r>
                        <a:rPr dirty="0" sz="800" spc="19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386">
                <a:tc gridSpan="10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4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250" i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5">
                  <a:txBody>
                    <a:bodyPr/>
                    <a:lstStyle/>
                    <a:p>
                      <a:pPr marL="77470">
                        <a:lnSpc>
                          <a:spcPts val="930"/>
                        </a:lnSpc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vakgroeo d.d</a:t>
                      </a:r>
                      <a:r>
                        <a:rPr dirty="0" sz="800">
                          <a:solidFill>
                            <a:srgbClr val="494D4F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(SI=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1058" y="468897"/>
            <a:ext cx="544131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2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50" b="1">
                <a:solidFill>
                  <a:srgbClr val="1F2123"/>
                </a:solidFill>
                <a:latin typeface="Arial"/>
                <a:cs typeface="Arial"/>
              </a:rPr>
              <a:t>2019-2021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Keuzevakken</a:t>
            </a:r>
            <a:r>
              <a:rPr dirty="0" sz="1350" spc="36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65" y="462282"/>
            <a:ext cx="318008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1F2123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1F2123"/>
                </a:solidFill>
                <a:latin typeface="Arial"/>
                <a:cs typeface="Arial"/>
              </a:rPr>
              <a:t>Wonen </a:t>
            </a:r>
            <a:r>
              <a:rPr dirty="0" sz="1450" spc="30" b="1">
                <a:solidFill>
                  <a:srgbClr val="1F2123"/>
                </a:solidFill>
                <a:latin typeface="Arial"/>
                <a:cs typeface="Arial"/>
              </a:rPr>
              <a:t>&amp;</a:t>
            </a:r>
            <a:r>
              <a:rPr dirty="0" sz="1450" spc="9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F21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888" y="6787614"/>
            <a:ext cx="875030" cy="3187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800" spc="20">
                <a:solidFill>
                  <a:srgbClr val="1F2123"/>
                </a:solidFill>
                <a:latin typeface="Arial"/>
                <a:cs typeface="Arial"/>
              </a:rPr>
              <a:t>•Kt </a:t>
            </a:r>
            <a:r>
              <a:rPr dirty="0" sz="700" spc="25">
                <a:solidFill>
                  <a:srgbClr val="1F2123"/>
                </a:solidFill>
                <a:latin typeface="Arial"/>
                <a:cs typeface="Arial"/>
              </a:rPr>
              <a:t>=</a:t>
            </a:r>
            <a:r>
              <a:rPr dirty="0" sz="700" spc="6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1F21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40"/>
              </a:spcBef>
            </a:pPr>
            <a:r>
              <a:rPr dirty="0" sz="900" spc="-240">
                <a:solidFill>
                  <a:srgbClr val="1F2123"/>
                </a:solidFill>
                <a:latin typeface="Arial"/>
                <a:cs typeface="Arial"/>
              </a:rPr>
              <a:t>&lt;D </a:t>
            </a:r>
            <a:r>
              <a:rPr dirty="0" sz="800" spc="-55">
                <a:solidFill>
                  <a:srgbClr val="1F2123"/>
                </a:solidFill>
                <a:latin typeface="Arial"/>
                <a:cs typeface="Arial"/>
              </a:rPr>
              <a:t>RTTI</a:t>
            </a:r>
            <a:r>
              <a:rPr dirty="0" sz="800" spc="-1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21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27137" y="6760448"/>
            <a:ext cx="20891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indent="-70485">
              <a:lnSpc>
                <a:spcPct val="100000"/>
              </a:lnSpc>
              <a:spcBef>
                <a:spcPts val="100"/>
              </a:spcBef>
              <a:buClr>
                <a:srgbClr val="494D4F"/>
              </a:buClr>
              <a:buChar char="·"/>
              <a:tabLst>
                <a:tab pos="83185" algn="l"/>
              </a:tabLst>
            </a:pPr>
            <a:r>
              <a:rPr dirty="0" sz="850" spc="-25">
                <a:solidFill>
                  <a:srgbClr val="1F2123"/>
                </a:solidFill>
                <a:latin typeface="Times New Roman"/>
                <a:cs typeface="Times New Roman"/>
              </a:rPr>
              <a:t>1</a:t>
            </a:r>
            <a:r>
              <a:rPr dirty="0" sz="850">
                <a:solidFill>
                  <a:srgbClr val="1F2123"/>
                </a:solidFill>
                <a:latin typeface="Times New Roman"/>
                <a:cs typeface="Times New Roman"/>
              </a:rPr>
              <a:t> </a:t>
            </a:r>
            <a:r>
              <a:rPr dirty="0" sz="850" spc="-15">
                <a:solidFill>
                  <a:srgbClr val="494D4F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1308174"/>
          <a:ext cx="9470390" cy="395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71145"/>
                <a:gridCol w="1714500"/>
                <a:gridCol w="725804"/>
                <a:gridCol w="1263014"/>
                <a:gridCol w="3142614"/>
                <a:gridCol w="267970"/>
                <a:gridCol w="264795"/>
                <a:gridCol w="536575"/>
                <a:gridCol w="628015"/>
              </a:tblGrid>
              <a:tr h="467096">
                <a:tc gridSpan="5">
                  <a:txBody>
                    <a:bodyPr/>
                    <a:lstStyle/>
                    <a:p>
                      <a:pPr marL="80010" marR="2222500" indent="3810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5">
                          <a:solidFill>
                            <a:srgbClr val="4B5B6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Bouwen </a:t>
                      </a:r>
                      <a:r>
                        <a:rPr dirty="0" sz="800" spc="-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25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30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Produceren,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Leerweg </a:t>
                      </a:r>
                      <a:r>
                        <a:rPr dirty="0" sz="800" spc="20">
                          <a:solidFill>
                            <a:srgbClr val="4B5B6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6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ooljaar</a:t>
                      </a:r>
                      <a:r>
                        <a:rPr dirty="0" sz="800" spc="2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7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</a:t>
                      </a:r>
                      <a:r>
                        <a:rPr dirty="0" sz="800" spc="10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800" spc="5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1303P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Besturen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automatiseren </a:t>
                      </a:r>
                      <a:r>
                        <a:rPr dirty="0" sz="800" spc="20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(magister 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BAUT)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0" b="1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126364" indent="-381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90"/>
                        </a:lnSpc>
                        <a:spcBef>
                          <a:spcPts val="280"/>
                        </a:spcBef>
                      </a:pPr>
                      <a:r>
                        <a:rPr dirty="0" sz="750" spc="3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750" spc="-4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750" spc="-14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 i="1">
                          <a:solidFill>
                            <a:srgbClr val="2F3D5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0F16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ts val="915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spc="-10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6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6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P/PIE/03.00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6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6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aktij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ktoets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821055" indent="-63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elektro </a:t>
                      </a:r>
                      <a:r>
                        <a:rPr dirty="0" sz="8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pneumatis</a:t>
                      </a:r>
                      <a:r>
                        <a:rPr dirty="0" sz="8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schakeling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opbouwen 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sensoren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actuatoren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8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regelsysteem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9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domotica</a:t>
                      </a:r>
                      <a:r>
                        <a:rPr dirty="0" sz="800" spc="-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installat </a:t>
                      </a:r>
                      <a:r>
                        <a:rPr dirty="0" sz="800" spc="1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8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P/PIE/03.01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416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practicum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hand van een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schema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opstellingstekening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besturingsinstallatie,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regelsysteem 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domotica </a:t>
                      </a:r>
                      <a:r>
                        <a:rPr dirty="0" sz="800" spc="-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installatie</a:t>
                      </a:r>
                      <a:r>
                        <a:rPr dirty="0" sz="800" spc="1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opbouwen.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PI</a:t>
                      </a:r>
                      <a:r>
                        <a:rPr dirty="0" sz="800" spc="-5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800" spc="-8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1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rotechn </a:t>
                      </a:r>
                      <a:r>
                        <a:rPr dirty="0" sz="80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practicum metingen</a:t>
                      </a:r>
                      <a:r>
                        <a:rPr dirty="0" sz="800" spc="-114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800" spc="1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P/PIE/03.03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495934" indent="-63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automatische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besturing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opbouwen</a:t>
                      </a:r>
                      <a:r>
                        <a:rPr dirty="0" sz="800" spc="1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1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testen,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demonstreren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K/PIE/03.Th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800" spc="2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00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800" spc="1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80">
                <a:tc gridSpan="10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3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00" spc="2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ller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J.P </a:t>
                      </a:r>
                      <a:r>
                        <a:rPr dirty="0" sz="800" spc="-4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{F)=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5801" y="465843"/>
            <a:ext cx="544385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212324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212324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12324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Afsluiting </a:t>
            </a:r>
            <a:r>
              <a:rPr dirty="0" sz="1350" spc="50" b="1">
                <a:solidFill>
                  <a:srgbClr val="212324"/>
                </a:solidFill>
                <a:latin typeface="Arial"/>
                <a:cs typeface="Arial"/>
              </a:rPr>
              <a:t>2019-2021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Keuzevakken</a:t>
            </a:r>
            <a:r>
              <a:rPr dirty="0" sz="1350" spc="-7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123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4962" y="447019"/>
            <a:ext cx="317436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123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12324"/>
                </a:solidFill>
                <a:latin typeface="Arial"/>
                <a:cs typeface="Arial"/>
              </a:rPr>
              <a:t>Wonen </a:t>
            </a:r>
            <a:r>
              <a:rPr dirty="0" sz="1450" spc="30" b="1">
                <a:solidFill>
                  <a:srgbClr val="212324"/>
                </a:solidFill>
                <a:latin typeface="Arial"/>
                <a:cs typeface="Arial"/>
              </a:rPr>
              <a:t>&amp;</a:t>
            </a:r>
            <a:r>
              <a:rPr dirty="0" sz="1450" spc="11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123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075" y="6779021"/>
            <a:ext cx="872490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5">
                <a:solidFill>
                  <a:srgbClr val="212324"/>
                </a:solidFill>
                <a:latin typeface="Arial"/>
                <a:cs typeface="Arial"/>
              </a:rPr>
              <a:t>*K/ </a:t>
            </a:r>
            <a:r>
              <a:rPr dirty="0" sz="700">
                <a:solidFill>
                  <a:srgbClr val="212324"/>
                </a:solidFill>
                <a:latin typeface="Arial"/>
                <a:cs typeface="Arial"/>
              </a:rPr>
              <a:t>=</a:t>
            </a:r>
            <a:r>
              <a:rPr dirty="0" sz="700" spc="-105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123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20"/>
              </a:spcBef>
            </a:pPr>
            <a:r>
              <a:rPr dirty="0" sz="800" spc="-220">
                <a:solidFill>
                  <a:srgbClr val="212324"/>
                </a:solidFill>
                <a:latin typeface="Arial"/>
                <a:cs typeface="Arial"/>
              </a:rPr>
              <a:t>CD </a:t>
            </a:r>
            <a:r>
              <a:rPr dirty="0" sz="800" spc="-50">
                <a:solidFill>
                  <a:srgbClr val="212324"/>
                </a:solidFill>
                <a:latin typeface="Arial"/>
                <a:cs typeface="Arial"/>
              </a:rPr>
              <a:t>RTTI</a:t>
            </a:r>
            <a:r>
              <a:rPr dirty="0" sz="800" spc="-15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3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4944" y="6732972"/>
            <a:ext cx="20574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3B3B3B"/>
                </a:solidFill>
                <a:latin typeface="Times New Roman"/>
                <a:cs typeface="Times New Roman"/>
              </a:rPr>
              <a:t>. </a:t>
            </a:r>
            <a:r>
              <a:rPr dirty="0" sz="850">
                <a:solidFill>
                  <a:srgbClr val="212324"/>
                </a:solidFill>
                <a:latin typeface="Times New Roman"/>
                <a:cs typeface="Times New Roman"/>
              </a:rPr>
              <a:t>2</a:t>
            </a:r>
            <a:r>
              <a:rPr dirty="0" sz="850" spc="50">
                <a:solidFill>
                  <a:srgbClr val="212324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9671" y="1315807"/>
          <a:ext cx="9459595" cy="5086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1780"/>
                <a:gridCol w="1718310"/>
                <a:gridCol w="717550"/>
                <a:gridCol w="1260475"/>
                <a:gridCol w="3143250"/>
                <a:gridCol w="271779"/>
                <a:gridCol w="268604"/>
                <a:gridCol w="540384"/>
                <a:gridCol w="622934"/>
              </a:tblGrid>
              <a:tr h="467096">
                <a:tc gridSpan="5">
                  <a:txBody>
                    <a:bodyPr/>
                    <a:lstStyle/>
                    <a:p>
                      <a:pPr marL="71755" marR="2479040" indent="3810">
                        <a:lnSpc>
                          <a:spcPct val="111300"/>
                        </a:lnSpc>
                        <a:spcBef>
                          <a:spcPts val="35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00" spc="-130" b="1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00" spc="-100" b="1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900" spc="-85" b="1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840"/>
                        </a:lnSpc>
                        <a:spcBef>
                          <a:spcPts val="295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1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BWl-1220K</a:t>
                      </a:r>
                      <a:r>
                        <a:rPr dirty="0" sz="750" spc="8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128270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leerling</a:t>
                      </a:r>
                      <a:r>
                        <a:rPr dirty="0" sz="750" spc="-50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 spc="-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K/BWl/16.00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89255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Taak</a:t>
                      </a:r>
                      <a:r>
                        <a:rPr dirty="0" sz="750" b="1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het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van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 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voorbere </a:t>
                      </a:r>
                      <a:r>
                        <a:rPr dirty="0" sz="8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den meubels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10">
                          <a:solidFill>
                            <a:srgbClr val="5B5D5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tekenen</a:t>
                      </a:r>
                      <a:r>
                        <a:rPr dirty="0" sz="800" spc="1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769" indent="-1270">
                        <a:lnSpc>
                          <a:spcPct val="125699"/>
                        </a:lnSpc>
                        <a:spcBef>
                          <a:spcPts val="10"/>
                        </a:spcBef>
                      </a:pP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2D</a:t>
                      </a:r>
                      <a:r>
                        <a:rPr dirty="0" sz="800" spc="-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3D-CAD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</a:t>
                      </a:r>
                      <a:r>
                        <a:rPr dirty="0" sz="800" spc="1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ng 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meubelstuk maken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Amerikaanse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jectiemethode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kleine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kasten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tafels,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meubelstuk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 isometrische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projectie,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interpreteren,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materiaalstaat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werkplanning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calculatie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9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7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266700" indent="-635">
                        <a:lnSpc>
                          <a:spcPct val="126000"/>
                        </a:lnSpc>
                        <a:spcBef>
                          <a:spcPts val="5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alle benodigde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bewerkingen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plaatmateriaal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veilige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wijze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mac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hines</a:t>
                      </a:r>
                      <a:r>
                        <a:rPr dirty="0" sz="800" spc="-2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80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zagen, </a:t>
                      </a: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haven</a:t>
                      </a:r>
                      <a:r>
                        <a:rPr dirty="0" sz="800" spc="-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steken,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frezen, boren,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verlijmen, </a:t>
                      </a:r>
                      <a:r>
                        <a:rPr dirty="0" sz="800" spc="-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schur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monteren,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behandelen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afwerken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7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46685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plaatmaterialen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beschrijven 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materialen</a:t>
                      </a:r>
                      <a:r>
                        <a:rPr dirty="0" sz="800" spc="-6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herkennen</a:t>
                      </a:r>
                      <a:r>
                        <a:rPr dirty="0" sz="800" spc="10">
                          <a:solidFill>
                            <a:srgbClr val="5B5D5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16.2.4</a:t>
                      </a:r>
                      <a:r>
                        <a:rPr dirty="0" sz="800" spc="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32080" indent="-1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Hij/zij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vormen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meubel,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poten,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blad,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planken,  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lades</a:t>
                      </a:r>
                      <a:r>
                        <a:rPr dirty="0" sz="800" spc="-3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deurtjes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enz.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-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2,6,7,8,9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92075" indent="-635">
                        <a:lnSpc>
                          <a:spcPct val="126499"/>
                        </a:lnSpc>
                      </a:pP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meubel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kantafwerking,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vul-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reparatiemiddelen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werk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controleren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indien  nodig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bijstellen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4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BWl/16</a:t>
                      </a:r>
                      <a:r>
                        <a:rPr dirty="0" sz="800" spc="8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5B5D5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(5)</a:t>
                      </a:r>
                      <a:r>
                        <a:rPr dirty="0" sz="800" spc="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2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&lt;D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-5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" </a:t>
                      </a:r>
                      <a:r>
                        <a:rPr dirty="0" sz="800" spc="-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25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80">
                <a:tc gridSpan="10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50" spc="-100" i="1">
                          <a:solidFill>
                            <a:srgbClr val="36363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95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45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64646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6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(5) =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5801" y="468897"/>
            <a:ext cx="543814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42424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Afsluiting </a:t>
            </a:r>
            <a:r>
              <a:rPr dirty="0" sz="1350" spc="45" b="1">
                <a:solidFill>
                  <a:srgbClr val="242424"/>
                </a:solidFill>
                <a:latin typeface="Arial"/>
                <a:cs typeface="Arial"/>
              </a:rPr>
              <a:t>2019-2021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Keuzevakken</a:t>
            </a:r>
            <a:r>
              <a:rPr dirty="0" sz="1350" spc="14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5807" y="462536"/>
            <a:ext cx="3177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42424"/>
                </a:solidFill>
                <a:latin typeface="Arial"/>
                <a:cs typeface="Arial"/>
              </a:rPr>
              <a:t>Wonen </a:t>
            </a:r>
            <a:r>
              <a:rPr dirty="0" sz="1400" spc="70" b="1">
                <a:solidFill>
                  <a:srgbClr val="242424"/>
                </a:solidFill>
                <a:latin typeface="Arial"/>
                <a:cs typeface="Arial"/>
              </a:rPr>
              <a:t>&amp;</a:t>
            </a:r>
            <a:r>
              <a:rPr dirty="0" sz="1400" spc="19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424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6837" y="6790666"/>
            <a:ext cx="867410" cy="3187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800" spc="20">
                <a:solidFill>
                  <a:srgbClr val="363638"/>
                </a:solidFill>
                <a:latin typeface="Arial"/>
                <a:cs typeface="Arial"/>
              </a:rPr>
              <a:t>•K/ </a:t>
            </a:r>
            <a:r>
              <a:rPr dirty="0" sz="700">
                <a:solidFill>
                  <a:srgbClr val="363638"/>
                </a:solidFill>
                <a:latin typeface="Arial"/>
                <a:cs typeface="Arial"/>
              </a:rPr>
              <a:t>=</a:t>
            </a:r>
            <a:r>
              <a:rPr dirty="0" sz="700" spc="10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424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900" spc="-240">
                <a:solidFill>
                  <a:srgbClr val="464646"/>
                </a:solidFill>
                <a:latin typeface="Arial"/>
                <a:cs typeface="Arial"/>
              </a:rPr>
              <a:t>&lt;D </a:t>
            </a:r>
            <a:r>
              <a:rPr dirty="0" sz="800" spc="-55">
                <a:solidFill>
                  <a:srgbClr val="242424"/>
                </a:solidFill>
                <a:latin typeface="Arial"/>
                <a:cs typeface="Arial"/>
              </a:rPr>
              <a:t>RTTI</a:t>
            </a:r>
            <a:r>
              <a:rPr dirty="0" sz="800" spc="-3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23189" y="6745438"/>
            <a:ext cx="2089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464646"/>
                </a:solidFill>
                <a:latin typeface="Times New Roman"/>
                <a:cs typeface="Times New Roman"/>
              </a:rPr>
              <a:t>. </a:t>
            </a:r>
            <a:r>
              <a:rPr dirty="0" sz="800" spc="35">
                <a:solidFill>
                  <a:srgbClr val="242424"/>
                </a:solidFill>
                <a:latin typeface="Times New Roman"/>
                <a:cs typeface="Times New Roman"/>
              </a:rPr>
              <a:t>3</a:t>
            </a:r>
            <a:r>
              <a:rPr dirty="0" sz="8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800" spc="15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28" y="453379"/>
            <a:ext cx="94227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5495" algn="l"/>
              </a:tabLst>
            </a:pPr>
            <a:r>
              <a:rPr dirty="0" sz="1400" spc="25">
                <a:solidFill>
                  <a:srgbClr val="161616"/>
                </a:solidFill>
                <a:latin typeface="Arial"/>
                <a:cs typeface="Arial"/>
              </a:rPr>
              <a:t>Plan </a:t>
            </a:r>
            <a:r>
              <a:rPr dirty="0" sz="1400" spc="35">
                <a:solidFill>
                  <a:srgbClr val="161616"/>
                </a:solidFill>
                <a:latin typeface="Arial"/>
                <a:cs typeface="Arial"/>
              </a:rPr>
              <a:t>van Toetsing </a:t>
            </a:r>
            <a:r>
              <a:rPr dirty="0" sz="1400" spc="50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1400" spc="55">
                <a:solidFill>
                  <a:srgbClr val="161616"/>
                </a:solidFill>
                <a:latin typeface="Arial"/>
                <a:cs typeface="Arial"/>
              </a:rPr>
              <a:t>Afsluiting</a:t>
            </a:r>
            <a:r>
              <a:rPr dirty="0" sz="1400" spc="-16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161616"/>
                </a:solidFill>
                <a:latin typeface="Arial"/>
                <a:cs typeface="Arial"/>
              </a:rPr>
              <a:t>BB/KB </a:t>
            </a:r>
            <a:r>
              <a:rPr dirty="0" sz="1300" spc="12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161616"/>
                </a:solidFill>
                <a:latin typeface="Arial"/>
                <a:cs typeface="Arial"/>
              </a:rPr>
              <a:t>2019-2021	</a:t>
            </a:r>
            <a:r>
              <a:rPr dirty="0" sz="1400" spc="15">
                <a:solidFill>
                  <a:srgbClr val="161616"/>
                </a:solidFill>
                <a:latin typeface="Arial"/>
                <a:cs typeface="Arial"/>
              </a:rPr>
              <a:t>Keuzedelen: </a:t>
            </a:r>
            <a:r>
              <a:rPr dirty="0" sz="1400" spc="20">
                <a:solidFill>
                  <a:srgbClr val="161616"/>
                </a:solidFill>
                <a:latin typeface="Arial"/>
                <a:cs typeface="Arial"/>
              </a:rPr>
              <a:t>Horeca, </a:t>
            </a:r>
            <a:r>
              <a:rPr dirty="0" sz="1400" spc="40">
                <a:solidFill>
                  <a:srgbClr val="161616"/>
                </a:solidFill>
                <a:latin typeface="Arial"/>
                <a:cs typeface="Arial"/>
              </a:rPr>
              <a:t>Bakkerij </a:t>
            </a:r>
            <a:r>
              <a:rPr dirty="0" sz="1400" spc="25">
                <a:solidFill>
                  <a:srgbClr val="161616"/>
                </a:solidFill>
                <a:latin typeface="Arial"/>
                <a:cs typeface="Arial"/>
              </a:rPr>
              <a:t>en</a:t>
            </a:r>
            <a:r>
              <a:rPr dirty="0" sz="1400" spc="-4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161616"/>
                </a:solidFill>
                <a:latin typeface="Arial"/>
                <a:cs typeface="Arial"/>
              </a:rPr>
              <a:t>Recreatie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670" rIns="0" bIns="0" rtlCol="0" vert="horz">
            <a:spAutoFit/>
          </a:bodyPr>
          <a:lstStyle/>
          <a:p>
            <a:pPr algn="ctr" marL="12700" marR="5080" indent="-56515">
              <a:lnSpc>
                <a:spcPct val="149700"/>
              </a:lnSpc>
              <a:spcBef>
                <a:spcPts val="210"/>
              </a:spcBef>
            </a:pPr>
            <a:r>
              <a:rPr dirty="0" spc="-155"/>
              <a:t>Keuzevakken  </a:t>
            </a:r>
            <a:r>
              <a:rPr dirty="0" spc="-275"/>
              <a:t>Klas </a:t>
            </a:r>
            <a:r>
              <a:rPr dirty="0" spc="-50"/>
              <a:t>3 </a:t>
            </a:r>
            <a:r>
              <a:rPr dirty="0" spc="40" b="0">
                <a:latin typeface="Arial"/>
                <a:cs typeface="Arial"/>
              </a:rPr>
              <a:t>- </a:t>
            </a:r>
            <a:r>
              <a:rPr dirty="0" spc="-300"/>
              <a:t>Klas </a:t>
            </a:r>
            <a:r>
              <a:rPr dirty="0" sz="4200" spc="95"/>
              <a:t>4  </a:t>
            </a:r>
            <a:r>
              <a:rPr dirty="0" spc="-160"/>
              <a:t>Schooljaar  </a:t>
            </a:r>
            <a:r>
              <a:rPr dirty="0" sz="4450" spc="130">
                <a:latin typeface="Times New Roman"/>
                <a:cs typeface="Times New Roman"/>
              </a:rPr>
              <a:t>2019-2020</a:t>
            </a:r>
            <a:endParaRPr sz="4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1561" y="4588870"/>
            <a:ext cx="2649220" cy="2066289"/>
          </a:xfrm>
          <a:prstGeom prst="rect">
            <a:avLst/>
          </a:prstGeom>
        </p:spPr>
        <p:txBody>
          <a:bodyPr wrap="square" lIns="0" tIns="3898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70"/>
              </a:spcBef>
            </a:pPr>
            <a:r>
              <a:rPr dirty="0" sz="4450" spc="150" b="1">
                <a:solidFill>
                  <a:srgbClr val="E2151A"/>
                </a:solidFill>
                <a:latin typeface="Times New Roman"/>
                <a:cs typeface="Times New Roman"/>
              </a:rPr>
              <a:t>2020-2021</a:t>
            </a:r>
            <a:endParaRPr sz="445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  <a:spcBef>
                <a:spcPts val="2775"/>
              </a:spcBef>
            </a:pPr>
            <a:r>
              <a:rPr dirty="0" sz="4150" spc="-350" b="1">
                <a:solidFill>
                  <a:srgbClr val="E2151A"/>
                </a:solidFill>
                <a:latin typeface="Arial"/>
                <a:cs typeface="Arial"/>
              </a:rPr>
              <a:t>GL</a:t>
            </a:r>
            <a:endParaRPr sz="4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2019-10-30T12:42:19Z</dcterms:created>
  <dcterms:modified xsi:type="dcterms:W3CDTF">2019-10-30T12:42:19Z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2019-09-25T00:00:00Z</vt:filetime>
  </property>
</Properties>
</file>