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media/image4.jpg" ContentType="image/jpeg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59" r:id="rId4"/>
    <p:sldId id="260" r:id="rId5"/>
    <p:sldId id="278" r:id="rId6"/>
    <p:sldId id="261" r:id="rId7"/>
    <p:sldId id="264" r:id="rId8"/>
    <p:sldId id="265" r:id="rId9"/>
    <p:sldId id="266" r:id="rId10"/>
    <p:sldId id="267" r:id="rId11"/>
    <p:sldId id="277" r:id="rId12"/>
    <p:sldId id="280" r:id="rId13"/>
    <p:sldId id="281" r:id="rId14"/>
    <p:sldId id="282" r:id="rId15"/>
    <p:sldId id="283" r:id="rId16"/>
    <p:sldId id="269" r:id="rId17"/>
    <p:sldId id="279" r:id="rId18"/>
  </p:sldIdLst>
  <p:sldSz cx="9144000" cy="6858000" type="screen4x3"/>
  <p:notesSz cx="9872663" cy="679767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89" autoAdjust="0"/>
    <p:restoredTop sz="94660"/>
  </p:normalViewPr>
  <p:slideViewPr>
    <p:cSldViewPr>
      <p:cViewPr varScale="1">
        <p:scale>
          <a:sx n="155" d="100"/>
          <a:sy n="155" d="100"/>
        </p:scale>
        <p:origin x="4548" y="1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313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592763" y="0"/>
            <a:ext cx="4278312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8ACA7-3D6A-4AE1-89C3-8601E84CE93E}" type="datetimeFigureOut">
              <a:rPr lang="nl-NL" smtClean="0"/>
              <a:t>13-9-2019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278313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592763" y="6456363"/>
            <a:ext cx="4278312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18300-E26D-4871-A744-AC19285F1C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6050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7756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26590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marL="12700">
              <a:lnSpc>
                <a:spcPts val="3820"/>
              </a:lnSpc>
            </a:pPr>
            <a:r>
              <a:rPr lang="nl-NL" sz="1200" spc="-60" dirty="0">
                <a:latin typeface="+mn-lt"/>
                <a:cs typeface="Calibri"/>
              </a:rPr>
              <a:t>R</a:t>
            </a:r>
            <a:r>
              <a:rPr lang="nl-NL" sz="1200" spc="-5" dirty="0">
                <a:latin typeface="+mn-lt"/>
                <a:cs typeface="Calibri"/>
              </a:rPr>
              <a:t>ondje</a:t>
            </a:r>
            <a:r>
              <a:rPr lang="nl-NL" sz="1200" spc="5" dirty="0">
                <a:latin typeface="+mn-lt"/>
                <a:cs typeface="Calibri"/>
              </a:rPr>
              <a:t> </a:t>
            </a:r>
            <a:r>
              <a:rPr lang="nl-NL" sz="1200" dirty="0">
                <a:latin typeface="+mn-lt"/>
                <a:cs typeface="Calibri"/>
              </a:rPr>
              <a:t>cultuur </a:t>
            </a:r>
            <a:r>
              <a:rPr lang="nl-NL" sz="1200" dirty="0" err="1">
                <a:latin typeface="+mn-lt"/>
                <a:cs typeface="Calibri"/>
              </a:rPr>
              <a:t>Worshops</a:t>
            </a:r>
            <a:r>
              <a:rPr lang="nl-NL" sz="1200" dirty="0">
                <a:latin typeface="+mn-lt"/>
                <a:cs typeface="Calibri"/>
              </a:rPr>
              <a:t> bij Fluxus (o.a. muziek/dans)</a:t>
            </a:r>
          </a:p>
          <a:p>
            <a:pPr marL="12700">
              <a:lnSpc>
                <a:spcPts val="3820"/>
              </a:lnSpc>
            </a:pPr>
            <a:r>
              <a:rPr lang="nl-NL" sz="1200" dirty="0">
                <a:latin typeface="+mn-lt"/>
                <a:cs typeface="Calibri"/>
              </a:rPr>
              <a:t>Theaterbezoek 1 avond naar het Zaantheater.</a:t>
            </a:r>
          </a:p>
          <a:p>
            <a:pPr marL="12700">
              <a:lnSpc>
                <a:spcPts val="3820"/>
              </a:lnSpc>
            </a:pPr>
            <a:r>
              <a:rPr lang="nl-NL" sz="1200" dirty="0">
                <a:latin typeface="+mn-lt"/>
                <a:cs typeface="Calibri"/>
              </a:rPr>
              <a:t>Bioscoopbezoek (regelen de leerlingen zelf)</a:t>
            </a:r>
          </a:p>
          <a:p>
            <a:pPr marL="12700">
              <a:lnSpc>
                <a:spcPts val="3820"/>
              </a:lnSpc>
            </a:pPr>
            <a:r>
              <a:rPr lang="nl-NL" sz="1200" dirty="0">
                <a:latin typeface="+mn-lt"/>
                <a:cs typeface="Calibri"/>
              </a:rPr>
              <a:t>Verschillende activiteiten buiten school via CKV</a:t>
            </a:r>
          </a:p>
          <a:p>
            <a:pPr marL="12700">
              <a:lnSpc>
                <a:spcPts val="3820"/>
              </a:lnSpc>
            </a:pPr>
            <a:r>
              <a:rPr lang="nl-NL" sz="1200" spc="-65" dirty="0">
                <a:latin typeface="+mn-lt"/>
                <a:cs typeface="Calibri"/>
              </a:rPr>
              <a:t>K</a:t>
            </a:r>
            <a:r>
              <a:rPr lang="nl-NL" sz="1200" spc="-15" dirty="0">
                <a:latin typeface="+mn-lt"/>
                <a:cs typeface="Calibri"/>
              </a:rPr>
              <a:t>e</a:t>
            </a:r>
            <a:r>
              <a:rPr lang="nl-NL" sz="1200" spc="-40" dirty="0">
                <a:latin typeface="+mn-lt"/>
                <a:cs typeface="Calibri"/>
              </a:rPr>
              <a:t>r</a:t>
            </a:r>
            <a:r>
              <a:rPr lang="nl-NL" sz="1200" spc="-30" dirty="0">
                <a:latin typeface="+mn-lt"/>
                <a:cs typeface="Calibri"/>
              </a:rPr>
              <a:t>s</a:t>
            </a:r>
            <a:r>
              <a:rPr lang="nl-NL" sz="1200" spc="-10" dirty="0">
                <a:latin typeface="+mn-lt"/>
                <a:cs typeface="Calibri"/>
              </a:rPr>
              <a:t>t</a:t>
            </a:r>
            <a:r>
              <a:rPr lang="nl-NL" sz="1200" spc="-65" dirty="0">
                <a:latin typeface="+mn-lt"/>
                <a:cs typeface="Calibri"/>
              </a:rPr>
              <a:t>g</a:t>
            </a:r>
            <a:r>
              <a:rPr lang="nl-NL" sz="1200" dirty="0">
                <a:latin typeface="+mn-lt"/>
                <a:cs typeface="Calibri"/>
              </a:rPr>
              <a:t>ala</a:t>
            </a:r>
            <a:r>
              <a:rPr lang="nl-NL" sz="1200" spc="-10" dirty="0">
                <a:latin typeface="+mn-lt"/>
                <a:cs typeface="Calibri"/>
              </a:rPr>
              <a:t> </a:t>
            </a:r>
            <a:r>
              <a:rPr lang="nl-NL" sz="1200" spc="-15" dirty="0">
                <a:latin typeface="+mn-lt"/>
                <a:cs typeface="Calibri"/>
              </a:rPr>
              <a:t>20</a:t>
            </a:r>
            <a:r>
              <a:rPr lang="nl-NL" sz="1200" spc="-10" dirty="0">
                <a:latin typeface="+mn-lt"/>
                <a:cs typeface="Calibri"/>
              </a:rPr>
              <a:t> </a:t>
            </a:r>
            <a:r>
              <a:rPr lang="nl-NL" sz="1200" spc="-20" dirty="0">
                <a:latin typeface="+mn-lt"/>
                <a:cs typeface="Calibri"/>
              </a:rPr>
              <a:t>de</a:t>
            </a:r>
            <a:r>
              <a:rPr lang="nl-NL" sz="1200" spc="-10" dirty="0">
                <a:latin typeface="+mn-lt"/>
                <a:cs typeface="Calibri"/>
              </a:rPr>
              <a:t>c</a:t>
            </a:r>
            <a:r>
              <a:rPr lang="nl-NL" sz="1200" spc="-15" dirty="0">
                <a:latin typeface="+mn-lt"/>
                <a:cs typeface="Calibri"/>
              </a:rPr>
              <a:t>emb</a:t>
            </a:r>
            <a:r>
              <a:rPr lang="nl-NL" sz="1200" spc="-10" dirty="0">
                <a:latin typeface="+mn-lt"/>
                <a:cs typeface="Calibri"/>
              </a:rPr>
              <a:t>er</a:t>
            </a:r>
          </a:p>
          <a:p>
            <a:pPr marL="12700">
              <a:lnSpc>
                <a:spcPts val="3820"/>
              </a:lnSpc>
            </a:pPr>
            <a:r>
              <a:rPr lang="nl-NL" sz="1200" spc="-10" dirty="0">
                <a:latin typeface="+mn-lt"/>
                <a:cs typeface="Calibri"/>
              </a:rPr>
              <a:t>Bedrijfsbezoeken</a:t>
            </a:r>
          </a:p>
          <a:p>
            <a:pPr marL="12700">
              <a:lnSpc>
                <a:spcPts val="3820"/>
              </a:lnSpc>
            </a:pPr>
            <a:r>
              <a:rPr lang="nl-NL" sz="1200" spc="-10" dirty="0">
                <a:latin typeface="+mn-lt"/>
                <a:cs typeface="Calibri"/>
              </a:rPr>
              <a:t>Sportdag</a:t>
            </a:r>
          </a:p>
          <a:p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hlink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CC66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hlink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hlink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93571" y="601726"/>
            <a:ext cx="6956856" cy="584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hlink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697982"/>
            <a:ext cx="8072119" cy="33585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CC66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g.ozkan@compaenvmbo.nl" TargetMode="External"/><Relationship Id="rId2" Type="http://schemas.openxmlformats.org/officeDocument/2006/relationships/hyperlink" Target="mailto:i.meeuwsen@compaenvmbo.n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0473" y="833755"/>
            <a:ext cx="7738061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nl-NL" sz="4000" b="1" spc="-90" dirty="0">
                <a:solidFill>
                  <a:srgbClr val="0000FF"/>
                </a:solidFill>
                <a:latin typeface="Calibri"/>
                <a:cs typeface="Calibri"/>
              </a:rPr>
              <a:t>R</a:t>
            </a:r>
            <a:r>
              <a:rPr sz="4000" b="1" spc="-20" dirty="0" err="1">
                <a:solidFill>
                  <a:srgbClr val="0000FF"/>
                </a:solidFill>
                <a:latin typeface="Calibri"/>
                <a:cs typeface="Calibri"/>
              </a:rPr>
              <a:t>apport</a:t>
            </a:r>
            <a:r>
              <a:rPr sz="4000" b="1" spc="2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4000" b="1" spc="-30" dirty="0" err="1">
                <a:solidFill>
                  <a:srgbClr val="0000FF"/>
                </a:solidFill>
                <a:latin typeface="Calibri"/>
                <a:cs typeface="Calibri"/>
              </a:rPr>
              <a:t>e</a:t>
            </a:r>
            <a:r>
              <a:rPr sz="4000" b="1" spc="-25" dirty="0" err="1">
                <a:solidFill>
                  <a:srgbClr val="0000FF"/>
                </a:solidFill>
                <a:latin typeface="Calibri"/>
                <a:cs typeface="Calibri"/>
              </a:rPr>
              <a:t>n</a:t>
            </a:r>
            <a:r>
              <a:rPr lang="nl-NL" sz="4000" b="1" spc="-2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4000" b="1" spc="-25" dirty="0" err="1">
                <a:solidFill>
                  <a:srgbClr val="0000FF"/>
                </a:solidFill>
                <a:latin typeface="Calibri"/>
                <a:cs typeface="Calibri"/>
              </a:rPr>
              <a:t>o</a:t>
            </a:r>
            <a:r>
              <a:rPr sz="4000" b="1" spc="-65" dirty="0" err="1">
                <a:solidFill>
                  <a:srgbClr val="0000FF"/>
                </a:solidFill>
                <a:latin typeface="Calibri"/>
                <a:cs typeface="Calibri"/>
              </a:rPr>
              <a:t>v</a:t>
            </a:r>
            <a:r>
              <a:rPr sz="4000" b="1" spc="-5" dirty="0" err="1">
                <a:solidFill>
                  <a:srgbClr val="0000FF"/>
                </a:solidFill>
                <a:latin typeface="Calibri"/>
                <a:cs typeface="Calibri"/>
              </a:rPr>
              <a:t>e</a:t>
            </a:r>
            <a:r>
              <a:rPr sz="4000" b="1" spc="-50" dirty="0" err="1">
                <a:solidFill>
                  <a:srgbClr val="0000FF"/>
                </a:solidFill>
                <a:latin typeface="Calibri"/>
                <a:cs typeface="Calibri"/>
              </a:rPr>
              <a:t>r</a:t>
            </a:r>
            <a:r>
              <a:rPr sz="4000" b="1" spc="-95" dirty="0" err="1">
                <a:solidFill>
                  <a:srgbClr val="0000FF"/>
                </a:solidFill>
                <a:latin typeface="Calibri"/>
                <a:cs typeface="Calibri"/>
              </a:rPr>
              <a:t>g</a:t>
            </a:r>
            <a:r>
              <a:rPr sz="4000" b="1" spc="-25" dirty="0" err="1">
                <a:solidFill>
                  <a:srgbClr val="0000FF"/>
                </a:solidFill>
                <a:latin typeface="Calibri"/>
                <a:cs typeface="Calibri"/>
              </a:rPr>
              <a:t>angsnormen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5466" y="1719256"/>
            <a:ext cx="7361733" cy="40626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CC6600"/>
              </a:buClr>
              <a:buFont typeface="Wingdings"/>
              <a:buChar char=""/>
              <a:tabLst>
                <a:tab pos="356235" algn="l"/>
              </a:tabLst>
            </a:pPr>
            <a:r>
              <a:rPr sz="2400" spc="-25" dirty="0" err="1">
                <a:latin typeface="Calibri"/>
                <a:cs typeface="Calibri"/>
              </a:rPr>
              <a:t>O</a:t>
            </a:r>
            <a:r>
              <a:rPr sz="2400" spc="-45" dirty="0" err="1">
                <a:latin typeface="Calibri"/>
                <a:cs typeface="Calibri"/>
              </a:rPr>
              <a:t>v</a:t>
            </a:r>
            <a:r>
              <a:rPr sz="2400" spc="-15" dirty="0" err="1">
                <a:latin typeface="Calibri"/>
                <a:cs typeface="Calibri"/>
              </a:rPr>
              <a:t>e</a:t>
            </a:r>
            <a:r>
              <a:rPr sz="2400" spc="-50" dirty="0" err="1">
                <a:latin typeface="Calibri"/>
                <a:cs typeface="Calibri"/>
              </a:rPr>
              <a:t>r</a:t>
            </a:r>
            <a:r>
              <a:rPr sz="2400" spc="-60" dirty="0" err="1">
                <a:latin typeface="Calibri"/>
                <a:cs typeface="Calibri"/>
              </a:rPr>
              <a:t>g</a:t>
            </a:r>
            <a:r>
              <a:rPr sz="2400" spc="-15" dirty="0" err="1">
                <a:latin typeface="Calibri"/>
                <a:cs typeface="Calibri"/>
              </a:rPr>
              <a:t>angsnormen</a:t>
            </a:r>
            <a:r>
              <a:rPr lang="nl-NL" sz="2400" spc="-15" dirty="0">
                <a:latin typeface="Calibri"/>
                <a:cs typeface="Calibri"/>
              </a:rPr>
              <a:t>;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zie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w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35" dirty="0">
                <a:latin typeface="Calibri"/>
                <a:cs typeface="Calibri"/>
              </a:rPr>
              <a:t>b</a:t>
            </a:r>
            <a:r>
              <a:rPr sz="2400" spc="-15" dirty="0">
                <a:latin typeface="Calibri"/>
                <a:cs typeface="Calibri"/>
              </a:rPr>
              <a:t>si</a:t>
            </a:r>
            <a:r>
              <a:rPr sz="2400" spc="-4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5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an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Compaen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8"/>
              </a:spcBef>
              <a:buClr>
                <a:srgbClr val="CC6600"/>
              </a:buClr>
              <a:buFont typeface="Wingdings"/>
              <a:buChar char=""/>
            </a:pPr>
            <a:endParaRPr sz="24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CC6600"/>
              </a:buClr>
              <a:buFont typeface="Wingdings"/>
              <a:buChar char=""/>
              <a:tabLst>
                <a:tab pos="356235" algn="l"/>
              </a:tabLst>
            </a:pPr>
            <a:r>
              <a:rPr sz="2400" spc="-65" dirty="0" err="1">
                <a:latin typeface="Calibri"/>
                <a:cs typeface="Calibri"/>
              </a:rPr>
              <a:t>R</a:t>
            </a:r>
            <a:r>
              <a:rPr sz="2400" spc="-15" dirty="0" err="1">
                <a:latin typeface="Calibri"/>
                <a:cs typeface="Calibri"/>
              </a:rPr>
              <a:t>e</a:t>
            </a:r>
            <a:r>
              <a:rPr sz="2400" spc="-100" dirty="0" err="1">
                <a:latin typeface="Calibri"/>
                <a:cs typeface="Calibri"/>
              </a:rPr>
              <a:t>k</a:t>
            </a:r>
            <a:r>
              <a:rPr sz="2400" spc="-15" dirty="0" err="1">
                <a:latin typeface="Calibri"/>
                <a:cs typeface="Calibri"/>
              </a:rPr>
              <a:t>e</a:t>
            </a:r>
            <a:r>
              <a:rPr sz="2400" spc="-45" dirty="0" err="1">
                <a:latin typeface="Calibri"/>
                <a:cs typeface="Calibri"/>
              </a:rPr>
              <a:t>n</a:t>
            </a:r>
            <a:r>
              <a:rPr sz="2400" spc="-35" dirty="0" err="1">
                <a:latin typeface="Calibri"/>
                <a:cs typeface="Calibri"/>
              </a:rPr>
              <a:t>t</a:t>
            </a:r>
            <a:r>
              <a:rPr sz="2400" spc="-20" dirty="0" err="1">
                <a:latin typeface="Calibri"/>
                <a:cs typeface="Calibri"/>
              </a:rPr>
              <a:t>o</a:t>
            </a:r>
            <a:r>
              <a:rPr sz="2400" spc="-25" dirty="0" err="1">
                <a:latin typeface="Calibri"/>
                <a:cs typeface="Calibri"/>
              </a:rPr>
              <a:t>e</a:t>
            </a:r>
            <a:r>
              <a:rPr sz="2400" spc="-15" dirty="0" err="1">
                <a:latin typeface="Calibri"/>
                <a:cs typeface="Calibri"/>
              </a:rPr>
              <a:t>ts</a:t>
            </a:r>
            <a:r>
              <a:rPr lang="nl-NL" sz="2400" spc="-15" dirty="0">
                <a:latin typeface="Calibri"/>
                <a:cs typeface="Calibri"/>
              </a:rPr>
              <a:t> LJ3</a:t>
            </a:r>
          </a:p>
          <a:p>
            <a:pPr marL="355600" indent="-342900">
              <a:lnSpc>
                <a:spcPct val="100000"/>
              </a:lnSpc>
              <a:buClr>
                <a:srgbClr val="CC6600"/>
              </a:buClr>
              <a:buFont typeface="Wingdings"/>
              <a:buChar char=""/>
              <a:tabLst>
                <a:tab pos="356235" algn="l"/>
              </a:tabLst>
            </a:pPr>
            <a:endParaRPr sz="24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CC6600"/>
              </a:buClr>
              <a:buFont typeface="Wingdings"/>
              <a:buChar char=""/>
              <a:tabLst>
                <a:tab pos="356235" algn="l"/>
              </a:tabLst>
            </a:pPr>
            <a:r>
              <a:rPr sz="2400" spc="-20" dirty="0" err="1">
                <a:latin typeface="Calibri"/>
                <a:cs typeface="Calibri"/>
              </a:rPr>
              <a:t>A</a:t>
            </a:r>
            <a:r>
              <a:rPr sz="2400" spc="-50" dirty="0" err="1">
                <a:latin typeface="Calibri"/>
                <a:cs typeface="Calibri"/>
              </a:rPr>
              <a:t>f</a:t>
            </a:r>
            <a:r>
              <a:rPr sz="2400" spc="-15" dirty="0" err="1">
                <a:latin typeface="Calibri"/>
                <a:cs typeface="Calibri"/>
              </a:rPr>
              <a:t>sl</a:t>
            </a:r>
            <a:r>
              <a:rPr sz="2400" spc="-30" dirty="0" err="1">
                <a:latin typeface="Calibri"/>
                <a:cs typeface="Calibri"/>
              </a:rPr>
              <a:t>u</a:t>
            </a:r>
            <a:r>
              <a:rPr sz="2400" spc="-10" dirty="0" err="1">
                <a:latin typeface="Calibri"/>
                <a:cs typeface="Calibri"/>
              </a:rPr>
              <a:t>it</a:t>
            </a:r>
            <a:r>
              <a:rPr sz="2400" spc="-25" dirty="0" err="1">
                <a:latin typeface="Calibri"/>
                <a:cs typeface="Calibri"/>
              </a:rPr>
              <a:t>i</a:t>
            </a:r>
            <a:r>
              <a:rPr sz="2400" spc="-20" dirty="0" err="1">
                <a:latin typeface="Calibri"/>
                <a:cs typeface="Calibri"/>
              </a:rPr>
              <a:t>n</a:t>
            </a:r>
            <a:r>
              <a:rPr sz="2400" spc="-15" dirty="0" err="1">
                <a:latin typeface="Calibri"/>
                <a:cs typeface="Calibri"/>
              </a:rPr>
              <a:t>g</a:t>
            </a:r>
            <a:r>
              <a:rPr sz="2400" spc="3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CKV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</a:t>
            </a:r>
            <a:r>
              <a:rPr sz="2400" spc="-15" dirty="0">
                <a:latin typeface="Calibri"/>
                <a:cs typeface="Calibri"/>
              </a:rPr>
              <a:t>n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5" dirty="0" err="1">
                <a:latin typeface="Calibri"/>
                <a:cs typeface="Calibri"/>
              </a:rPr>
              <a:t>lee</a:t>
            </a:r>
            <a:r>
              <a:rPr sz="2400" spc="-25" dirty="0" err="1">
                <a:latin typeface="Calibri"/>
                <a:cs typeface="Calibri"/>
              </a:rPr>
              <a:t>r</a:t>
            </a:r>
            <a:r>
              <a:rPr sz="2400" spc="-15" dirty="0" err="1">
                <a:latin typeface="Calibri"/>
                <a:cs typeface="Calibri"/>
              </a:rPr>
              <a:t>j</a:t>
            </a:r>
            <a:r>
              <a:rPr sz="2400" spc="-10" dirty="0" err="1">
                <a:latin typeface="Calibri"/>
                <a:cs typeface="Calibri"/>
              </a:rPr>
              <a:t>a</a:t>
            </a:r>
            <a:r>
              <a:rPr sz="2400" spc="-15" dirty="0" err="1">
                <a:latin typeface="Calibri"/>
                <a:cs typeface="Calibri"/>
              </a:rPr>
              <a:t>ar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30" dirty="0" err="1">
                <a:latin typeface="Calibri"/>
                <a:cs typeface="Calibri"/>
              </a:rPr>
              <a:t>d</a:t>
            </a:r>
            <a:r>
              <a:rPr sz="2400" spc="-10" dirty="0" err="1">
                <a:latin typeface="Calibri"/>
                <a:cs typeface="Calibri"/>
              </a:rPr>
              <a:t>r</a:t>
            </a:r>
            <a:r>
              <a:rPr sz="2400" spc="-20" dirty="0" err="1">
                <a:latin typeface="Calibri"/>
                <a:cs typeface="Calibri"/>
              </a:rPr>
              <a:t>i</a:t>
            </a:r>
            <a:r>
              <a:rPr sz="2400" spc="-15" dirty="0" err="1">
                <a:latin typeface="Calibri"/>
                <a:cs typeface="Calibri"/>
              </a:rPr>
              <a:t>e</a:t>
            </a:r>
            <a:endParaRPr lang="nl-NL" sz="2400" spc="-15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buClr>
                <a:srgbClr val="CC6600"/>
              </a:buClr>
              <a:tabLst>
                <a:tab pos="356235" algn="l"/>
              </a:tabLst>
            </a:pPr>
            <a:endParaRPr lang="nl-NL" sz="2400" spc="-15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Clr>
                <a:srgbClr val="CC6600"/>
              </a:buClr>
              <a:buFont typeface="Wingdings"/>
              <a:buChar char=""/>
              <a:tabLst>
                <a:tab pos="356235" algn="l"/>
              </a:tabLst>
            </a:pPr>
            <a:r>
              <a:rPr lang="nl-NL" sz="2400" spc="-15" dirty="0">
                <a:latin typeface="Calibri"/>
                <a:cs typeface="Calibri"/>
              </a:rPr>
              <a:t>Afsluiting Maatschappijleer in leerjaar 3</a:t>
            </a:r>
          </a:p>
          <a:p>
            <a:pPr marL="355600" indent="-342900">
              <a:lnSpc>
                <a:spcPct val="100000"/>
              </a:lnSpc>
              <a:buClr>
                <a:srgbClr val="CC6600"/>
              </a:buClr>
              <a:buFont typeface="Wingdings"/>
              <a:buChar char=""/>
              <a:tabLst>
                <a:tab pos="356235" algn="l"/>
              </a:tabLst>
            </a:pPr>
            <a:endParaRPr lang="nl-NL" sz="2400" spc="-15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Clr>
                <a:srgbClr val="CC6600"/>
              </a:buClr>
              <a:buFont typeface="Wingdings"/>
              <a:buChar char=""/>
              <a:tabLst>
                <a:tab pos="356235" algn="l"/>
              </a:tabLst>
            </a:pPr>
            <a:r>
              <a:rPr lang="nl-NL" sz="2400" spc="-15" dirty="0">
                <a:latin typeface="Calibri"/>
                <a:cs typeface="Calibri"/>
              </a:rPr>
              <a:t>2 keuzevakken in leerjaar 3 en profielcijfers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7"/>
              </a:spcBef>
              <a:buClr>
                <a:srgbClr val="CC6600"/>
              </a:buClr>
              <a:buFont typeface="Wingdings"/>
              <a:buChar char=""/>
            </a:pPr>
            <a:endParaRPr sz="24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CC6600"/>
              </a:buClr>
              <a:buFont typeface="Wingdings"/>
              <a:buChar char=""/>
              <a:tabLst>
                <a:tab pos="356235" algn="l"/>
              </a:tabLst>
            </a:pPr>
            <a:r>
              <a:rPr sz="2400" spc="-15" dirty="0">
                <a:latin typeface="Calibri"/>
                <a:cs typeface="Calibri"/>
              </a:rPr>
              <a:t>K</a:t>
            </a:r>
            <a:r>
              <a:rPr sz="2400" spc="-20" dirty="0">
                <a:latin typeface="Calibri"/>
                <a:cs typeface="Calibri"/>
              </a:rPr>
              <a:t>l</a:t>
            </a:r>
            <a:r>
              <a:rPr sz="2400" spc="-15" dirty="0">
                <a:latin typeface="Calibri"/>
                <a:cs typeface="Calibri"/>
              </a:rPr>
              <a:t>as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4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spc="-65" dirty="0">
                <a:latin typeface="Calibri"/>
                <a:cs typeface="Calibri"/>
              </a:rPr>
              <a:t>ex</a:t>
            </a:r>
            <a:r>
              <a:rPr sz="2400" spc="-15" dirty="0">
                <a:latin typeface="Calibri"/>
                <a:cs typeface="Calibri"/>
              </a:rPr>
              <a:t>amenja</a:t>
            </a:r>
            <a:r>
              <a:rPr sz="2400" spc="-10" dirty="0">
                <a:latin typeface="Calibri"/>
                <a:cs typeface="Calibri"/>
              </a:rPr>
              <a:t>ar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0000FF"/>
                </a:solidFill>
              </a:rPr>
              <a:t>Beroepsgericht keuzevak (P.T.A.)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556" y="1993227"/>
            <a:ext cx="6233244" cy="4028805"/>
          </a:xfrm>
        </p:spPr>
      </p:pic>
      <p:sp>
        <p:nvSpPr>
          <p:cNvPr id="3" name="Tekstvak 2"/>
          <p:cNvSpPr txBox="1"/>
          <p:nvPr/>
        </p:nvSpPr>
        <p:spPr>
          <a:xfrm>
            <a:off x="838200" y="6022032"/>
            <a:ext cx="6267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Een keuzevak mag niet lager zijn dan een 4</a:t>
            </a:r>
          </a:p>
          <a:p>
            <a:r>
              <a:rPr lang="nl-NL" sz="2400" dirty="0"/>
              <a:t>Een 3,49 is gezakt.</a:t>
            </a:r>
          </a:p>
        </p:txBody>
      </p:sp>
    </p:spTree>
    <p:extLst>
      <p:ext uri="{BB962C8B-B14F-4D97-AF65-F5344CB8AC3E}">
        <p14:creationId xmlns:p14="http://schemas.microsoft.com/office/powerpoint/2010/main" val="3969945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5940" y="601726"/>
            <a:ext cx="7514487" cy="677108"/>
          </a:xfrm>
        </p:spPr>
        <p:txBody>
          <a:bodyPr/>
          <a:lstStyle/>
          <a:p>
            <a:r>
              <a:rPr lang="nl-NL" dirty="0" smtClean="0"/>
              <a:t>Decaan &amp; LOB coördinator BBB: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150859" cy="5334000"/>
          </a:xfrm>
        </p:spPr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Decaan BBB: Irene Meeuwsen </a:t>
            </a:r>
            <a:r>
              <a:rPr lang="nl-NL" i="1" dirty="0" smtClean="0">
                <a:solidFill>
                  <a:schemeClr val="tx1"/>
                </a:solidFill>
                <a:hlinkClick r:id="rId2"/>
              </a:rPr>
              <a:t>i.meeuwsen@compaenvmbo.nl</a:t>
            </a:r>
            <a:endParaRPr lang="nl-NL" i="1" dirty="0" smtClean="0">
              <a:solidFill>
                <a:schemeClr val="tx1"/>
              </a:solidFill>
            </a:endParaRPr>
          </a:p>
          <a:p>
            <a:endParaRPr lang="nl-NL" i="1" dirty="0">
              <a:solidFill>
                <a:schemeClr val="tx1"/>
              </a:solidFill>
            </a:endParaRPr>
          </a:p>
          <a:p>
            <a:r>
              <a:rPr lang="nl-NL" i="1" dirty="0" smtClean="0">
                <a:solidFill>
                  <a:schemeClr val="tx1"/>
                </a:solidFill>
              </a:rPr>
              <a:t>Decaan TL: Gokhan Ozkan</a:t>
            </a:r>
          </a:p>
          <a:p>
            <a:r>
              <a:rPr lang="nl-NL" i="1" dirty="0" smtClean="0">
                <a:solidFill>
                  <a:schemeClr val="tx1"/>
                </a:solidFill>
                <a:hlinkClick r:id="rId3"/>
              </a:rPr>
              <a:t>g.ozkan@compaenvmbo.nl</a:t>
            </a:r>
            <a:endParaRPr lang="nl-NL" i="1" dirty="0" smtClean="0">
              <a:solidFill>
                <a:schemeClr val="tx1"/>
              </a:solidFill>
            </a:endParaRPr>
          </a:p>
          <a:p>
            <a:endParaRPr lang="nl-NL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nl-NL" dirty="0" smtClean="0">
                <a:solidFill>
                  <a:schemeClr val="tx1"/>
                </a:solidFill>
                <a:latin typeface="Calibri" pitchFamily="34" charset="0"/>
              </a:rPr>
              <a:t>Voorlichting &amp; advies vervolgopleiding.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nl-NL" dirty="0" smtClean="0">
                <a:solidFill>
                  <a:schemeClr val="tx1"/>
                </a:solidFill>
                <a:latin typeface="Calibri" pitchFamily="34" charset="0"/>
              </a:rPr>
              <a:t>Ondersteunen van de mentoren bij:</a:t>
            </a:r>
          </a:p>
          <a:p>
            <a:pPr marL="457200" indent="-457200">
              <a:buFontTx/>
              <a:buChar char="-"/>
            </a:pPr>
            <a:endParaRPr lang="nl-NL" dirty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nl-NL" dirty="0" smtClean="0">
                <a:solidFill>
                  <a:schemeClr val="tx1"/>
                </a:solidFill>
                <a:latin typeface="Calibri" pitchFamily="34" charset="0"/>
              </a:rPr>
              <a:t>Loopbaan </a:t>
            </a:r>
            <a:r>
              <a:rPr lang="nl-NL" dirty="0">
                <a:solidFill>
                  <a:schemeClr val="tx1"/>
                </a:solidFill>
                <a:latin typeface="Calibri" pitchFamily="34" charset="0"/>
              </a:rPr>
              <a:t>Oriëntatie en </a:t>
            </a:r>
            <a:r>
              <a:rPr lang="nl-NL" dirty="0" smtClean="0">
                <a:solidFill>
                  <a:schemeClr val="tx1"/>
                </a:solidFill>
                <a:latin typeface="Calibri" pitchFamily="34" charset="0"/>
              </a:rPr>
              <a:t>Begeleiding (LOB)</a:t>
            </a:r>
            <a:endParaRPr lang="nl-NL" dirty="0">
              <a:solidFill>
                <a:schemeClr val="tx1"/>
              </a:solidFill>
              <a:latin typeface="Calibri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4488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601726"/>
            <a:ext cx="8227059" cy="1354217"/>
          </a:xfrm>
        </p:spPr>
        <p:txBody>
          <a:bodyPr/>
          <a:lstStyle/>
          <a:p>
            <a:r>
              <a:rPr lang="nl-NL" dirty="0" smtClean="0"/>
              <a:t>Loopbaan Oriëntatie &amp;  Begeleiding (LOB) op Compaen:</a:t>
            </a: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/>
          </p:nvPr>
        </p:nvGraphicFramePr>
        <p:xfrm>
          <a:off x="251519" y="2286001"/>
          <a:ext cx="8640960" cy="4169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78098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Periode</a:t>
                      </a:r>
                      <a:r>
                        <a:rPr lang="nl-NL" sz="2000" baseline="0" dirty="0" smtClean="0"/>
                        <a:t> 1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Periode 2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Periode 3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Periode 4</a:t>
                      </a:r>
                      <a:endParaRPr lang="nl-N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8098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Wie ben ik?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i="1" dirty="0" smtClean="0"/>
                        <a:t>(interesses)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Wat kan ik?</a:t>
                      </a:r>
                    </a:p>
                    <a:p>
                      <a:r>
                        <a:rPr lang="nl-NL" sz="2000" i="1" dirty="0" smtClean="0"/>
                        <a:t>(vaardigheden)</a:t>
                      </a:r>
                      <a:endParaRPr lang="nl-NL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Wat wil ik?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Wat kies ik?</a:t>
                      </a:r>
                      <a:endParaRPr lang="nl-N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1148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Oriëntatie op beroepsbeelden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Oefenen</a:t>
                      </a:r>
                      <a:r>
                        <a:rPr lang="nl-NL" sz="2000" baseline="0" dirty="0" smtClean="0"/>
                        <a:t> met solliciteren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Oriëntatie op een profiel / werk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Profiel verdieping</a:t>
                      </a:r>
                      <a:endParaRPr lang="nl-N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2065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Beroepencarrousel</a:t>
                      </a:r>
                      <a:endParaRPr lang="nl-NL" sz="2000" baseline="0" dirty="0" smtClean="0"/>
                    </a:p>
                    <a:p>
                      <a:r>
                        <a:rPr lang="nl-NL" sz="2000" b="1" baseline="0" dirty="0" smtClean="0"/>
                        <a:t>07-11</a:t>
                      </a:r>
                    </a:p>
                    <a:p>
                      <a:r>
                        <a:rPr lang="nl-NL" sz="2000" baseline="0" dirty="0" smtClean="0"/>
                        <a:t>(op school)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Sollicitatiegesprek voeren</a:t>
                      </a:r>
                    </a:p>
                    <a:p>
                      <a:r>
                        <a:rPr lang="nl-NL" sz="2000" b="1" dirty="0" smtClean="0"/>
                        <a:t>02-04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Stage lopen</a:t>
                      </a:r>
                    </a:p>
                    <a:p>
                      <a:r>
                        <a:rPr lang="nl-NL" sz="2000" dirty="0" smtClean="0"/>
                        <a:t>(2 weken)</a:t>
                      </a:r>
                    </a:p>
                    <a:p>
                      <a:r>
                        <a:rPr lang="nl-NL" sz="2000" b="1" dirty="0" smtClean="0"/>
                        <a:t>6 mei t/m</a:t>
                      </a:r>
                      <a:r>
                        <a:rPr lang="nl-NL" sz="2000" b="1" baseline="0" dirty="0" smtClean="0"/>
                        <a:t> 20 mei</a:t>
                      </a:r>
                      <a:endParaRPr lang="nl-NL" sz="2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Portfolio</a:t>
                      </a:r>
                      <a:r>
                        <a:rPr lang="nl-NL" sz="2000" baseline="0" dirty="0" smtClean="0"/>
                        <a:t> presentatie voorbereiden</a:t>
                      </a:r>
                      <a:endParaRPr lang="nl-NL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0073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677108"/>
          </a:xfrm>
        </p:spPr>
        <p:txBody>
          <a:bodyPr/>
          <a:lstStyle/>
          <a:p>
            <a:r>
              <a:rPr lang="nl-NL" dirty="0" smtClean="0"/>
              <a:t>LOB op school:	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53621" y="1600201"/>
            <a:ext cx="8839200" cy="4431983"/>
          </a:xfrm>
        </p:spPr>
        <p:txBody>
          <a:bodyPr numCol="1"/>
          <a:lstStyle/>
          <a:p>
            <a:r>
              <a:rPr lang="nl-NL" dirty="0" smtClean="0">
                <a:solidFill>
                  <a:schemeClr val="tx1"/>
                </a:solidFill>
                <a:latin typeface="Calibri" pitchFamily="34" charset="0"/>
              </a:rPr>
              <a:t>- LOB lessen tijdens mentoruur.</a:t>
            </a:r>
          </a:p>
          <a:p>
            <a:pPr marL="457200" indent="-457200">
              <a:buFontTx/>
              <a:buChar char="-"/>
            </a:pPr>
            <a:endParaRPr lang="nl-NL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nl-NL" dirty="0" smtClean="0">
                <a:solidFill>
                  <a:schemeClr val="tx1"/>
                </a:solidFill>
                <a:latin typeface="Calibri" pitchFamily="34" charset="0"/>
              </a:rPr>
              <a:t>- LOB gesprekken met mentor.</a:t>
            </a:r>
          </a:p>
          <a:p>
            <a:pPr marL="457200" indent="-457200">
              <a:buFontTx/>
              <a:buChar char="-"/>
            </a:pPr>
            <a:endParaRPr lang="nl-NL" dirty="0" smtClean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nl-NL" dirty="0" smtClean="0">
                <a:solidFill>
                  <a:schemeClr val="tx1"/>
                </a:solidFill>
                <a:latin typeface="Calibri" pitchFamily="34" charset="0"/>
              </a:rPr>
              <a:t>- LOB portfolio in Magister</a:t>
            </a:r>
          </a:p>
          <a:p>
            <a:endParaRPr lang="nl-NL" dirty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nl-NL" dirty="0" smtClean="0">
                <a:solidFill>
                  <a:schemeClr val="tx1"/>
                </a:solidFill>
                <a:latin typeface="Calibri" pitchFamily="34" charset="0"/>
              </a:rPr>
              <a:t>- Beroepsinteressetest</a:t>
            </a:r>
          </a:p>
          <a:p>
            <a:endParaRPr lang="nl-NL" dirty="0">
              <a:solidFill>
                <a:schemeClr val="tx1"/>
              </a:solidFill>
              <a:latin typeface="Calibri" pitchFamily="34" charset="0"/>
            </a:endParaRPr>
          </a:p>
          <a:p>
            <a:endParaRPr lang="nl-NL" dirty="0" smtClean="0">
              <a:solidFill>
                <a:schemeClr val="tx1"/>
              </a:solidFill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1981200"/>
            <a:ext cx="4292221" cy="426478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069932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5940" y="601726"/>
            <a:ext cx="7514487" cy="677108"/>
          </a:xfrm>
        </p:spPr>
        <p:txBody>
          <a:bodyPr/>
          <a:lstStyle/>
          <a:p>
            <a:r>
              <a:rPr lang="nl-NL" dirty="0"/>
              <a:t>LOB met ouders: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5940" y="1697982"/>
            <a:ext cx="8072119" cy="3939540"/>
          </a:xfrm>
        </p:spPr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- Zaanse beroepenmarkt (TRIAS) 30 januari 2020</a:t>
            </a:r>
          </a:p>
          <a:p>
            <a:pPr marL="457200" indent="-457200">
              <a:buFontTx/>
              <a:buChar char="-"/>
            </a:pPr>
            <a:endParaRPr lang="nl-NL" dirty="0">
              <a:solidFill>
                <a:schemeClr val="tx1"/>
              </a:solidFill>
            </a:endParaRPr>
          </a:p>
          <a:p>
            <a:r>
              <a:rPr lang="nl-NL" dirty="0">
                <a:solidFill>
                  <a:schemeClr val="tx1"/>
                </a:solidFill>
              </a:rPr>
              <a:t>- Open-Avonden MBO scholen </a:t>
            </a:r>
            <a:r>
              <a:rPr lang="nl-NL" dirty="0" smtClean="0">
                <a:solidFill>
                  <a:schemeClr val="tx1"/>
                </a:solidFill>
              </a:rPr>
              <a:t>bezoeken. </a:t>
            </a:r>
            <a:endParaRPr lang="nl-NL" dirty="0">
              <a:solidFill>
                <a:schemeClr val="tx1"/>
              </a:solidFill>
            </a:endParaRPr>
          </a:p>
          <a:p>
            <a:pPr marL="457200" indent="-457200">
              <a:buFontTx/>
              <a:buChar char="-"/>
            </a:pPr>
            <a:endParaRPr lang="nl-NL" dirty="0">
              <a:solidFill>
                <a:schemeClr val="tx1"/>
              </a:solidFill>
            </a:endParaRPr>
          </a:p>
          <a:p>
            <a:r>
              <a:rPr lang="nl-NL" dirty="0">
                <a:solidFill>
                  <a:schemeClr val="tx1"/>
                </a:solidFill>
              </a:rPr>
              <a:t>- Eigen ervaring/netwerk delen.</a:t>
            </a:r>
          </a:p>
          <a:p>
            <a:pPr marL="457200" indent="-457200">
              <a:buFontTx/>
              <a:buChar char="-"/>
            </a:pPr>
            <a:endParaRPr lang="nl-NL" dirty="0">
              <a:solidFill>
                <a:schemeClr val="tx1"/>
              </a:solidFill>
            </a:endParaRPr>
          </a:p>
          <a:p>
            <a:r>
              <a:rPr lang="nl-NL" dirty="0">
                <a:solidFill>
                  <a:schemeClr val="tx1"/>
                </a:solidFill>
              </a:rPr>
              <a:t>- Helpen zoeken naar stage.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440900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2437" y="532409"/>
            <a:ext cx="5804561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spc="-20" dirty="0">
                <a:solidFill>
                  <a:srgbClr val="0000FF"/>
                </a:solidFill>
                <a:latin typeface="Calibri"/>
                <a:cs typeface="Calibri"/>
              </a:rPr>
              <a:t>S</a:t>
            </a:r>
            <a:r>
              <a:rPr sz="4400" b="1" spc="-70" dirty="0">
                <a:solidFill>
                  <a:srgbClr val="0000FF"/>
                </a:solidFill>
                <a:latin typeface="Calibri"/>
                <a:cs typeface="Calibri"/>
              </a:rPr>
              <a:t>t</a:t>
            </a:r>
            <a:r>
              <a:rPr sz="4400" b="1" spc="-20" dirty="0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sz="4400" b="1" spc="-80" dirty="0">
                <a:solidFill>
                  <a:srgbClr val="0000FF"/>
                </a:solidFill>
                <a:latin typeface="Calibri"/>
                <a:cs typeface="Calibri"/>
              </a:rPr>
              <a:t>g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e</a:t>
            </a:r>
            <a:r>
              <a:rPr sz="4400" b="1" spc="1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4400" b="1" spc="-20" dirty="0">
                <a:solidFill>
                  <a:srgbClr val="0000FF"/>
                </a:solidFill>
                <a:latin typeface="Calibri"/>
                <a:cs typeface="Calibri"/>
              </a:rPr>
              <a:t>leerjaar</a:t>
            </a:r>
            <a:r>
              <a:rPr sz="4400" b="1" spc="-1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4400" b="1" spc="-20" dirty="0">
                <a:solidFill>
                  <a:srgbClr val="0000FF"/>
                </a:solidFill>
                <a:latin typeface="Calibri"/>
                <a:cs typeface="Calibri"/>
              </a:rPr>
              <a:t>drie</a:t>
            </a:r>
            <a:endParaRPr sz="4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2437" y="1869694"/>
            <a:ext cx="6494780" cy="38722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nl-NL" b="1" dirty="0" err="1"/>
              <a:t>Beroepsoriënterende</a:t>
            </a:r>
            <a:r>
              <a:rPr lang="nl-NL" b="1" dirty="0"/>
              <a:t> stage binnen het gekozen profiel. </a:t>
            </a:r>
          </a:p>
          <a:p>
            <a:r>
              <a:rPr lang="nl-NL" dirty="0"/>
              <a:t>2 weken stagelopen (6 tot en met 20 mei 2020).</a:t>
            </a:r>
          </a:p>
          <a:p>
            <a:r>
              <a:rPr lang="nl-NL" dirty="0"/>
              <a:t>Doel: indrukken op doen.</a:t>
            </a:r>
          </a:p>
          <a:p>
            <a:r>
              <a:rPr lang="nl-NL" dirty="0"/>
              <a:t>Stageboek bijhouden en opdrachten uitwerken</a:t>
            </a:r>
          </a:p>
          <a:p>
            <a:r>
              <a:rPr lang="nl-NL" dirty="0"/>
              <a:t>Presenteren in de klas. </a:t>
            </a:r>
          </a:p>
          <a:p>
            <a:r>
              <a:rPr lang="nl-NL" dirty="0"/>
              <a:t>Begeleiding vanuit school: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NL" dirty="0"/>
              <a:t>Voorbereiding met lessen en solliciteren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NL" dirty="0"/>
              <a:t>Bezoek door een docent op het stage adres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NL" dirty="0"/>
              <a:t>Nabespreken van de stage en de stage opdrachten </a:t>
            </a:r>
          </a:p>
          <a:p>
            <a:endParaRPr lang="nl-NL" dirty="0"/>
          </a:p>
          <a:p>
            <a:pPr algn="ctr"/>
            <a:r>
              <a:rPr lang="nl-NL" sz="3200" b="1" dirty="0"/>
              <a:t>Voor meer info: i.meeuwsen@compaenvmbo.nl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6302" y="821055"/>
            <a:ext cx="7607097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spc="-100" dirty="0">
                <a:solidFill>
                  <a:srgbClr val="0000FF"/>
                </a:solidFill>
                <a:latin typeface="Calibri"/>
                <a:cs typeface="Calibri"/>
              </a:rPr>
              <a:t>K</a:t>
            </a:r>
            <a:r>
              <a:rPr sz="4400" b="1" spc="-25" dirty="0">
                <a:solidFill>
                  <a:srgbClr val="0000FF"/>
                </a:solidFill>
                <a:latin typeface="Calibri"/>
                <a:cs typeface="Calibri"/>
              </a:rPr>
              <a:t>enni</a:t>
            </a:r>
            <a:r>
              <a:rPr sz="4400" b="1" spc="-5" dirty="0">
                <a:solidFill>
                  <a:srgbClr val="0000FF"/>
                </a:solidFill>
                <a:latin typeface="Calibri"/>
                <a:cs typeface="Calibri"/>
              </a:rPr>
              <a:t>s</a:t>
            </a:r>
            <a:r>
              <a:rPr sz="4400" b="1" spc="-35" dirty="0">
                <a:solidFill>
                  <a:srgbClr val="0000FF"/>
                </a:solidFill>
                <a:latin typeface="Calibri"/>
                <a:cs typeface="Calibri"/>
              </a:rPr>
              <a:t>ma</a:t>
            </a:r>
            <a:r>
              <a:rPr sz="4400" b="1" spc="-125" dirty="0">
                <a:solidFill>
                  <a:srgbClr val="0000FF"/>
                </a:solidFill>
                <a:latin typeface="Calibri"/>
                <a:cs typeface="Calibri"/>
              </a:rPr>
              <a:t>k</a:t>
            </a:r>
            <a:r>
              <a:rPr sz="4400" b="1" spc="-30" dirty="0">
                <a:solidFill>
                  <a:srgbClr val="0000FF"/>
                </a:solidFill>
                <a:latin typeface="Calibri"/>
                <a:cs typeface="Calibri"/>
              </a:rPr>
              <a:t>e</a:t>
            </a:r>
            <a:r>
              <a:rPr sz="4400" b="1" spc="-25" dirty="0">
                <a:solidFill>
                  <a:srgbClr val="0000FF"/>
                </a:solidFill>
                <a:latin typeface="Calibri"/>
                <a:cs typeface="Calibri"/>
              </a:rPr>
              <a:t>n</a:t>
            </a:r>
            <a:r>
              <a:rPr sz="4400" b="1" spc="3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4400" b="1" spc="-40" dirty="0">
                <a:solidFill>
                  <a:srgbClr val="0000FF"/>
                </a:solidFill>
                <a:latin typeface="Calibri"/>
                <a:cs typeface="Calibri"/>
              </a:rPr>
              <a:t>m</a:t>
            </a:r>
            <a:r>
              <a:rPr sz="4400" b="1" spc="-45" dirty="0">
                <a:solidFill>
                  <a:srgbClr val="0000FF"/>
                </a:solidFill>
                <a:latin typeface="Calibri"/>
                <a:cs typeface="Calibri"/>
              </a:rPr>
              <a:t>e</a:t>
            </a:r>
            <a:r>
              <a:rPr sz="4400" b="1" spc="-15" dirty="0">
                <a:solidFill>
                  <a:srgbClr val="0000FF"/>
                </a:solidFill>
                <a:latin typeface="Calibri"/>
                <a:cs typeface="Calibri"/>
              </a:rPr>
              <a:t>t</a:t>
            </a:r>
            <a:r>
              <a:rPr sz="4400" b="1" spc="-2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4400" b="1" spc="-35" dirty="0">
                <a:solidFill>
                  <a:srgbClr val="0000FF"/>
                </a:solidFill>
                <a:latin typeface="Calibri"/>
                <a:cs typeface="Calibri"/>
              </a:rPr>
              <a:t>me</a:t>
            </a:r>
            <a:r>
              <a:rPr sz="4400" b="1" spc="-50" dirty="0">
                <a:solidFill>
                  <a:srgbClr val="0000FF"/>
                </a:solidFill>
                <a:latin typeface="Calibri"/>
                <a:cs typeface="Calibri"/>
              </a:rPr>
              <a:t>n</a:t>
            </a:r>
            <a:r>
              <a:rPr sz="4400" b="1" spc="-60" dirty="0">
                <a:solidFill>
                  <a:srgbClr val="0000FF"/>
                </a:solidFill>
                <a:latin typeface="Calibri"/>
                <a:cs typeface="Calibri"/>
              </a:rPr>
              <a:t>t</a:t>
            </a:r>
            <a:r>
              <a:rPr sz="4400" b="1" spc="-20" dirty="0">
                <a:solidFill>
                  <a:srgbClr val="0000FF"/>
                </a:solidFill>
                <a:latin typeface="Calibri"/>
                <a:cs typeface="Calibri"/>
              </a:rPr>
              <a:t>or</a:t>
            </a:r>
            <a:endParaRPr sz="4400" dirty="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710883"/>
              </p:ext>
            </p:extLst>
          </p:nvPr>
        </p:nvGraphicFramePr>
        <p:xfrm>
          <a:off x="740181" y="1951093"/>
          <a:ext cx="7089116" cy="38762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938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5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989">
                <a:tc>
                  <a:txBody>
                    <a:bodyPr/>
                    <a:lstStyle/>
                    <a:p>
                      <a:pPr marL="492125" marR="0" lvl="0" indent="-45720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6600"/>
                        </a:buClr>
                        <a:buSzTx/>
                        <a:buFont typeface="Wingdings"/>
                        <a:buChar char=""/>
                        <a:tabLst>
                          <a:tab pos="492125" algn="l"/>
                        </a:tabLst>
                        <a:defRPr/>
                      </a:pPr>
                      <a:r>
                        <a:rPr sz="32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B3A</a:t>
                      </a:r>
                      <a:r>
                        <a:rPr sz="3200" spc="-1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2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&gt;</a:t>
                      </a:r>
                      <a:r>
                        <a:rPr lang="nl-NL" sz="32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Dhr.</a:t>
                      </a:r>
                      <a:r>
                        <a:rPr lang="nl-NL" sz="2800" spc="1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nl-NL" sz="2800" spc="-5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IJFF</a:t>
                      </a:r>
                      <a:endParaRPr sz="2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293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32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Bakkerij</a:t>
                      </a:r>
                      <a:endParaRPr sz="3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870">
                <a:tc>
                  <a:txBody>
                    <a:bodyPr/>
                    <a:lstStyle/>
                    <a:p>
                      <a:pPr marL="492125" indent="-457200">
                        <a:lnSpc>
                          <a:spcPct val="100000"/>
                        </a:lnSpc>
                        <a:buClr>
                          <a:srgbClr val="CC6600"/>
                        </a:buClr>
                        <a:buFont typeface="Wingdings"/>
                        <a:buChar char=""/>
                        <a:tabLst>
                          <a:tab pos="492125" algn="l"/>
                        </a:tabLst>
                      </a:pPr>
                      <a:r>
                        <a:rPr sz="32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B3B</a:t>
                      </a:r>
                      <a:r>
                        <a:rPr sz="32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2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&gt;</a:t>
                      </a:r>
                      <a:r>
                        <a:rPr lang="nl-NL" sz="32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Mevr.</a:t>
                      </a:r>
                      <a:r>
                        <a:rPr lang="nl-NL" sz="3200" baseline="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Postma</a:t>
                      </a:r>
                    </a:p>
                    <a:p>
                      <a:pPr marL="492125" indent="-457200">
                        <a:lnSpc>
                          <a:spcPct val="100000"/>
                        </a:lnSpc>
                        <a:buClr>
                          <a:srgbClr val="CC6600"/>
                        </a:buClr>
                        <a:buFont typeface="Wingdings"/>
                        <a:buChar char=""/>
                        <a:tabLst>
                          <a:tab pos="492125" algn="l"/>
                        </a:tabLst>
                      </a:pPr>
                      <a:r>
                        <a:rPr lang="nl-NL" sz="3200" baseline="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          Dhr. el </a:t>
                      </a:r>
                      <a:r>
                        <a:rPr lang="nl-NL" sz="3200" baseline="0" dirty="0" err="1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Ajami</a:t>
                      </a:r>
                      <a:endParaRPr sz="2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2930">
                        <a:lnSpc>
                          <a:spcPct val="100000"/>
                        </a:lnSpc>
                      </a:pPr>
                      <a:r>
                        <a:rPr lang="nl-NL" sz="32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Keuken</a:t>
                      </a:r>
                      <a:endParaRPr sz="3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870">
                <a:tc>
                  <a:txBody>
                    <a:bodyPr/>
                    <a:lstStyle/>
                    <a:p>
                      <a:pPr marL="492125" indent="-457200">
                        <a:lnSpc>
                          <a:spcPct val="100000"/>
                        </a:lnSpc>
                        <a:buClr>
                          <a:srgbClr val="CC6600"/>
                        </a:buClr>
                        <a:buFont typeface="Wingdings"/>
                        <a:buChar char=""/>
                        <a:tabLst>
                          <a:tab pos="492125" algn="l"/>
                        </a:tabLst>
                      </a:pPr>
                      <a:r>
                        <a:rPr sz="32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B3C</a:t>
                      </a:r>
                      <a:r>
                        <a:rPr sz="32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2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&gt;</a:t>
                      </a:r>
                      <a:r>
                        <a:rPr lang="nl-NL" sz="32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Mevr.</a:t>
                      </a:r>
                      <a:r>
                        <a:rPr lang="nl-NL" sz="3200" baseline="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Willems</a:t>
                      </a:r>
                      <a:endParaRPr lang="nl-NL" sz="3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293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320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ZW plein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556">
                <a:tc>
                  <a:txBody>
                    <a:bodyPr/>
                    <a:lstStyle/>
                    <a:p>
                      <a:pPr marL="492125" indent="-457200">
                        <a:lnSpc>
                          <a:spcPct val="100000"/>
                        </a:lnSpc>
                        <a:buClr>
                          <a:srgbClr val="CC6600"/>
                        </a:buClr>
                        <a:buFont typeface="Wingdings"/>
                        <a:buChar char=""/>
                        <a:tabLst>
                          <a:tab pos="492125" algn="l"/>
                        </a:tabLst>
                      </a:pPr>
                      <a:r>
                        <a:rPr sz="32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K3A</a:t>
                      </a:r>
                      <a:r>
                        <a:rPr sz="3200" spc="-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2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&gt;</a:t>
                      </a:r>
                      <a:r>
                        <a:rPr lang="nl-NL" sz="32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D</a:t>
                      </a:r>
                      <a:r>
                        <a:rPr lang="nl-NL" sz="3200" baseline="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hr. de Haan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2930">
                        <a:lnSpc>
                          <a:spcPct val="100000"/>
                        </a:lnSpc>
                      </a:pPr>
                      <a:r>
                        <a:rPr lang="nl-NL" sz="32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Restaurant</a:t>
                      </a:r>
                      <a:endParaRPr sz="3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968">
                <a:tc>
                  <a:txBody>
                    <a:bodyPr/>
                    <a:lstStyle/>
                    <a:p>
                      <a:pPr marL="492125" indent="-457200">
                        <a:lnSpc>
                          <a:spcPct val="100000"/>
                        </a:lnSpc>
                        <a:buClr>
                          <a:srgbClr val="CC6600"/>
                        </a:buClr>
                        <a:buFont typeface="Wingdings"/>
                        <a:buChar char=""/>
                        <a:tabLst>
                          <a:tab pos="492125" algn="l"/>
                        </a:tabLst>
                      </a:pPr>
                      <a:r>
                        <a:rPr sz="32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K3B</a:t>
                      </a:r>
                      <a:r>
                        <a:rPr sz="3200" spc="-2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2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&gt;</a:t>
                      </a:r>
                      <a:r>
                        <a:rPr lang="nl-NL" sz="32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nl-NL" sz="280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Dhr. Water</a:t>
                      </a:r>
                      <a:endParaRPr sz="2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2930">
                        <a:lnSpc>
                          <a:spcPct val="100000"/>
                        </a:lnSpc>
                      </a:pPr>
                      <a:r>
                        <a:rPr lang="nl-NL" sz="32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Keuken</a:t>
                      </a:r>
                      <a:endParaRPr sz="3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078">
                <a:tc>
                  <a:txBody>
                    <a:bodyPr/>
                    <a:lstStyle/>
                    <a:p>
                      <a:pPr marL="492125" marR="0" lvl="0" indent="-45720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6600"/>
                        </a:buClr>
                        <a:buSzTx/>
                        <a:buFont typeface="Wingdings"/>
                        <a:buChar char=""/>
                        <a:tabLst>
                          <a:tab pos="492125" algn="l"/>
                        </a:tabLst>
                        <a:defRPr/>
                      </a:pPr>
                      <a:r>
                        <a:rPr sz="32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K3C</a:t>
                      </a:r>
                      <a:r>
                        <a:rPr sz="3200" spc="-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2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&gt;</a:t>
                      </a:r>
                      <a:r>
                        <a:rPr lang="nl-NL" sz="32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nl-NL" sz="2800" spc="-5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Mevr. Ballouti</a:t>
                      </a:r>
                      <a:endParaRPr lang="nl-NL" sz="2800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  <a:p>
                      <a:pPr marL="492125" indent="-457200">
                        <a:lnSpc>
                          <a:spcPct val="100000"/>
                        </a:lnSpc>
                        <a:buClr>
                          <a:srgbClr val="CC6600"/>
                        </a:buClr>
                        <a:buFont typeface="Wingdings"/>
                        <a:buChar char=""/>
                        <a:tabLst>
                          <a:tab pos="492125" algn="l"/>
                        </a:tabLst>
                      </a:pPr>
                      <a:endParaRPr sz="2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2930">
                        <a:lnSpc>
                          <a:spcPct val="100000"/>
                        </a:lnSpc>
                      </a:pPr>
                      <a:r>
                        <a:rPr lang="nl-NL" sz="32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ZW plein</a:t>
                      </a:r>
                      <a:endParaRPr sz="3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551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93571" y="601726"/>
            <a:ext cx="6956856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15669">
              <a:lnSpc>
                <a:spcPct val="100000"/>
              </a:lnSpc>
            </a:pPr>
            <a:r>
              <a:rPr lang="nl-NL" dirty="0"/>
              <a:t>O</a:t>
            </a:r>
            <a:r>
              <a:rPr dirty="0" err="1"/>
              <a:t>ud</a:t>
            </a:r>
            <a:r>
              <a:rPr spc="5" dirty="0" err="1"/>
              <a:t>e</a:t>
            </a:r>
            <a:r>
              <a:rPr spc="-114" dirty="0" err="1"/>
              <a:t>r</a:t>
            </a:r>
            <a:r>
              <a:rPr spc="-65" dirty="0" err="1"/>
              <a:t>a</a:t>
            </a:r>
            <a:r>
              <a:rPr spc="-35" dirty="0" err="1"/>
              <a:t>v</a:t>
            </a:r>
            <a:r>
              <a:rPr dirty="0" err="1"/>
              <a:t>ond</a:t>
            </a:r>
            <a:r>
              <a:rPr spc="-20" dirty="0"/>
              <a:t> </a:t>
            </a:r>
            <a:r>
              <a:rPr dirty="0"/>
              <a:t>leerjaar</a:t>
            </a:r>
            <a:r>
              <a:rPr spc="-45" dirty="0"/>
              <a:t> </a:t>
            </a:r>
            <a:r>
              <a:rPr dirty="0"/>
              <a:t>3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582261"/>
            <a:ext cx="6567170" cy="355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65"/>
              </a:spcBef>
              <a:buClr>
                <a:srgbClr val="CC6600"/>
              </a:buClr>
              <a:tabLst>
                <a:tab pos="356235" algn="l"/>
              </a:tabLst>
            </a:pPr>
            <a:r>
              <a:rPr lang="nl-NL" sz="3200" dirty="0">
                <a:latin typeface="Calibri"/>
                <a:cs typeface="Calibri"/>
              </a:rPr>
              <a:t>Centraal</a:t>
            </a: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lr>
                <a:srgbClr val="CC6600"/>
              </a:buClr>
              <a:buFont typeface="Arial"/>
              <a:buChar char="•"/>
              <a:tabLst>
                <a:tab pos="356235" algn="l"/>
              </a:tabLst>
            </a:pPr>
            <a:r>
              <a:rPr lang="nl-NL" sz="3200" dirty="0">
                <a:latin typeface="Calibri"/>
                <a:cs typeface="Calibri"/>
              </a:rPr>
              <a:t>Deel 1 Centraal</a:t>
            </a:r>
            <a:endParaRPr sz="3200" dirty="0">
              <a:latin typeface="Calibri"/>
              <a:cs typeface="Calibri"/>
            </a:endParaRPr>
          </a:p>
          <a:p>
            <a:pPr marL="1155700" lvl="1" indent="-228600">
              <a:lnSpc>
                <a:spcPct val="100000"/>
              </a:lnSpc>
              <a:spcBef>
                <a:spcPts val="555"/>
              </a:spcBef>
              <a:buClr>
                <a:srgbClr val="CC6600"/>
              </a:buClr>
              <a:buFont typeface="Arial"/>
              <a:buChar char="•"/>
              <a:tabLst>
                <a:tab pos="1156335" algn="l"/>
              </a:tabLst>
            </a:pPr>
            <a:r>
              <a:rPr lang="nl-NL" sz="2000" i="1" dirty="0">
                <a:latin typeface="Calibri"/>
                <a:cs typeface="Calibri"/>
              </a:rPr>
              <a:t>Dhr. Van der Duin afdelingsleider </a:t>
            </a:r>
            <a:endParaRPr lang="nl-NL" sz="2000" i="1" dirty="0" smtClean="0">
              <a:latin typeface="Calibri"/>
              <a:cs typeface="Calibri"/>
            </a:endParaRPr>
          </a:p>
          <a:p>
            <a:pPr marL="1155700" lvl="1" indent="-228600">
              <a:lnSpc>
                <a:spcPct val="100000"/>
              </a:lnSpc>
              <a:spcBef>
                <a:spcPts val="555"/>
              </a:spcBef>
              <a:buClr>
                <a:srgbClr val="CC6600"/>
              </a:buClr>
              <a:buFont typeface="Arial"/>
              <a:buChar char="•"/>
              <a:tabLst>
                <a:tab pos="1156335" algn="l"/>
              </a:tabLst>
            </a:pPr>
            <a:r>
              <a:rPr lang="nl-NL" sz="2000" i="1" dirty="0" smtClean="0">
                <a:latin typeface="Calibri"/>
                <a:cs typeface="Calibri"/>
              </a:rPr>
              <a:t>Dhr</a:t>
            </a:r>
            <a:r>
              <a:rPr lang="nl-NL" sz="2000" i="1" dirty="0">
                <a:latin typeface="Calibri"/>
                <a:cs typeface="Calibri"/>
              </a:rPr>
              <a:t>. </a:t>
            </a:r>
            <a:r>
              <a:rPr lang="nl-NL" dirty="0"/>
              <a:t>Özkan </a:t>
            </a:r>
            <a:r>
              <a:rPr sz="2000" i="1" spc="-5" dirty="0" err="1">
                <a:latin typeface="Calibri"/>
                <a:cs typeface="Calibri"/>
              </a:rPr>
              <a:t>de</a:t>
            </a:r>
            <a:r>
              <a:rPr sz="2000" i="1" spc="-15" dirty="0" err="1">
                <a:latin typeface="Calibri"/>
                <a:cs typeface="Calibri"/>
              </a:rPr>
              <a:t>c</a:t>
            </a:r>
            <a:r>
              <a:rPr sz="2000" i="1" spc="-5" dirty="0" err="1">
                <a:latin typeface="Calibri"/>
                <a:cs typeface="Calibri"/>
              </a:rPr>
              <a:t>aa</a:t>
            </a:r>
            <a:r>
              <a:rPr sz="2000" i="1" dirty="0" err="1">
                <a:latin typeface="Calibri"/>
                <a:cs typeface="Calibri"/>
              </a:rPr>
              <a:t>n</a:t>
            </a:r>
            <a:r>
              <a:rPr sz="2000" i="1" spc="-15" dirty="0">
                <a:latin typeface="Calibri"/>
                <a:cs typeface="Calibri"/>
              </a:rPr>
              <a:t> </a:t>
            </a:r>
            <a:endParaRPr lang="nl-NL" sz="2000" i="1" spc="-45" dirty="0">
              <a:latin typeface="Calibri"/>
              <a:cs typeface="Calibri"/>
            </a:endParaRPr>
          </a:p>
          <a:p>
            <a:pPr marL="927100" lvl="1">
              <a:lnSpc>
                <a:spcPct val="100000"/>
              </a:lnSpc>
              <a:spcBef>
                <a:spcPts val="480"/>
              </a:spcBef>
              <a:buClr>
                <a:srgbClr val="CC6600"/>
              </a:buClr>
              <a:tabLst>
                <a:tab pos="1156335" algn="l"/>
              </a:tabLst>
            </a:pPr>
            <a:r>
              <a:rPr lang="nl-NL" sz="2000" i="1" spc="-45" dirty="0">
                <a:latin typeface="Calibri"/>
                <a:cs typeface="Calibri"/>
              </a:rPr>
              <a:t>	(</a:t>
            </a:r>
            <a:r>
              <a:rPr lang="nl-NL" sz="2000" i="1" dirty="0">
                <a:cs typeface="Calibri"/>
              </a:rPr>
              <a:t>M</a:t>
            </a:r>
            <a:r>
              <a:rPr lang="nl-NL" sz="2000" i="1" spc="-10" dirty="0">
                <a:cs typeface="Calibri"/>
              </a:rPr>
              <a:t>e</a:t>
            </a:r>
            <a:r>
              <a:rPr lang="nl-NL" sz="2000" i="1" dirty="0">
                <a:cs typeface="Calibri"/>
              </a:rPr>
              <a:t>v</a:t>
            </a:r>
            <a:r>
              <a:rPr lang="nl-NL" sz="2000" i="1" spc="-180" dirty="0">
                <a:cs typeface="Calibri"/>
              </a:rPr>
              <a:t>r</a:t>
            </a:r>
            <a:r>
              <a:rPr lang="nl-NL" sz="2000" i="1" dirty="0">
                <a:cs typeface="Calibri"/>
              </a:rPr>
              <a:t>.</a:t>
            </a:r>
            <a:r>
              <a:rPr lang="nl-NL" sz="2000" i="1" spc="-10" dirty="0">
                <a:cs typeface="Calibri"/>
              </a:rPr>
              <a:t> </a:t>
            </a:r>
            <a:r>
              <a:rPr lang="nl-NL" sz="2000" i="1" dirty="0">
                <a:cs typeface="Calibri"/>
              </a:rPr>
              <a:t>Me</a:t>
            </a:r>
            <a:r>
              <a:rPr lang="nl-NL" sz="2000" i="1" spc="5" dirty="0">
                <a:cs typeface="Calibri"/>
              </a:rPr>
              <a:t>e</a:t>
            </a:r>
            <a:r>
              <a:rPr lang="nl-NL" sz="2000" i="1" spc="-5" dirty="0">
                <a:cs typeface="Calibri"/>
              </a:rPr>
              <a:t>uw</a:t>
            </a:r>
            <a:r>
              <a:rPr lang="nl-NL" sz="2000" i="1" spc="-15" dirty="0">
                <a:cs typeface="Calibri"/>
              </a:rPr>
              <a:t>s</a:t>
            </a:r>
            <a:r>
              <a:rPr lang="nl-NL" sz="2000" i="1" dirty="0">
                <a:cs typeface="Calibri"/>
              </a:rPr>
              <a:t>en</a:t>
            </a:r>
            <a:r>
              <a:rPr lang="nl-NL" sz="2000" i="1" spc="-55" dirty="0">
                <a:cs typeface="Calibri"/>
              </a:rPr>
              <a:t> decaan)</a:t>
            </a:r>
            <a:endParaRPr lang="nl-NL" sz="2000" i="1" dirty="0">
              <a:latin typeface="Calibri"/>
              <a:cs typeface="Calibri"/>
            </a:endParaRPr>
          </a:p>
          <a:p>
            <a:pPr marL="1155700" lvl="1" indent="-228600">
              <a:lnSpc>
                <a:spcPct val="100000"/>
              </a:lnSpc>
              <a:spcBef>
                <a:spcPts val="480"/>
              </a:spcBef>
              <a:buClr>
                <a:srgbClr val="CC6600"/>
              </a:buClr>
              <a:buFont typeface="Arial"/>
              <a:buChar char="•"/>
              <a:tabLst>
                <a:tab pos="1156335" algn="l"/>
              </a:tabLst>
            </a:pPr>
            <a:r>
              <a:rPr lang="nl-NL" sz="2000" i="1" dirty="0">
                <a:latin typeface="Calibri"/>
                <a:cs typeface="Calibri"/>
              </a:rPr>
              <a:t>Dhr. van den Hogen examensecretaris</a:t>
            </a:r>
          </a:p>
          <a:p>
            <a:pPr marL="927100" lvl="1">
              <a:lnSpc>
                <a:spcPct val="100000"/>
              </a:lnSpc>
              <a:spcBef>
                <a:spcPts val="480"/>
              </a:spcBef>
              <a:buClr>
                <a:srgbClr val="CC6600"/>
              </a:buClr>
              <a:tabLst>
                <a:tab pos="1156335" algn="l"/>
              </a:tabLst>
            </a:pPr>
            <a:endParaRPr sz="20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Clr>
                <a:srgbClr val="CC6600"/>
              </a:buClr>
              <a:buFont typeface="Arial"/>
              <a:buChar char="•"/>
              <a:tabLst>
                <a:tab pos="356235" algn="l"/>
              </a:tabLst>
            </a:pPr>
            <a:r>
              <a:rPr lang="nl-NL" sz="3200" dirty="0">
                <a:latin typeface="Calibri"/>
                <a:cs typeface="Calibri"/>
              </a:rPr>
              <a:t>Deel 2 </a:t>
            </a:r>
            <a:r>
              <a:rPr sz="3200" spc="-5" dirty="0">
                <a:latin typeface="Calibri"/>
                <a:cs typeface="Calibri"/>
              </a:rPr>
              <a:t>d</a:t>
            </a:r>
            <a:r>
              <a:rPr sz="3200" dirty="0">
                <a:latin typeface="Calibri"/>
                <a:cs typeface="Calibri"/>
              </a:rPr>
              <a:t>e me</a:t>
            </a:r>
            <a:r>
              <a:rPr sz="3200" spc="-35" dirty="0">
                <a:latin typeface="Calibri"/>
                <a:cs typeface="Calibri"/>
              </a:rPr>
              <a:t>n</a:t>
            </a:r>
            <a:r>
              <a:rPr sz="3200" spc="-45" dirty="0">
                <a:latin typeface="Calibri"/>
                <a:cs typeface="Calibri"/>
              </a:rPr>
              <a:t>t</a:t>
            </a:r>
            <a:r>
              <a:rPr sz="3200" spc="-5" dirty="0">
                <a:latin typeface="Calibri"/>
                <a:cs typeface="Calibri"/>
              </a:rPr>
              <a:t>or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3571" y="601726"/>
            <a:ext cx="6956856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30350">
              <a:lnSpc>
                <a:spcPct val="100000"/>
              </a:lnSpc>
            </a:pPr>
            <a:r>
              <a:rPr lang="nl-NL" spc="5" dirty="0"/>
              <a:t>C</a:t>
            </a:r>
            <a:r>
              <a:rPr spc="-5" dirty="0" err="1"/>
              <a:t>e</a:t>
            </a:r>
            <a:r>
              <a:rPr spc="-30" dirty="0" err="1"/>
              <a:t>n</a:t>
            </a:r>
            <a:r>
              <a:rPr spc="-20" dirty="0" err="1"/>
              <a:t>t</a:t>
            </a:r>
            <a:r>
              <a:rPr spc="-110" dirty="0" err="1"/>
              <a:t>r</a:t>
            </a:r>
            <a:r>
              <a:rPr dirty="0" err="1"/>
              <a:t>ale</a:t>
            </a:r>
            <a:r>
              <a:rPr spc="-35" dirty="0"/>
              <a:t> </a:t>
            </a:r>
            <a:r>
              <a:rPr dirty="0"/>
              <a:t>opening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35940" y="1697982"/>
            <a:ext cx="8072119" cy="21544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nl-NL" sz="2800" spc="-15" dirty="0">
                <a:solidFill>
                  <a:schemeClr val="tx1"/>
                </a:solidFill>
              </a:rPr>
              <a:t>Deel 1</a:t>
            </a:r>
          </a:p>
          <a:p>
            <a:pPr marL="4699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800" spc="-15" dirty="0">
                <a:solidFill>
                  <a:schemeClr val="tx1"/>
                </a:solidFill>
              </a:rPr>
              <a:t>A</a:t>
            </a:r>
            <a:r>
              <a:rPr sz="2800" spc="-15" dirty="0" err="1">
                <a:solidFill>
                  <a:schemeClr val="tx1"/>
                </a:solidFill>
              </a:rPr>
              <a:t>l</a:t>
            </a:r>
            <a:r>
              <a:rPr sz="2800" spc="-45" dirty="0" err="1">
                <a:solidFill>
                  <a:schemeClr val="tx1"/>
                </a:solidFill>
              </a:rPr>
              <a:t>g</a:t>
            </a:r>
            <a:r>
              <a:rPr sz="2800" spc="-20" dirty="0" err="1">
                <a:solidFill>
                  <a:schemeClr val="tx1"/>
                </a:solidFill>
              </a:rPr>
              <a:t>emene</a:t>
            </a:r>
            <a:r>
              <a:rPr sz="2800" spc="-10" dirty="0">
                <a:solidFill>
                  <a:schemeClr val="tx1"/>
                </a:solidFill>
              </a:rPr>
              <a:t> i</a:t>
            </a:r>
            <a:r>
              <a:rPr sz="2800" spc="-35" dirty="0">
                <a:solidFill>
                  <a:schemeClr val="tx1"/>
                </a:solidFill>
              </a:rPr>
              <a:t>n</a:t>
            </a:r>
            <a:r>
              <a:rPr sz="2800" spc="-75" dirty="0">
                <a:solidFill>
                  <a:schemeClr val="tx1"/>
                </a:solidFill>
              </a:rPr>
              <a:t>f</a:t>
            </a:r>
            <a:r>
              <a:rPr sz="2800" spc="-25" dirty="0">
                <a:solidFill>
                  <a:schemeClr val="tx1"/>
                </a:solidFill>
              </a:rPr>
              <a:t>orm</a:t>
            </a:r>
            <a:r>
              <a:rPr sz="2800" spc="-35" dirty="0">
                <a:solidFill>
                  <a:schemeClr val="tx1"/>
                </a:solidFill>
              </a:rPr>
              <a:t>a</a:t>
            </a:r>
            <a:r>
              <a:rPr sz="2800" spc="-10" dirty="0">
                <a:solidFill>
                  <a:schemeClr val="tx1"/>
                </a:solidFill>
              </a:rPr>
              <a:t>tie</a:t>
            </a:r>
            <a:r>
              <a:rPr sz="2800" dirty="0">
                <a:solidFill>
                  <a:schemeClr val="tx1"/>
                </a:solidFill>
              </a:rPr>
              <a:t> </a:t>
            </a:r>
            <a:r>
              <a:rPr sz="2800" spc="-15" dirty="0" err="1">
                <a:solidFill>
                  <a:schemeClr val="tx1"/>
                </a:solidFill>
              </a:rPr>
              <a:t>leerjaar</a:t>
            </a:r>
            <a:r>
              <a:rPr sz="2800" spc="-15" dirty="0">
                <a:solidFill>
                  <a:schemeClr val="tx1"/>
                </a:solidFill>
              </a:rPr>
              <a:t> 3</a:t>
            </a:r>
            <a:endParaRPr lang="nl-NL" sz="2800" dirty="0">
              <a:solidFill>
                <a:schemeClr val="tx1"/>
              </a:solidFill>
              <a:latin typeface="Wingdings"/>
            </a:endParaRPr>
          </a:p>
          <a:p>
            <a:pPr marL="4699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2800" spc="-15" dirty="0" err="1">
                <a:solidFill>
                  <a:schemeClr val="tx1"/>
                </a:solidFill>
              </a:rPr>
              <a:t>P</a:t>
            </a:r>
            <a:r>
              <a:rPr sz="2800" spc="-70" dirty="0" err="1">
                <a:solidFill>
                  <a:schemeClr val="tx1"/>
                </a:solidFill>
              </a:rPr>
              <a:t>r</a:t>
            </a:r>
            <a:r>
              <a:rPr sz="2800" spc="-20" dirty="0" err="1">
                <a:solidFill>
                  <a:schemeClr val="tx1"/>
                </a:solidFill>
              </a:rPr>
              <a:t>ofiel</a:t>
            </a:r>
            <a:r>
              <a:rPr sz="2800" spc="-10" dirty="0">
                <a:solidFill>
                  <a:schemeClr val="tx1"/>
                </a:solidFill>
              </a:rPr>
              <a:t>-</a:t>
            </a:r>
            <a:r>
              <a:rPr sz="2800" spc="20" dirty="0">
                <a:solidFill>
                  <a:schemeClr val="tx1"/>
                </a:solidFill>
              </a:rPr>
              <a:t> </a:t>
            </a:r>
            <a:r>
              <a:rPr sz="2800" spc="-15" dirty="0">
                <a:solidFill>
                  <a:schemeClr val="tx1"/>
                </a:solidFill>
              </a:rPr>
              <a:t>en</a:t>
            </a:r>
            <a:r>
              <a:rPr sz="2800" spc="5" dirty="0">
                <a:solidFill>
                  <a:schemeClr val="tx1"/>
                </a:solidFill>
              </a:rPr>
              <a:t> </a:t>
            </a:r>
            <a:r>
              <a:rPr sz="2800" spc="-100" dirty="0" err="1">
                <a:solidFill>
                  <a:schemeClr val="tx1"/>
                </a:solidFill>
              </a:rPr>
              <a:t>k</a:t>
            </a:r>
            <a:r>
              <a:rPr sz="2800" spc="-15" dirty="0" err="1">
                <a:solidFill>
                  <a:schemeClr val="tx1"/>
                </a:solidFill>
              </a:rPr>
              <a:t>eu</a:t>
            </a:r>
            <a:r>
              <a:rPr sz="2800" spc="-85" dirty="0" err="1">
                <a:solidFill>
                  <a:schemeClr val="tx1"/>
                </a:solidFill>
              </a:rPr>
              <a:t>z</a:t>
            </a:r>
            <a:r>
              <a:rPr sz="2800" spc="-15" dirty="0" err="1">
                <a:solidFill>
                  <a:schemeClr val="tx1"/>
                </a:solidFill>
              </a:rPr>
              <a:t>e</a:t>
            </a:r>
            <a:r>
              <a:rPr lang="nl-NL" sz="2800" spc="-15" dirty="0">
                <a:solidFill>
                  <a:schemeClr val="tx1"/>
                </a:solidFill>
              </a:rPr>
              <a:t>vak</a:t>
            </a:r>
            <a:endParaRPr lang="nl-NL" sz="2800" dirty="0">
              <a:solidFill>
                <a:schemeClr val="tx1"/>
              </a:solidFill>
              <a:latin typeface="Wingdings"/>
            </a:endParaRPr>
          </a:p>
          <a:p>
            <a:pPr marL="4699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2800" spc="-20" dirty="0">
                <a:solidFill>
                  <a:schemeClr val="tx1"/>
                </a:solidFill>
              </a:rPr>
              <a:t>R</a:t>
            </a:r>
            <a:r>
              <a:rPr sz="2800" spc="-10" dirty="0">
                <a:solidFill>
                  <a:schemeClr val="tx1"/>
                </a:solidFill>
              </a:rPr>
              <a:t>a</a:t>
            </a:r>
            <a:r>
              <a:rPr sz="2800" spc="-20" dirty="0">
                <a:solidFill>
                  <a:schemeClr val="tx1"/>
                </a:solidFill>
              </a:rPr>
              <a:t>ppor</a:t>
            </a:r>
            <a:r>
              <a:rPr sz="2800" spc="-10" dirty="0">
                <a:solidFill>
                  <a:schemeClr val="tx1"/>
                </a:solidFill>
              </a:rPr>
              <a:t>t</a:t>
            </a:r>
            <a:r>
              <a:rPr sz="2800" spc="20" dirty="0">
                <a:solidFill>
                  <a:schemeClr val="tx1"/>
                </a:solidFill>
              </a:rPr>
              <a:t> </a:t>
            </a:r>
            <a:r>
              <a:rPr sz="2800" spc="-15" dirty="0">
                <a:solidFill>
                  <a:schemeClr val="tx1"/>
                </a:solidFill>
              </a:rPr>
              <a:t>en</a:t>
            </a:r>
            <a:r>
              <a:rPr sz="2800" spc="-5" dirty="0">
                <a:solidFill>
                  <a:schemeClr val="tx1"/>
                </a:solidFill>
              </a:rPr>
              <a:t> </a:t>
            </a:r>
            <a:r>
              <a:rPr sz="2800" spc="-25" dirty="0" err="1">
                <a:solidFill>
                  <a:schemeClr val="tx1"/>
                </a:solidFill>
              </a:rPr>
              <a:t>o</a:t>
            </a:r>
            <a:r>
              <a:rPr sz="2800" spc="-45" dirty="0" err="1">
                <a:solidFill>
                  <a:schemeClr val="tx1"/>
                </a:solidFill>
              </a:rPr>
              <a:t>v</a:t>
            </a:r>
            <a:r>
              <a:rPr sz="2800" spc="-15" dirty="0" err="1">
                <a:solidFill>
                  <a:schemeClr val="tx1"/>
                </a:solidFill>
              </a:rPr>
              <a:t>e</a:t>
            </a:r>
            <a:r>
              <a:rPr sz="2800" spc="-50" dirty="0" err="1">
                <a:solidFill>
                  <a:schemeClr val="tx1"/>
                </a:solidFill>
              </a:rPr>
              <a:t>r</a:t>
            </a:r>
            <a:r>
              <a:rPr sz="2800" spc="-60" dirty="0" err="1">
                <a:solidFill>
                  <a:schemeClr val="tx1"/>
                </a:solidFill>
              </a:rPr>
              <a:t>g</a:t>
            </a:r>
            <a:r>
              <a:rPr sz="2800" spc="-15" dirty="0" err="1">
                <a:solidFill>
                  <a:schemeClr val="tx1"/>
                </a:solidFill>
              </a:rPr>
              <a:t>angsnormen</a:t>
            </a:r>
            <a:endParaRPr lang="nl-NL" sz="2800" dirty="0">
              <a:solidFill>
                <a:schemeClr val="tx1"/>
              </a:solidFill>
              <a:latin typeface="Wingdings"/>
            </a:endParaRPr>
          </a:p>
          <a:p>
            <a:pPr marL="4699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2800" spc="-60" dirty="0">
                <a:solidFill>
                  <a:schemeClr val="tx1"/>
                </a:solidFill>
              </a:rPr>
              <a:t>L</a:t>
            </a:r>
            <a:r>
              <a:rPr sz="2800" spc="-25" dirty="0">
                <a:solidFill>
                  <a:schemeClr val="tx1"/>
                </a:solidFill>
              </a:rPr>
              <a:t>O</a:t>
            </a:r>
            <a:r>
              <a:rPr sz="2800" spc="-20" dirty="0">
                <a:solidFill>
                  <a:schemeClr val="tx1"/>
                </a:solidFill>
              </a:rPr>
              <a:t>B</a:t>
            </a:r>
            <a:r>
              <a:rPr sz="2800" dirty="0">
                <a:solidFill>
                  <a:schemeClr val="tx1"/>
                </a:solidFill>
              </a:rPr>
              <a:t> </a:t>
            </a:r>
            <a:r>
              <a:rPr sz="2800" spc="-15" dirty="0">
                <a:solidFill>
                  <a:schemeClr val="tx1"/>
                </a:solidFill>
              </a:rPr>
              <a:t>en</a:t>
            </a:r>
            <a:r>
              <a:rPr sz="2800" dirty="0">
                <a:solidFill>
                  <a:schemeClr val="tx1"/>
                </a:solidFill>
              </a:rPr>
              <a:t> </a:t>
            </a:r>
            <a:r>
              <a:rPr sz="2800" spc="-55" dirty="0">
                <a:solidFill>
                  <a:schemeClr val="tx1"/>
                </a:solidFill>
              </a:rPr>
              <a:t>st</a:t>
            </a:r>
            <a:r>
              <a:rPr sz="2800" spc="-15" dirty="0">
                <a:solidFill>
                  <a:schemeClr val="tx1"/>
                </a:solidFill>
              </a:rPr>
              <a:t>a</a:t>
            </a:r>
            <a:r>
              <a:rPr sz="2800" spc="-35" dirty="0">
                <a:solidFill>
                  <a:schemeClr val="tx1"/>
                </a:solidFill>
              </a:rPr>
              <a:t>g</a:t>
            </a:r>
            <a:r>
              <a:rPr sz="2800" spc="-15" dirty="0">
                <a:solidFill>
                  <a:schemeClr val="tx1"/>
                </a:solidFill>
              </a:rPr>
              <a:t>e</a:t>
            </a:r>
            <a:endParaRPr sz="2800" dirty="0">
              <a:solidFill>
                <a:schemeClr val="tx1"/>
              </a:solidFill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3571" y="601726"/>
            <a:ext cx="6956856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46735">
              <a:lnSpc>
                <a:spcPct val="100000"/>
              </a:lnSpc>
            </a:pPr>
            <a:r>
              <a:rPr lang="nl-NL" spc="-5" dirty="0"/>
              <a:t>O</a:t>
            </a:r>
            <a:r>
              <a:rPr dirty="0" err="1"/>
              <a:t>pbouw</a:t>
            </a:r>
            <a:r>
              <a:rPr spc="-10" dirty="0"/>
              <a:t> </a:t>
            </a:r>
            <a:r>
              <a:rPr spc="-20" dirty="0" err="1"/>
              <a:t>s</a:t>
            </a:r>
            <a:r>
              <a:rPr spc="-5" dirty="0" err="1"/>
              <a:t>chooljaa</a:t>
            </a:r>
            <a:r>
              <a:rPr dirty="0" err="1"/>
              <a:t>r</a:t>
            </a:r>
            <a:r>
              <a:rPr spc="5" dirty="0"/>
              <a:t> </a:t>
            </a:r>
            <a:r>
              <a:rPr dirty="0"/>
              <a:t>1</a:t>
            </a:r>
            <a:r>
              <a:rPr lang="nl-NL" spc="-10" dirty="0"/>
              <a:t>9</a:t>
            </a:r>
            <a:r>
              <a:rPr spc="-5" dirty="0"/>
              <a:t>-</a:t>
            </a:r>
            <a:r>
              <a:rPr lang="nl-NL" spc="-5" dirty="0"/>
              <a:t>20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66234"/>
            <a:ext cx="6952615" cy="42473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CC6600"/>
              </a:buClr>
              <a:buFont typeface="Arial"/>
              <a:buChar char="•"/>
              <a:tabLst>
                <a:tab pos="356235" algn="l"/>
              </a:tabLst>
            </a:pPr>
            <a:r>
              <a:rPr lang="nl-NL" sz="3200" dirty="0">
                <a:latin typeface="Calibri"/>
                <a:cs typeface="Calibri"/>
              </a:rPr>
              <a:t>37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dirty="0" err="1">
                <a:latin typeface="Calibri"/>
                <a:cs typeface="Calibri"/>
              </a:rPr>
              <a:t>le</a:t>
            </a:r>
            <a:r>
              <a:rPr sz="3200" spc="-25" dirty="0" err="1">
                <a:latin typeface="Calibri"/>
                <a:cs typeface="Calibri"/>
              </a:rPr>
              <a:t>sw</a:t>
            </a:r>
            <a:r>
              <a:rPr sz="3200" dirty="0" err="1">
                <a:latin typeface="Calibri"/>
                <a:cs typeface="Calibri"/>
              </a:rPr>
              <a:t>e</a:t>
            </a:r>
            <a:r>
              <a:rPr sz="3200" spc="-114" dirty="0" err="1">
                <a:latin typeface="Calibri"/>
                <a:cs typeface="Calibri"/>
              </a:rPr>
              <a:t>k</a:t>
            </a:r>
            <a:r>
              <a:rPr sz="3200" dirty="0" err="1">
                <a:latin typeface="Calibri"/>
                <a:cs typeface="Calibri"/>
              </a:rPr>
              <a:t>en</a:t>
            </a:r>
            <a:r>
              <a:rPr sz="3200" spc="-20" dirty="0">
                <a:latin typeface="Calibri"/>
                <a:cs typeface="Calibri"/>
              </a:rPr>
              <a:t> </a:t>
            </a:r>
            <a:endParaRPr lang="nl-NL" sz="3200" spc="-2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Clr>
                <a:srgbClr val="CC6600"/>
              </a:buClr>
              <a:buFont typeface="Arial"/>
              <a:buChar char="•"/>
              <a:tabLst>
                <a:tab pos="356235" algn="l"/>
              </a:tabLst>
            </a:pPr>
            <a:r>
              <a:rPr sz="3200" dirty="0" err="1">
                <a:latin typeface="Calibri"/>
                <a:cs typeface="Calibri"/>
              </a:rPr>
              <a:t>v</a:t>
            </a:r>
            <a:r>
              <a:rPr sz="3200" spc="-10" dirty="0" err="1">
                <a:latin typeface="Calibri"/>
                <a:cs typeface="Calibri"/>
              </a:rPr>
              <a:t>i</a:t>
            </a:r>
            <a:r>
              <a:rPr sz="3200" dirty="0" err="1">
                <a:latin typeface="Calibri"/>
                <a:cs typeface="Calibri"/>
              </a:rPr>
              <a:t>er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40" dirty="0" err="1">
                <a:latin typeface="Calibri"/>
                <a:cs typeface="Calibri"/>
              </a:rPr>
              <a:t>r</a:t>
            </a:r>
            <a:r>
              <a:rPr sz="3200" dirty="0" err="1">
                <a:latin typeface="Calibri"/>
                <a:cs typeface="Calibri"/>
              </a:rPr>
              <a:t>app</a:t>
            </a:r>
            <a:r>
              <a:rPr sz="3200" spc="-5" dirty="0" err="1">
                <a:latin typeface="Calibri"/>
                <a:cs typeface="Calibri"/>
              </a:rPr>
              <a:t>ortperiode</a:t>
            </a:r>
            <a:r>
              <a:rPr sz="3200" dirty="0" err="1">
                <a:latin typeface="Calibri"/>
                <a:cs typeface="Calibri"/>
              </a:rPr>
              <a:t>s</a:t>
            </a:r>
            <a:r>
              <a:rPr sz="3200" spc="-10" dirty="0">
                <a:latin typeface="Calibri"/>
                <a:cs typeface="Calibri"/>
              </a:rPr>
              <a:t> </a:t>
            </a:r>
            <a:endParaRPr lang="nl-NL" sz="3200" spc="-1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Clr>
                <a:srgbClr val="CC6600"/>
              </a:buClr>
              <a:buFont typeface="Arial"/>
              <a:buChar char="•"/>
              <a:tabLst>
                <a:tab pos="356235" algn="l"/>
              </a:tabLst>
            </a:pPr>
            <a:r>
              <a:rPr lang="nl-NL" sz="3200" spc="-10" dirty="0">
                <a:latin typeface="Calibri"/>
                <a:cs typeface="Calibri"/>
              </a:rPr>
              <a:t>Start Profieldelen en </a:t>
            </a:r>
            <a:r>
              <a:rPr sz="3200" spc="-114" dirty="0" err="1">
                <a:latin typeface="Calibri"/>
                <a:cs typeface="Calibri"/>
              </a:rPr>
              <a:t>k</a:t>
            </a:r>
            <a:r>
              <a:rPr sz="3200" dirty="0" err="1">
                <a:latin typeface="Calibri"/>
                <a:cs typeface="Calibri"/>
              </a:rPr>
              <a:t>eu</a:t>
            </a:r>
            <a:r>
              <a:rPr sz="3200" spc="-90" dirty="0" err="1">
                <a:latin typeface="Calibri"/>
                <a:cs typeface="Calibri"/>
              </a:rPr>
              <a:t>z</a:t>
            </a:r>
            <a:r>
              <a:rPr sz="3200" dirty="0" err="1">
                <a:latin typeface="Calibri"/>
                <a:cs typeface="Calibri"/>
              </a:rPr>
              <a:t>ede</a:t>
            </a:r>
            <a:r>
              <a:rPr sz="3200" spc="-15" dirty="0" err="1">
                <a:latin typeface="Calibri"/>
                <a:cs typeface="Calibri"/>
              </a:rPr>
              <a:t>l</a:t>
            </a:r>
            <a:r>
              <a:rPr sz="3200" dirty="0" err="1">
                <a:latin typeface="Calibri"/>
                <a:cs typeface="Calibri"/>
              </a:rPr>
              <a:t>en</a:t>
            </a:r>
            <a:r>
              <a:rPr lang="nl-NL" sz="3200" dirty="0">
                <a:latin typeface="Calibri"/>
                <a:cs typeface="Calibri"/>
              </a:rPr>
              <a:t> </a:t>
            </a:r>
          </a:p>
          <a:p>
            <a:pPr marL="12700">
              <a:lnSpc>
                <a:spcPct val="100000"/>
              </a:lnSpc>
              <a:buClr>
                <a:srgbClr val="CC6600"/>
              </a:buClr>
              <a:tabLst>
                <a:tab pos="356235" algn="l"/>
              </a:tabLst>
            </a:pPr>
            <a:r>
              <a:rPr lang="nl-NL" sz="3200" dirty="0">
                <a:latin typeface="Calibri"/>
                <a:cs typeface="Calibri"/>
              </a:rPr>
              <a:t>	(meetellen examen)</a:t>
            </a: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lr>
                <a:srgbClr val="CC6600"/>
              </a:buClr>
              <a:buFont typeface="Arial"/>
              <a:buChar char="•"/>
              <a:tabLst>
                <a:tab pos="356235" algn="l"/>
              </a:tabLst>
            </a:pPr>
            <a:r>
              <a:rPr lang="nl-NL" sz="3200" dirty="0">
                <a:latin typeface="Calibri"/>
                <a:cs typeface="Calibri"/>
              </a:rPr>
              <a:t>3 </a:t>
            </a:r>
            <a:r>
              <a:rPr lang="nl-NL" sz="3200" dirty="0" err="1">
                <a:latin typeface="Calibri"/>
                <a:cs typeface="Calibri"/>
              </a:rPr>
              <a:t>TOP-weken</a:t>
            </a:r>
            <a:endParaRPr lang="nl-NL" sz="3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lr>
                <a:srgbClr val="CC6600"/>
              </a:buClr>
              <a:buFont typeface="Arial"/>
              <a:buChar char="•"/>
              <a:tabLst>
                <a:tab pos="356235" algn="l"/>
              </a:tabLst>
            </a:pPr>
            <a:r>
              <a:rPr lang="nl-NL" sz="3200" dirty="0">
                <a:latin typeface="Calibri"/>
                <a:cs typeface="Calibri"/>
              </a:rPr>
              <a:t>2 stageweken (leerlingen zoeken zelf een stage) mei 2020</a:t>
            </a: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lr>
                <a:srgbClr val="CC6600"/>
              </a:buClr>
              <a:buFont typeface="Arial"/>
              <a:buChar char="•"/>
              <a:tabLst>
                <a:tab pos="356235" algn="l"/>
              </a:tabLst>
            </a:pPr>
            <a:endParaRPr lang="nl-NL" sz="3200" dirty="0">
              <a:solidFill>
                <a:srgbClr val="CC66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3571" y="601726"/>
            <a:ext cx="6956856" cy="677108"/>
          </a:xfrm>
        </p:spPr>
        <p:txBody>
          <a:bodyPr/>
          <a:lstStyle/>
          <a:p>
            <a:r>
              <a:rPr lang="nl-NL" dirty="0" err="1"/>
              <a:t>Vakhulp</a:t>
            </a:r>
            <a:r>
              <a:rPr lang="nl-NL" dirty="0"/>
              <a:t> woensdag 1 </a:t>
            </a:r>
            <a:r>
              <a:rPr lang="nl-NL" baseline="30000" dirty="0" err="1"/>
              <a:t>ste</a:t>
            </a:r>
            <a:r>
              <a:rPr lang="nl-NL" dirty="0"/>
              <a:t> uur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5940" y="1697982"/>
            <a:ext cx="8072119" cy="2954655"/>
          </a:xfrm>
        </p:spPr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Er is een hulpvraag.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Nederlands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Engels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Wiskunde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dirty="0">
              <a:solidFill>
                <a:schemeClr val="tx1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98133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3571" y="601726"/>
            <a:ext cx="6956856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03935">
              <a:lnSpc>
                <a:spcPct val="100000"/>
              </a:lnSpc>
            </a:pPr>
            <a:r>
              <a:rPr lang="nl-NL" dirty="0"/>
              <a:t>Profieldeel en keuzedeel</a:t>
            </a:r>
            <a:endParaRPr dirty="0"/>
          </a:p>
        </p:txBody>
      </p:sp>
      <p:sp>
        <p:nvSpPr>
          <p:cNvPr id="5" name="Tekstvak 4"/>
          <p:cNvSpPr txBox="1"/>
          <p:nvPr/>
        </p:nvSpPr>
        <p:spPr>
          <a:xfrm>
            <a:off x="1295400" y="1752600"/>
            <a:ext cx="765603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Profieldelen: 	De praktijk- en theorielessen</a:t>
            </a:r>
          </a:p>
          <a:p>
            <a:r>
              <a:rPr lang="nl-NL" sz="2800" dirty="0"/>
              <a:t> 			die horen bij:</a:t>
            </a:r>
          </a:p>
          <a:p>
            <a:r>
              <a:rPr lang="nl-NL" sz="2800" dirty="0"/>
              <a:t>		*	Bouwen  Wonen en Interieur</a:t>
            </a:r>
          </a:p>
          <a:p>
            <a:r>
              <a:rPr lang="nl-NL" sz="2800" dirty="0"/>
              <a:t>		*	Horeca en recreatie</a:t>
            </a:r>
          </a:p>
          <a:p>
            <a:r>
              <a:rPr lang="nl-NL" sz="2800" dirty="0"/>
              <a:t>		*	Zorg &amp;Welzijn</a:t>
            </a:r>
          </a:p>
          <a:p>
            <a:endParaRPr lang="nl-NL" sz="2800" dirty="0"/>
          </a:p>
          <a:p>
            <a:r>
              <a:rPr lang="nl-NL" sz="2800" dirty="0"/>
              <a:t>Keuzedelen:     3 verplicht en 1 keuze (P1 en P2)</a:t>
            </a:r>
          </a:p>
          <a:p>
            <a:r>
              <a:rPr lang="nl-NL" sz="2400" dirty="0"/>
              <a:t>	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3571" y="601726"/>
            <a:ext cx="6956856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39950">
              <a:lnSpc>
                <a:spcPct val="100000"/>
              </a:lnSpc>
            </a:pPr>
            <a:r>
              <a:rPr sz="4800" spc="-135" dirty="0"/>
              <a:t>T</a:t>
            </a:r>
            <a:r>
              <a:rPr sz="4800" spc="-5" dirty="0"/>
              <a:t>O</a:t>
            </a:r>
            <a:r>
              <a:rPr sz="4800" dirty="0"/>
              <a:t>P</a:t>
            </a:r>
            <a:r>
              <a:rPr lang="nl-NL" sz="4800" spc="-80" dirty="0"/>
              <a:t>-</a:t>
            </a:r>
            <a:r>
              <a:rPr spc="-45" dirty="0" err="1"/>
              <a:t>w</a:t>
            </a:r>
            <a:r>
              <a:rPr spc="-5" dirty="0" err="1"/>
              <a:t>e</a:t>
            </a:r>
            <a:r>
              <a:rPr spc="-120" dirty="0" err="1"/>
              <a:t>k</a:t>
            </a:r>
            <a:r>
              <a:rPr spc="-5" dirty="0" err="1"/>
              <a:t>en</a:t>
            </a:r>
            <a:endParaRPr sz="48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97831"/>
            <a:ext cx="7296784" cy="40908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Clr>
                <a:srgbClr val="CC6600"/>
              </a:buClr>
              <a:buFont typeface="Arial"/>
              <a:buChar char="•"/>
              <a:tabLst>
                <a:tab pos="356235" algn="l"/>
              </a:tabLst>
            </a:pPr>
            <a:r>
              <a:rPr sz="3200" spc="-114" dirty="0">
                <a:latin typeface="Calibri"/>
                <a:cs typeface="Calibri"/>
              </a:rPr>
              <a:t>W</a:t>
            </a:r>
            <a:r>
              <a:rPr sz="3200" dirty="0">
                <a:latin typeface="Calibri"/>
                <a:cs typeface="Calibri"/>
              </a:rPr>
              <a:t>eek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w</a:t>
            </a:r>
            <a:r>
              <a:rPr sz="3200" dirty="0">
                <a:latin typeface="Calibri"/>
                <a:cs typeface="Calibri"/>
              </a:rPr>
              <a:t>aarin </a:t>
            </a:r>
            <a:r>
              <a:rPr sz="3200" spc="-4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e</a:t>
            </a:r>
            <a:r>
              <a:rPr sz="3200" spc="-45" dirty="0">
                <a:latin typeface="Calibri"/>
                <a:cs typeface="Calibri"/>
              </a:rPr>
              <a:t>st</a:t>
            </a:r>
            <a:r>
              <a:rPr sz="3200" dirty="0">
                <a:latin typeface="Calibri"/>
                <a:cs typeface="Calibri"/>
              </a:rPr>
              <a:t>en,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t</a:t>
            </a:r>
            <a:r>
              <a:rPr sz="3200" spc="-5" dirty="0">
                <a:latin typeface="Calibri"/>
                <a:cs typeface="Calibri"/>
              </a:rPr>
              <a:t>oe</a:t>
            </a:r>
            <a:r>
              <a:rPr sz="3200" spc="-15" dirty="0">
                <a:latin typeface="Calibri"/>
                <a:cs typeface="Calibri"/>
              </a:rPr>
              <a:t>t</a:t>
            </a:r>
            <a:r>
              <a:rPr sz="3200" spc="-5" dirty="0">
                <a:latin typeface="Calibri"/>
                <a:cs typeface="Calibri"/>
              </a:rPr>
              <a:t>sen</a:t>
            </a:r>
            <a:r>
              <a:rPr sz="3200" dirty="0">
                <a:latin typeface="Calibri"/>
                <a:cs typeface="Calibri"/>
              </a:rPr>
              <a:t>, </a:t>
            </a:r>
            <a:r>
              <a:rPr sz="3200" spc="-5" dirty="0">
                <a:latin typeface="Calibri"/>
                <a:cs typeface="Calibri"/>
              </a:rPr>
              <a:t>opd</a:t>
            </a:r>
            <a:r>
              <a:rPr sz="3200" spc="-7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ac</a:t>
            </a:r>
            <a:r>
              <a:rPr sz="3200" spc="-30" dirty="0">
                <a:latin typeface="Calibri"/>
                <a:cs typeface="Calibri"/>
              </a:rPr>
              <a:t>h</a:t>
            </a:r>
            <a:r>
              <a:rPr sz="3200" spc="-4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en, </a:t>
            </a:r>
            <a:r>
              <a:rPr sz="3200" spc="-5" dirty="0">
                <a:latin typeface="Calibri"/>
                <a:cs typeface="Calibri"/>
              </a:rPr>
              <a:t>p</a:t>
            </a:r>
            <a:r>
              <a:rPr sz="3200" spc="-50" dirty="0">
                <a:latin typeface="Calibri"/>
                <a:cs typeface="Calibri"/>
              </a:rPr>
              <a:t>r</a:t>
            </a:r>
            <a:r>
              <a:rPr sz="3200" spc="-5" dirty="0">
                <a:latin typeface="Calibri"/>
                <a:cs typeface="Calibri"/>
              </a:rPr>
              <a:t>ojec</a:t>
            </a:r>
            <a:r>
              <a:rPr sz="3200" spc="-3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en,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50" dirty="0">
                <a:latin typeface="Calibri"/>
                <a:cs typeface="Calibri"/>
              </a:rPr>
              <a:t>e</a:t>
            </a:r>
            <a:r>
              <a:rPr sz="3200" spc="-70" dirty="0">
                <a:latin typeface="Calibri"/>
                <a:cs typeface="Calibri"/>
              </a:rPr>
              <a:t>x</a:t>
            </a:r>
            <a:r>
              <a:rPr sz="3200" dirty="0">
                <a:latin typeface="Calibri"/>
                <a:cs typeface="Calibri"/>
              </a:rPr>
              <a:t>cu</a:t>
            </a:r>
            <a:r>
              <a:rPr sz="3200" spc="-65" dirty="0">
                <a:latin typeface="Calibri"/>
                <a:cs typeface="Calibri"/>
              </a:rPr>
              <a:t>r</a:t>
            </a:r>
            <a:r>
              <a:rPr sz="3200" spc="-5" dirty="0">
                <a:latin typeface="Calibri"/>
                <a:cs typeface="Calibri"/>
              </a:rPr>
              <a:t>s</a:t>
            </a:r>
            <a:r>
              <a:rPr sz="3200" spc="-10" dirty="0">
                <a:latin typeface="Calibri"/>
                <a:cs typeface="Calibri"/>
              </a:rPr>
              <a:t>i</a:t>
            </a:r>
            <a:r>
              <a:rPr sz="3200" dirty="0">
                <a:latin typeface="Calibri"/>
                <a:cs typeface="Calibri"/>
              </a:rPr>
              <a:t>es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e</a:t>
            </a:r>
            <a:r>
              <a:rPr sz="3200" spc="-4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c.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g</a:t>
            </a:r>
            <a:r>
              <a:rPr sz="3200" dirty="0">
                <a:latin typeface="Calibri"/>
                <a:cs typeface="Calibri"/>
              </a:rPr>
              <a:t>epland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w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spc="-50" dirty="0">
                <a:latin typeface="Calibri"/>
                <a:cs typeface="Calibri"/>
              </a:rPr>
              <a:t>r</a:t>
            </a:r>
            <a:r>
              <a:rPr sz="3200" spc="-5" dirty="0">
                <a:latin typeface="Calibri"/>
                <a:cs typeface="Calibri"/>
              </a:rPr>
              <a:t>den.</a:t>
            </a:r>
            <a:endParaRPr sz="3200" dirty="0">
              <a:latin typeface="Calibri"/>
              <a:cs typeface="Calibri"/>
            </a:endParaRPr>
          </a:p>
          <a:p>
            <a:pPr marL="1155700" marR="209550" lvl="1" indent="-228600">
              <a:lnSpc>
                <a:spcPct val="100000"/>
              </a:lnSpc>
              <a:spcBef>
                <a:spcPts val="620"/>
              </a:spcBef>
              <a:buClr>
                <a:srgbClr val="CC6600"/>
              </a:buClr>
              <a:buFont typeface="Arial"/>
              <a:buChar char="•"/>
              <a:tabLst>
                <a:tab pos="1156335" algn="l"/>
              </a:tabLst>
            </a:pPr>
            <a:r>
              <a:rPr sz="2400" i="1" dirty="0" err="1">
                <a:latin typeface="Calibri"/>
                <a:cs typeface="Calibri"/>
              </a:rPr>
              <a:t>Bij</a:t>
            </a:r>
            <a:r>
              <a:rPr sz="2400" i="1" spc="-15" dirty="0" err="1">
                <a:latin typeface="Calibri"/>
                <a:cs typeface="Calibri"/>
              </a:rPr>
              <a:t>v</a:t>
            </a:r>
            <a:r>
              <a:rPr sz="2400" i="1" spc="-5" dirty="0" err="1">
                <a:latin typeface="Calibri"/>
                <a:cs typeface="Calibri"/>
              </a:rPr>
              <a:t>oo</a:t>
            </a:r>
            <a:r>
              <a:rPr sz="2400" i="1" spc="10" dirty="0" err="1">
                <a:latin typeface="Calibri"/>
                <a:cs typeface="Calibri"/>
              </a:rPr>
              <a:t>r</a:t>
            </a:r>
            <a:r>
              <a:rPr sz="2400" i="1" spc="-5" dirty="0" err="1">
                <a:latin typeface="Calibri"/>
                <a:cs typeface="Calibri"/>
              </a:rPr>
              <a:t>be</a:t>
            </a:r>
            <a:r>
              <a:rPr sz="2400" i="1" spc="5" dirty="0" err="1">
                <a:latin typeface="Calibri"/>
                <a:cs typeface="Calibri"/>
              </a:rPr>
              <a:t>e</a:t>
            </a:r>
            <a:r>
              <a:rPr sz="2400" i="1" dirty="0" err="1">
                <a:latin typeface="Calibri"/>
                <a:cs typeface="Calibri"/>
              </a:rPr>
              <a:t>ld</a:t>
            </a:r>
            <a:r>
              <a:rPr sz="2400" i="1" dirty="0">
                <a:latin typeface="Calibri"/>
                <a:cs typeface="Calibri"/>
              </a:rPr>
              <a:t>,</a:t>
            </a:r>
            <a:r>
              <a:rPr sz="2400" i="1" spc="-5" dirty="0">
                <a:latin typeface="Calibri"/>
                <a:cs typeface="Calibri"/>
              </a:rPr>
              <a:t> b</a:t>
            </a:r>
            <a:r>
              <a:rPr sz="2400" i="1" spc="-25" dirty="0">
                <a:latin typeface="Calibri"/>
                <a:cs typeface="Calibri"/>
              </a:rPr>
              <a:t>e</a:t>
            </a:r>
            <a:r>
              <a:rPr sz="2400" i="1" spc="-40" dirty="0">
                <a:latin typeface="Calibri"/>
                <a:cs typeface="Calibri"/>
              </a:rPr>
              <a:t>z</a:t>
            </a:r>
            <a:r>
              <a:rPr sz="2400" i="1" spc="-5" dirty="0">
                <a:latin typeface="Calibri"/>
                <a:cs typeface="Calibri"/>
              </a:rPr>
              <a:t>o</a:t>
            </a:r>
            <a:r>
              <a:rPr sz="2400" i="1" spc="5" dirty="0">
                <a:latin typeface="Calibri"/>
                <a:cs typeface="Calibri"/>
              </a:rPr>
              <a:t>e</a:t>
            </a:r>
            <a:r>
              <a:rPr sz="2400" i="1" dirty="0">
                <a:latin typeface="Calibri"/>
                <a:cs typeface="Calibri"/>
              </a:rPr>
              <a:t>k</a:t>
            </a:r>
            <a:r>
              <a:rPr sz="2400" i="1" spc="-2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biblioth</a:t>
            </a:r>
            <a:r>
              <a:rPr sz="2400" i="1" spc="10" dirty="0">
                <a:latin typeface="Calibri"/>
                <a:cs typeface="Calibri"/>
              </a:rPr>
              <a:t>e</a:t>
            </a:r>
            <a:r>
              <a:rPr sz="2400" i="1" spc="-10" dirty="0">
                <a:latin typeface="Calibri"/>
                <a:cs typeface="Calibri"/>
              </a:rPr>
              <a:t>ek,</a:t>
            </a:r>
            <a:r>
              <a:rPr sz="2400" i="1" spc="-1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bed</a:t>
            </a:r>
            <a:r>
              <a:rPr sz="2400" i="1" spc="5" dirty="0">
                <a:latin typeface="Calibri"/>
                <a:cs typeface="Calibri"/>
              </a:rPr>
              <a:t>r</a:t>
            </a:r>
            <a:r>
              <a:rPr sz="2400" i="1" dirty="0">
                <a:latin typeface="Calibri"/>
                <a:cs typeface="Calibri"/>
              </a:rPr>
              <a:t>ijven, </a:t>
            </a:r>
            <a:r>
              <a:rPr sz="2400" i="1" spc="-20" dirty="0">
                <a:latin typeface="Calibri"/>
                <a:cs typeface="Calibri"/>
              </a:rPr>
              <a:t>p</a:t>
            </a:r>
            <a:r>
              <a:rPr sz="2400" i="1" spc="-5" dirty="0">
                <a:latin typeface="Calibri"/>
                <a:cs typeface="Calibri"/>
              </a:rPr>
              <a:t>ro</a:t>
            </a:r>
            <a:r>
              <a:rPr sz="2400" i="1" spc="-35" dirty="0">
                <a:latin typeface="Calibri"/>
                <a:cs typeface="Calibri"/>
              </a:rPr>
              <a:t>f</a:t>
            </a:r>
            <a:r>
              <a:rPr sz="2400" i="1" spc="-15" dirty="0">
                <a:latin typeface="Calibri"/>
                <a:cs typeface="Calibri"/>
              </a:rPr>
              <a:t>es</a:t>
            </a:r>
            <a:r>
              <a:rPr sz="2400" i="1" spc="-5" dirty="0">
                <a:latin typeface="Calibri"/>
                <a:cs typeface="Calibri"/>
              </a:rPr>
              <a:t>si</a:t>
            </a:r>
            <a:r>
              <a:rPr sz="2400" i="1" spc="5" dirty="0">
                <a:latin typeface="Calibri"/>
                <a:cs typeface="Calibri"/>
              </a:rPr>
              <a:t>o</a:t>
            </a:r>
            <a:r>
              <a:rPr sz="2400" i="1" spc="-5" dirty="0">
                <a:latin typeface="Calibri"/>
                <a:cs typeface="Calibri"/>
              </a:rPr>
              <a:t>nal</a:t>
            </a:r>
            <a:r>
              <a:rPr sz="2400" i="1" dirty="0">
                <a:latin typeface="Calibri"/>
                <a:cs typeface="Calibri"/>
              </a:rPr>
              <a:t>s </a:t>
            </a:r>
            <a:r>
              <a:rPr sz="2400" i="1" spc="-20" dirty="0">
                <a:latin typeface="Calibri"/>
                <a:cs typeface="Calibri"/>
              </a:rPr>
              <a:t>geve</a:t>
            </a:r>
            <a:r>
              <a:rPr sz="2400" i="1" spc="-15" dirty="0">
                <a:latin typeface="Calibri"/>
                <a:cs typeface="Calibri"/>
              </a:rPr>
              <a:t>n</a:t>
            </a:r>
            <a:r>
              <a:rPr sz="2400" i="1" spc="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ma</a:t>
            </a:r>
            <a:r>
              <a:rPr sz="2400" i="1" spc="-20" dirty="0">
                <a:latin typeface="Calibri"/>
                <a:cs typeface="Calibri"/>
              </a:rPr>
              <a:t>s</a:t>
            </a:r>
            <a:r>
              <a:rPr sz="2400" i="1" spc="-35" dirty="0">
                <a:latin typeface="Calibri"/>
                <a:cs typeface="Calibri"/>
              </a:rPr>
              <a:t>t</a:t>
            </a:r>
            <a:r>
              <a:rPr sz="2400" i="1" spc="-15" dirty="0">
                <a:latin typeface="Calibri"/>
                <a:cs typeface="Calibri"/>
              </a:rPr>
              <a:t>e</a:t>
            </a:r>
            <a:r>
              <a:rPr sz="2400" i="1" spc="-5" dirty="0">
                <a:latin typeface="Calibri"/>
                <a:cs typeface="Calibri"/>
              </a:rPr>
              <a:t>r</a:t>
            </a:r>
            <a:r>
              <a:rPr sz="2400" i="1" dirty="0">
                <a:latin typeface="Calibri"/>
                <a:cs typeface="Calibri"/>
              </a:rPr>
              <a:t>class</a:t>
            </a:r>
            <a:r>
              <a:rPr sz="2400" i="1" spc="5" dirty="0">
                <a:latin typeface="Calibri"/>
                <a:cs typeface="Calibri"/>
              </a:rPr>
              <a:t>e</a:t>
            </a:r>
            <a:r>
              <a:rPr sz="2400" i="1" dirty="0">
                <a:latin typeface="Calibri"/>
                <a:cs typeface="Calibri"/>
              </a:rPr>
              <a:t>s</a:t>
            </a:r>
            <a:r>
              <a:rPr sz="2400" i="1" spc="-5" dirty="0">
                <a:latin typeface="Calibri"/>
                <a:cs typeface="Calibri"/>
              </a:rPr>
              <a:t> o</a:t>
            </a:r>
            <a:r>
              <a:rPr sz="2400" i="1" dirty="0">
                <a:latin typeface="Calibri"/>
                <a:cs typeface="Calibri"/>
              </a:rPr>
              <a:t>p</a:t>
            </a:r>
            <a:r>
              <a:rPr sz="2400" i="1" spc="2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C</a:t>
            </a:r>
            <a:r>
              <a:rPr sz="2400" i="1" spc="5" dirty="0">
                <a:latin typeface="Calibri"/>
                <a:cs typeface="Calibri"/>
              </a:rPr>
              <a:t>o</a:t>
            </a:r>
            <a:r>
              <a:rPr sz="2400" i="1" spc="-15" dirty="0">
                <a:latin typeface="Calibri"/>
                <a:cs typeface="Calibri"/>
              </a:rPr>
              <a:t>mpa</a:t>
            </a:r>
            <a:r>
              <a:rPr sz="2400" i="1" spc="-10" dirty="0">
                <a:latin typeface="Calibri"/>
                <a:cs typeface="Calibri"/>
              </a:rPr>
              <a:t>e</a:t>
            </a:r>
            <a:r>
              <a:rPr sz="2400" i="1" spc="5" dirty="0">
                <a:latin typeface="Calibri"/>
                <a:cs typeface="Calibri"/>
              </a:rPr>
              <a:t>n</a:t>
            </a:r>
            <a:r>
              <a:rPr sz="2400" i="1" spc="-10" dirty="0">
                <a:latin typeface="Calibri"/>
                <a:cs typeface="Calibri"/>
              </a:rPr>
              <a:t>, </a:t>
            </a:r>
            <a:r>
              <a:rPr sz="2400" i="1" spc="-60" dirty="0">
                <a:latin typeface="Calibri"/>
                <a:cs typeface="Calibri"/>
              </a:rPr>
              <a:t>ex</a:t>
            </a:r>
            <a:r>
              <a:rPr sz="2400" i="1" dirty="0">
                <a:latin typeface="Calibri"/>
                <a:cs typeface="Calibri"/>
              </a:rPr>
              <a:t>cursies</a:t>
            </a:r>
            <a:r>
              <a:rPr sz="2400" i="1" spc="-5" dirty="0">
                <a:latin typeface="Calibri"/>
                <a:cs typeface="Calibri"/>
              </a:rPr>
              <a:t> </a:t>
            </a:r>
            <a:r>
              <a:rPr sz="2400" i="1" dirty="0" err="1">
                <a:latin typeface="Calibri"/>
                <a:cs typeface="Calibri"/>
              </a:rPr>
              <a:t>n</a:t>
            </a:r>
            <a:r>
              <a:rPr sz="2400" i="1" spc="-5" dirty="0" err="1">
                <a:latin typeface="Calibri"/>
                <a:cs typeface="Calibri"/>
              </a:rPr>
              <a:t>aa</a:t>
            </a:r>
            <a:r>
              <a:rPr sz="2400" i="1" dirty="0" err="1">
                <a:latin typeface="Calibri"/>
                <a:cs typeface="Calibri"/>
              </a:rPr>
              <a:t>r</a:t>
            </a:r>
            <a:r>
              <a:rPr sz="2400" i="1" spc="-10" dirty="0">
                <a:latin typeface="Calibri"/>
                <a:cs typeface="Calibri"/>
              </a:rPr>
              <a:t> </a:t>
            </a:r>
            <a:r>
              <a:rPr sz="2400" i="1" spc="-20" dirty="0">
                <a:latin typeface="Calibri"/>
                <a:cs typeface="Calibri"/>
              </a:rPr>
              <a:t>Am</a:t>
            </a:r>
            <a:r>
              <a:rPr sz="2400" i="1" spc="-35" dirty="0">
                <a:latin typeface="Calibri"/>
                <a:cs typeface="Calibri"/>
              </a:rPr>
              <a:t>st</a:t>
            </a:r>
            <a:r>
              <a:rPr sz="2400" i="1" spc="-15" dirty="0">
                <a:latin typeface="Calibri"/>
                <a:cs typeface="Calibri"/>
              </a:rPr>
              <a:t>e</a:t>
            </a:r>
            <a:r>
              <a:rPr sz="2400" i="1" spc="-5" dirty="0">
                <a:latin typeface="Calibri"/>
                <a:cs typeface="Calibri"/>
              </a:rPr>
              <a:t>rda</a:t>
            </a:r>
            <a:r>
              <a:rPr sz="2400" i="1" dirty="0">
                <a:latin typeface="Calibri"/>
                <a:cs typeface="Calibri"/>
              </a:rPr>
              <a:t>m</a:t>
            </a:r>
            <a:r>
              <a:rPr lang="nl-NL" sz="2400" i="1" dirty="0">
                <a:latin typeface="Calibri"/>
                <a:cs typeface="Calibri"/>
              </a:rPr>
              <a:t>, CKV activiteiten</a:t>
            </a:r>
            <a:r>
              <a:rPr sz="2400" i="1" dirty="0">
                <a:latin typeface="Calibri"/>
                <a:cs typeface="Calibri"/>
              </a:rPr>
              <a:t> </a:t>
            </a:r>
            <a:r>
              <a:rPr sz="2400" i="1" spc="-25" dirty="0">
                <a:latin typeface="Calibri"/>
                <a:cs typeface="Calibri"/>
              </a:rPr>
              <a:t>e</a:t>
            </a:r>
            <a:r>
              <a:rPr sz="2400" i="1" spc="-35" dirty="0">
                <a:latin typeface="Calibri"/>
                <a:cs typeface="Calibri"/>
              </a:rPr>
              <a:t>t</a:t>
            </a:r>
            <a:r>
              <a:rPr sz="2400" i="1" dirty="0">
                <a:latin typeface="Calibri"/>
                <a:cs typeface="Calibri"/>
              </a:rPr>
              <a:t>c.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CC6600"/>
              </a:buClr>
              <a:buFont typeface="Arial"/>
              <a:buChar char="•"/>
              <a:tabLst>
                <a:tab pos="356235" algn="l"/>
              </a:tabLst>
            </a:pPr>
            <a:r>
              <a:rPr sz="3200" spc="-5" dirty="0" err="1">
                <a:latin typeface="Calibri"/>
                <a:cs typeface="Calibri"/>
              </a:rPr>
              <a:t>Dr</a:t>
            </a:r>
            <a:r>
              <a:rPr sz="3200" spc="-10" dirty="0" err="1">
                <a:latin typeface="Calibri"/>
                <a:cs typeface="Calibri"/>
              </a:rPr>
              <a:t>i</a:t>
            </a:r>
            <a:r>
              <a:rPr sz="3200" dirty="0" err="1">
                <a:latin typeface="Calibri"/>
                <a:cs typeface="Calibri"/>
              </a:rPr>
              <a:t>e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05" dirty="0">
                <a:latin typeface="Calibri"/>
                <a:cs typeface="Calibri"/>
              </a:rPr>
              <a:t>T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dirty="0">
                <a:latin typeface="Calibri"/>
                <a:cs typeface="Calibri"/>
              </a:rPr>
              <a:t>P</a:t>
            </a:r>
            <a:r>
              <a:rPr lang="nl-NL" sz="3200" dirty="0">
                <a:latin typeface="Calibri"/>
                <a:cs typeface="Calibri"/>
              </a:rPr>
              <a:t>-</a:t>
            </a:r>
            <a:r>
              <a:rPr sz="3200" spc="-20" dirty="0" err="1">
                <a:latin typeface="Calibri"/>
                <a:cs typeface="Calibri"/>
              </a:rPr>
              <a:t>w</a:t>
            </a:r>
            <a:r>
              <a:rPr sz="3200" dirty="0" err="1">
                <a:latin typeface="Calibri"/>
                <a:cs typeface="Calibri"/>
              </a:rPr>
              <a:t>e</a:t>
            </a:r>
            <a:r>
              <a:rPr sz="3200" spc="-120" dirty="0" err="1">
                <a:latin typeface="Calibri"/>
                <a:cs typeface="Calibri"/>
              </a:rPr>
              <a:t>k</a:t>
            </a:r>
            <a:r>
              <a:rPr sz="3200" dirty="0" err="1">
                <a:latin typeface="Calibri"/>
                <a:cs typeface="Calibri"/>
              </a:rPr>
              <a:t>en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di</a:t>
            </a:r>
            <a:r>
              <a:rPr sz="3200" dirty="0">
                <a:latin typeface="Calibri"/>
                <a:cs typeface="Calibri"/>
              </a:rPr>
              <a:t>t </a:t>
            </a:r>
            <a:r>
              <a:rPr sz="3200" spc="-5" dirty="0">
                <a:latin typeface="Calibri"/>
                <a:cs typeface="Calibri"/>
              </a:rPr>
              <a:t>schoo</a:t>
            </a:r>
            <a:r>
              <a:rPr sz="3200" spc="-10" dirty="0">
                <a:latin typeface="Calibri"/>
                <a:cs typeface="Calibri"/>
              </a:rPr>
              <a:t>l</a:t>
            </a:r>
            <a:r>
              <a:rPr sz="3200" spc="-5" dirty="0">
                <a:latin typeface="Calibri"/>
                <a:cs typeface="Calibri"/>
              </a:rPr>
              <a:t>jaar</a:t>
            </a:r>
            <a:endParaRPr sz="3200" dirty="0">
              <a:latin typeface="Calibri"/>
              <a:cs typeface="Calibri"/>
            </a:endParaRPr>
          </a:p>
          <a:p>
            <a:pPr marL="1155700" lvl="1" indent="-228600">
              <a:lnSpc>
                <a:spcPct val="100000"/>
              </a:lnSpc>
              <a:spcBef>
                <a:spcPts val="620"/>
              </a:spcBef>
              <a:buClr>
                <a:srgbClr val="CC6600"/>
              </a:buClr>
              <a:buFont typeface="Arial"/>
              <a:buChar char="•"/>
              <a:tabLst>
                <a:tab pos="1156335" algn="l"/>
              </a:tabLst>
            </a:pPr>
            <a:r>
              <a:rPr lang="nl-NL" sz="2400" spc="-110" dirty="0">
                <a:latin typeface="Calibri"/>
                <a:cs typeface="Calibri"/>
              </a:rPr>
              <a:t>4 t/m 8 november 2019</a:t>
            </a:r>
            <a:endParaRPr sz="2400" dirty="0">
              <a:latin typeface="Calibri"/>
              <a:cs typeface="Calibri"/>
            </a:endParaRPr>
          </a:p>
          <a:p>
            <a:pPr marL="1155700" lvl="1" indent="-228600">
              <a:lnSpc>
                <a:spcPct val="100000"/>
              </a:lnSpc>
              <a:spcBef>
                <a:spcPts val="575"/>
              </a:spcBef>
              <a:buClr>
                <a:srgbClr val="CC6600"/>
              </a:buClr>
              <a:buFont typeface="Arial"/>
              <a:buChar char="•"/>
              <a:tabLst>
                <a:tab pos="1156335" algn="l"/>
                <a:tab pos="1995170" algn="l"/>
              </a:tabLst>
            </a:pPr>
            <a:r>
              <a:rPr lang="nl-NL" sz="2400" spc="-110" dirty="0">
                <a:latin typeface="Calibri"/>
                <a:cs typeface="Calibri"/>
              </a:rPr>
              <a:t>13 januari t/m 17 januari 2020</a:t>
            </a:r>
            <a:endParaRPr sz="2400" dirty="0">
              <a:latin typeface="Calibri"/>
              <a:cs typeface="Calibri"/>
            </a:endParaRPr>
          </a:p>
          <a:p>
            <a:pPr marL="1155700" lvl="1" indent="-228600">
              <a:lnSpc>
                <a:spcPct val="100000"/>
              </a:lnSpc>
              <a:spcBef>
                <a:spcPts val="575"/>
              </a:spcBef>
              <a:buClr>
                <a:srgbClr val="CC6600"/>
              </a:buClr>
              <a:buFont typeface="Arial"/>
              <a:buChar char="•"/>
              <a:tabLst>
                <a:tab pos="1156335" algn="l"/>
              </a:tabLst>
            </a:pPr>
            <a:r>
              <a:rPr lang="nl-NL" sz="2400" spc="-110" dirty="0">
                <a:latin typeface="Calibri"/>
                <a:cs typeface="Calibri"/>
              </a:rPr>
              <a:t>30 maart  t/m 3 april 2020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81200" y="882785"/>
            <a:ext cx="541909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4000" b="1" spc="-20" dirty="0">
                <a:solidFill>
                  <a:srgbClr val="0000FF"/>
                </a:solidFill>
                <a:latin typeface="Calibri"/>
                <a:cs typeface="Calibri"/>
              </a:rPr>
              <a:t>Activi</a:t>
            </a:r>
            <a:r>
              <a:rPr sz="4000" b="1" spc="-65" dirty="0">
                <a:solidFill>
                  <a:srgbClr val="0000FF"/>
                </a:solidFill>
                <a:latin typeface="Calibri"/>
                <a:cs typeface="Calibri"/>
              </a:rPr>
              <a:t>t</a:t>
            </a:r>
            <a:r>
              <a:rPr sz="4000" b="1" spc="-20" dirty="0">
                <a:solidFill>
                  <a:srgbClr val="0000FF"/>
                </a:solidFill>
                <a:latin typeface="Calibri"/>
                <a:cs typeface="Calibri"/>
              </a:rPr>
              <a:t>ei</a:t>
            </a:r>
            <a:r>
              <a:rPr sz="4000" b="1" spc="-60" dirty="0">
                <a:solidFill>
                  <a:srgbClr val="0000FF"/>
                </a:solidFill>
                <a:latin typeface="Calibri"/>
                <a:cs typeface="Calibri"/>
              </a:rPr>
              <a:t>t</a:t>
            </a:r>
            <a:r>
              <a:rPr sz="4000" b="1" spc="-30" dirty="0">
                <a:solidFill>
                  <a:srgbClr val="0000FF"/>
                </a:solidFill>
                <a:latin typeface="Calibri"/>
                <a:cs typeface="Calibri"/>
              </a:rPr>
              <a:t>e</a:t>
            </a:r>
            <a:r>
              <a:rPr sz="4000" b="1" spc="-25" dirty="0">
                <a:solidFill>
                  <a:srgbClr val="0000FF"/>
                </a:solidFill>
                <a:latin typeface="Calibri"/>
                <a:cs typeface="Calibri"/>
              </a:rPr>
              <a:t>n</a:t>
            </a:r>
            <a:r>
              <a:rPr sz="4000" b="1" spc="3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4000" b="1" spc="-20" dirty="0">
                <a:solidFill>
                  <a:srgbClr val="0000FF"/>
                </a:solidFill>
                <a:latin typeface="Calibri"/>
                <a:cs typeface="Calibri"/>
              </a:rPr>
              <a:t>bui</a:t>
            </a:r>
            <a:r>
              <a:rPr sz="4000" b="1" spc="-65" dirty="0">
                <a:solidFill>
                  <a:srgbClr val="0000FF"/>
                </a:solidFill>
                <a:latin typeface="Calibri"/>
                <a:cs typeface="Calibri"/>
              </a:rPr>
              <a:t>t</a:t>
            </a:r>
            <a:r>
              <a:rPr sz="4000" b="1" spc="-30" dirty="0">
                <a:solidFill>
                  <a:srgbClr val="0000FF"/>
                </a:solidFill>
                <a:latin typeface="Calibri"/>
                <a:cs typeface="Calibri"/>
              </a:rPr>
              <a:t>e</a:t>
            </a:r>
            <a:r>
              <a:rPr sz="4000" b="1" spc="-25" dirty="0">
                <a:solidFill>
                  <a:srgbClr val="0000FF"/>
                </a:solidFill>
                <a:latin typeface="Calibri"/>
                <a:cs typeface="Calibri"/>
              </a:rPr>
              <a:t>n</a:t>
            </a:r>
            <a:r>
              <a:rPr sz="4000" b="1" spc="1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4000" b="1" spc="-20" dirty="0">
                <a:solidFill>
                  <a:srgbClr val="0000FF"/>
                </a:solidFill>
                <a:latin typeface="Calibri"/>
                <a:cs typeface="Calibri"/>
              </a:rPr>
              <a:t>school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6571" y="1498338"/>
            <a:ext cx="6463665" cy="28058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20"/>
              </a:lnSpc>
            </a:pPr>
            <a:r>
              <a:rPr lang="nl-NL" sz="2400" dirty="0">
                <a:latin typeface="Calibri"/>
                <a:cs typeface="Calibri"/>
              </a:rPr>
              <a:t>o.a.</a:t>
            </a:r>
          </a:p>
          <a:p>
            <a:pPr marL="355600" indent="-342900">
              <a:lnSpc>
                <a:spcPts val="3820"/>
              </a:lnSpc>
              <a:buFont typeface="Arial" panose="020B0604020202020204" pitchFamily="34" charset="0"/>
              <a:buChar char="•"/>
            </a:pPr>
            <a:r>
              <a:rPr lang="nl-NL" sz="2400" dirty="0">
                <a:latin typeface="Calibri"/>
                <a:cs typeface="Calibri"/>
              </a:rPr>
              <a:t>CKV met het bekende “rondje cultuur”</a:t>
            </a:r>
          </a:p>
          <a:p>
            <a:pPr marL="355600" indent="-342900">
              <a:lnSpc>
                <a:spcPts val="3820"/>
              </a:lnSpc>
              <a:buFont typeface="Arial" panose="020B0604020202020204" pitchFamily="34" charset="0"/>
              <a:buChar char="•"/>
            </a:pPr>
            <a:r>
              <a:rPr sz="2400" spc="-65" dirty="0" err="1">
                <a:latin typeface="Calibri"/>
                <a:cs typeface="Calibri"/>
              </a:rPr>
              <a:t>K</a:t>
            </a:r>
            <a:r>
              <a:rPr sz="2400" spc="-15" dirty="0" err="1">
                <a:latin typeface="Calibri"/>
                <a:cs typeface="Calibri"/>
              </a:rPr>
              <a:t>e</a:t>
            </a:r>
            <a:r>
              <a:rPr sz="2400" spc="-40" dirty="0" err="1">
                <a:latin typeface="Calibri"/>
                <a:cs typeface="Calibri"/>
              </a:rPr>
              <a:t>r</a:t>
            </a:r>
            <a:r>
              <a:rPr sz="2400" spc="-30" dirty="0" err="1">
                <a:latin typeface="Calibri"/>
                <a:cs typeface="Calibri"/>
              </a:rPr>
              <a:t>s</a:t>
            </a:r>
            <a:r>
              <a:rPr sz="2400" spc="-10" dirty="0" err="1">
                <a:latin typeface="Calibri"/>
                <a:cs typeface="Calibri"/>
              </a:rPr>
              <a:t>t</a:t>
            </a:r>
            <a:r>
              <a:rPr sz="2400" spc="-65" dirty="0" err="1">
                <a:latin typeface="Calibri"/>
                <a:cs typeface="Calibri"/>
              </a:rPr>
              <a:t>g</a:t>
            </a:r>
            <a:r>
              <a:rPr sz="2400" dirty="0" err="1">
                <a:latin typeface="Calibri"/>
                <a:cs typeface="Calibri"/>
              </a:rPr>
              <a:t>ala</a:t>
            </a:r>
            <a:r>
              <a:rPr lang="nl-NL" sz="2400" dirty="0">
                <a:latin typeface="Calibri"/>
                <a:cs typeface="Calibri"/>
              </a:rPr>
              <a:t>;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lang="nl-NL" sz="2400" spc="-15" dirty="0">
                <a:latin typeface="Calibri"/>
                <a:cs typeface="Calibri"/>
              </a:rPr>
              <a:t>19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0" dirty="0" err="1">
                <a:latin typeface="Calibri"/>
                <a:cs typeface="Calibri"/>
              </a:rPr>
              <a:t>de</a:t>
            </a:r>
            <a:r>
              <a:rPr sz="2400" spc="-10" dirty="0" err="1">
                <a:latin typeface="Calibri"/>
                <a:cs typeface="Calibri"/>
              </a:rPr>
              <a:t>c</a:t>
            </a:r>
            <a:r>
              <a:rPr sz="2400" spc="-15" dirty="0" err="1">
                <a:latin typeface="Calibri"/>
                <a:cs typeface="Calibri"/>
              </a:rPr>
              <a:t>emb</a:t>
            </a:r>
            <a:r>
              <a:rPr sz="2400" spc="-10" dirty="0" err="1">
                <a:latin typeface="Calibri"/>
                <a:cs typeface="Calibri"/>
              </a:rPr>
              <a:t>er</a:t>
            </a:r>
            <a:r>
              <a:rPr lang="nl-NL" sz="2400" spc="-10">
                <a:latin typeface="Calibri"/>
                <a:cs typeface="Calibri"/>
              </a:rPr>
              <a:t> </a:t>
            </a:r>
            <a:r>
              <a:rPr lang="nl-NL" sz="2400" spc="-10" smtClean="0">
                <a:latin typeface="Calibri"/>
                <a:cs typeface="Calibri"/>
              </a:rPr>
              <a:t>2019</a:t>
            </a:r>
            <a:endParaRPr lang="nl-NL" sz="2400" spc="-10" dirty="0">
              <a:latin typeface="Calibri"/>
              <a:cs typeface="Calibri"/>
            </a:endParaRPr>
          </a:p>
          <a:p>
            <a:pPr marL="355600" indent="-342900">
              <a:lnSpc>
                <a:spcPts val="3820"/>
              </a:lnSpc>
              <a:buFont typeface="Arial" panose="020B0604020202020204" pitchFamily="34" charset="0"/>
              <a:buChar char="•"/>
            </a:pPr>
            <a:r>
              <a:rPr lang="nl-NL" sz="2400" spc="-10" dirty="0">
                <a:latin typeface="Calibri"/>
                <a:cs typeface="Calibri"/>
              </a:rPr>
              <a:t>Bedrijfsbezoeken</a:t>
            </a:r>
          </a:p>
          <a:p>
            <a:pPr marL="355600" indent="-342900">
              <a:lnSpc>
                <a:spcPts val="3820"/>
              </a:lnSpc>
              <a:buFont typeface="Arial" panose="020B0604020202020204" pitchFamily="34" charset="0"/>
              <a:buChar char="•"/>
            </a:pPr>
            <a:r>
              <a:rPr lang="nl-NL" sz="2400" spc="-10" dirty="0">
                <a:latin typeface="Calibri"/>
                <a:cs typeface="Calibri"/>
              </a:rPr>
              <a:t>Sportdag</a:t>
            </a:r>
          </a:p>
          <a:p>
            <a:pPr marL="1270000" indent="-342900">
              <a:lnSpc>
                <a:spcPct val="100000"/>
              </a:lnSpc>
              <a:buClr>
                <a:srgbClr val="CC6600"/>
              </a:buClr>
              <a:buFont typeface="Wingdings"/>
              <a:buChar char=""/>
              <a:tabLst>
                <a:tab pos="1270635" algn="l"/>
              </a:tabLst>
            </a:pP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70810" y="503580"/>
            <a:ext cx="418719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nl-NL" sz="4400" b="1" spc="-105" dirty="0">
                <a:solidFill>
                  <a:srgbClr val="0000FF"/>
                </a:solidFill>
                <a:latin typeface="Calibri"/>
                <a:cs typeface="Calibri"/>
              </a:rPr>
              <a:t>R</a:t>
            </a:r>
            <a:r>
              <a:rPr sz="4400" b="1" dirty="0" err="1">
                <a:solidFill>
                  <a:srgbClr val="0000FF"/>
                </a:solidFill>
                <a:latin typeface="Calibri"/>
                <a:cs typeface="Calibri"/>
              </a:rPr>
              <a:t>app</a:t>
            </a:r>
            <a:r>
              <a:rPr sz="4400" b="1" spc="-20" dirty="0" err="1">
                <a:solidFill>
                  <a:srgbClr val="0000FF"/>
                </a:solidFill>
                <a:latin typeface="Calibri"/>
                <a:cs typeface="Calibri"/>
              </a:rPr>
              <a:t>o</a:t>
            </a:r>
            <a:r>
              <a:rPr sz="4400" b="1" spc="-5" dirty="0" err="1">
                <a:solidFill>
                  <a:srgbClr val="0000FF"/>
                </a:solidFill>
                <a:latin typeface="Calibri"/>
                <a:cs typeface="Calibri"/>
              </a:rPr>
              <a:t>rtper</a:t>
            </a:r>
            <a:r>
              <a:rPr sz="4400" b="1" spc="-10" dirty="0" err="1">
                <a:solidFill>
                  <a:srgbClr val="0000FF"/>
                </a:solidFill>
                <a:latin typeface="Calibri"/>
                <a:cs typeface="Calibri"/>
              </a:rPr>
              <a:t>i</a:t>
            </a:r>
            <a:r>
              <a:rPr sz="4400" b="1" dirty="0" err="1">
                <a:solidFill>
                  <a:srgbClr val="0000FF"/>
                </a:solidFill>
                <a:latin typeface="Calibri"/>
                <a:cs typeface="Calibri"/>
              </a:rPr>
              <a:t>odes</a:t>
            </a:r>
            <a:endParaRPr sz="4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221714"/>
            <a:ext cx="6855460" cy="53732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CC6600"/>
              </a:buClr>
              <a:buFont typeface="Arial"/>
              <a:buChar char="•"/>
              <a:tabLst>
                <a:tab pos="356235" algn="l"/>
              </a:tabLst>
            </a:pPr>
            <a:r>
              <a:rPr sz="3200" spc="-5" dirty="0" err="1">
                <a:latin typeface="Calibri"/>
                <a:cs typeface="Calibri"/>
              </a:rPr>
              <a:t>V</a:t>
            </a:r>
            <a:r>
              <a:rPr sz="3200" spc="-15" dirty="0" err="1">
                <a:latin typeface="Calibri"/>
                <a:cs typeface="Calibri"/>
              </a:rPr>
              <a:t>i</a:t>
            </a:r>
            <a:r>
              <a:rPr sz="3200" dirty="0" err="1">
                <a:latin typeface="Calibri"/>
                <a:cs typeface="Calibri"/>
              </a:rPr>
              <a:t>er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70" dirty="0" err="1">
                <a:latin typeface="Calibri"/>
                <a:cs typeface="Calibri"/>
              </a:rPr>
              <a:t>r</a:t>
            </a:r>
            <a:r>
              <a:rPr sz="3200" dirty="0" err="1">
                <a:latin typeface="Calibri"/>
                <a:cs typeface="Calibri"/>
              </a:rPr>
              <a:t>appor</a:t>
            </a:r>
            <a:r>
              <a:rPr sz="3200" spc="-15" dirty="0" err="1">
                <a:latin typeface="Calibri"/>
                <a:cs typeface="Calibri"/>
              </a:rPr>
              <a:t>t</a:t>
            </a:r>
            <a:r>
              <a:rPr sz="3200" spc="-5" dirty="0" err="1">
                <a:latin typeface="Calibri"/>
                <a:cs typeface="Calibri"/>
              </a:rPr>
              <a:t>per</a:t>
            </a:r>
            <a:r>
              <a:rPr sz="3200" spc="-10" dirty="0" err="1">
                <a:latin typeface="Calibri"/>
                <a:cs typeface="Calibri"/>
              </a:rPr>
              <a:t>i</a:t>
            </a:r>
            <a:r>
              <a:rPr sz="3200" spc="-5" dirty="0" err="1">
                <a:latin typeface="Calibri"/>
                <a:cs typeface="Calibri"/>
              </a:rPr>
              <a:t>odes</a:t>
            </a:r>
            <a:endParaRPr lang="nl-NL" sz="3200" spc="-5" dirty="0">
              <a:latin typeface="Calibri"/>
              <a:cs typeface="Calibri"/>
            </a:endParaRPr>
          </a:p>
          <a:p>
            <a:pPr marL="469900" lvl="1">
              <a:buClr>
                <a:srgbClr val="CC6600"/>
              </a:buClr>
              <a:tabLst>
                <a:tab pos="356235" algn="l"/>
              </a:tabLst>
            </a:pPr>
            <a:r>
              <a:rPr lang="nl-NL" sz="3200" spc="-5" dirty="0">
                <a:latin typeface="Calibri"/>
                <a:cs typeface="Calibri"/>
              </a:rPr>
              <a:t>	Periode 1   :t/m 8 november</a:t>
            </a:r>
          </a:p>
          <a:p>
            <a:pPr marL="469900" lvl="1">
              <a:buClr>
                <a:srgbClr val="CC6600"/>
              </a:buClr>
              <a:tabLst>
                <a:tab pos="356235" algn="l"/>
              </a:tabLst>
            </a:pPr>
            <a:r>
              <a:rPr lang="nl-NL" sz="3200" spc="-5" dirty="0">
                <a:latin typeface="Calibri"/>
                <a:cs typeface="Calibri"/>
              </a:rPr>
              <a:t>	Periode 2 	:t/m 24 januari</a:t>
            </a:r>
          </a:p>
          <a:p>
            <a:pPr marL="12700">
              <a:lnSpc>
                <a:spcPct val="100000"/>
              </a:lnSpc>
              <a:buClr>
                <a:srgbClr val="CC6600"/>
              </a:buClr>
              <a:tabLst>
                <a:tab pos="356235" algn="l"/>
              </a:tabLst>
            </a:pPr>
            <a:r>
              <a:rPr lang="nl-NL" sz="3200" spc="-5" dirty="0">
                <a:latin typeface="Calibri"/>
                <a:cs typeface="Calibri"/>
              </a:rPr>
              <a:t>		Periode 3	:t/m 3 april</a:t>
            </a:r>
          </a:p>
          <a:p>
            <a:pPr marL="12700">
              <a:lnSpc>
                <a:spcPct val="100000"/>
              </a:lnSpc>
              <a:buClr>
                <a:srgbClr val="CC6600"/>
              </a:buClr>
              <a:tabLst>
                <a:tab pos="356235" algn="l"/>
              </a:tabLst>
            </a:pPr>
            <a:r>
              <a:rPr lang="nl-NL" sz="3200" spc="-5" dirty="0">
                <a:latin typeface="Calibri"/>
                <a:cs typeface="Calibri"/>
              </a:rPr>
              <a:t>		Periode 4	:t/m 17 juni</a:t>
            </a: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CC6600"/>
              </a:buClr>
              <a:buFont typeface="Arial"/>
              <a:buChar char="•"/>
              <a:tabLst>
                <a:tab pos="356235" algn="l"/>
              </a:tabLst>
            </a:pPr>
            <a:endParaRPr lang="nl-NL" sz="3200" spc="-5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CC6600"/>
              </a:buClr>
              <a:buFont typeface="Arial"/>
              <a:buChar char="•"/>
              <a:tabLst>
                <a:tab pos="356235" algn="l"/>
              </a:tabLst>
            </a:pPr>
            <a:r>
              <a:rPr lang="nl-NL" sz="3200" dirty="0">
                <a:cs typeface="Calibri"/>
              </a:rPr>
              <a:t>Rapport</a:t>
            </a:r>
            <a:r>
              <a:rPr lang="nl-NL" sz="3200" spc="-5" dirty="0">
                <a:cs typeface="Calibri"/>
              </a:rPr>
              <a:t>sp</a:t>
            </a:r>
            <a:r>
              <a:rPr lang="nl-NL" sz="3200" spc="-45" dirty="0">
                <a:cs typeface="Calibri"/>
              </a:rPr>
              <a:t>r</a:t>
            </a:r>
            <a:r>
              <a:rPr lang="nl-NL" sz="3200" dirty="0">
                <a:cs typeface="Calibri"/>
              </a:rPr>
              <a:t>eek</a:t>
            </a:r>
            <a:r>
              <a:rPr lang="nl-NL" sz="3200" spc="-15" dirty="0">
                <a:cs typeface="Calibri"/>
              </a:rPr>
              <a:t>m</a:t>
            </a:r>
            <a:r>
              <a:rPr lang="nl-NL" sz="3200" dirty="0">
                <a:cs typeface="Calibri"/>
              </a:rPr>
              <a:t>id</a:t>
            </a:r>
            <a:r>
              <a:rPr lang="nl-NL" sz="3200" spc="-20" dirty="0">
                <a:cs typeface="Calibri"/>
              </a:rPr>
              <a:t>d</a:t>
            </a:r>
            <a:r>
              <a:rPr lang="nl-NL" sz="3200" dirty="0">
                <a:cs typeface="Calibri"/>
              </a:rPr>
              <a:t>ag</a:t>
            </a:r>
            <a:r>
              <a:rPr lang="nl-NL" sz="3200" spc="20" dirty="0">
                <a:cs typeface="Calibri"/>
              </a:rPr>
              <a:t> </a:t>
            </a:r>
            <a:r>
              <a:rPr lang="nl-NL" sz="3200" spc="-5" dirty="0">
                <a:cs typeface="Calibri"/>
              </a:rPr>
              <a:t>o</a:t>
            </a:r>
            <a:r>
              <a:rPr lang="nl-NL" sz="3200" dirty="0">
                <a:cs typeface="Calibri"/>
              </a:rPr>
              <a:t>f -</a:t>
            </a:r>
            <a:r>
              <a:rPr lang="nl-NL" sz="3200" spc="-60" dirty="0">
                <a:cs typeface="Calibri"/>
              </a:rPr>
              <a:t>a</a:t>
            </a:r>
            <a:r>
              <a:rPr lang="nl-NL" sz="3200" spc="-25" dirty="0">
                <a:cs typeface="Calibri"/>
              </a:rPr>
              <a:t>v</a:t>
            </a:r>
            <a:r>
              <a:rPr lang="nl-NL" sz="3200" spc="-5" dirty="0">
                <a:cs typeface="Calibri"/>
              </a:rPr>
              <a:t>ond</a:t>
            </a:r>
          </a:p>
          <a:p>
            <a:pPr marL="812800" lvl="1" indent="-342900">
              <a:spcBef>
                <a:spcPts val="720"/>
              </a:spcBef>
              <a:buClr>
                <a:srgbClr val="CC6600"/>
              </a:buClr>
              <a:buFont typeface="Arial"/>
              <a:buChar char="•"/>
              <a:tabLst>
                <a:tab pos="356235" algn="l"/>
              </a:tabLst>
            </a:pPr>
            <a:r>
              <a:rPr lang="nl-NL" sz="3200" spc="-5" dirty="0">
                <a:cs typeface="Calibri"/>
              </a:rPr>
              <a:t>20 en 21 november 2019</a:t>
            </a:r>
          </a:p>
          <a:p>
            <a:pPr marL="812800" lvl="1" indent="-342900">
              <a:spcBef>
                <a:spcPts val="720"/>
              </a:spcBef>
              <a:buClr>
                <a:srgbClr val="CC6600"/>
              </a:buClr>
              <a:buFont typeface="Arial"/>
              <a:buChar char="•"/>
              <a:tabLst>
                <a:tab pos="356235" algn="l"/>
              </a:tabLst>
            </a:pPr>
            <a:r>
              <a:rPr lang="nl-NL" sz="3200" spc="-5" dirty="0">
                <a:cs typeface="Calibri"/>
              </a:rPr>
              <a:t>3 of 6 februari 2020</a:t>
            </a:r>
          </a:p>
          <a:p>
            <a:pPr marL="812800" lvl="1" indent="-342900">
              <a:spcBef>
                <a:spcPts val="720"/>
              </a:spcBef>
              <a:buClr>
                <a:srgbClr val="CC6600"/>
              </a:buClr>
              <a:buFont typeface="Arial"/>
              <a:buChar char="•"/>
              <a:tabLst>
                <a:tab pos="356235" algn="l"/>
              </a:tabLst>
            </a:pPr>
            <a:r>
              <a:rPr lang="nl-NL" sz="3200" spc="-5" dirty="0">
                <a:cs typeface="Calibri"/>
              </a:rPr>
              <a:t>15 of 16 april 2020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1530" y="2722431"/>
            <a:ext cx="7494270" cy="15209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CC6600"/>
              </a:buClr>
              <a:buFont typeface="Arial"/>
              <a:buChar char="•"/>
              <a:tabLst>
                <a:tab pos="356235" algn="l"/>
              </a:tabLst>
            </a:pPr>
            <a:endParaRPr lang="nl-NL" sz="3200" dirty="0">
              <a:solidFill>
                <a:srgbClr val="CC6600"/>
              </a:solidFill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CC6600"/>
              </a:buClr>
              <a:buFont typeface="Arial"/>
              <a:buChar char="•"/>
              <a:tabLst>
                <a:tab pos="356235" algn="l"/>
              </a:tabLst>
            </a:pPr>
            <a:endParaRPr lang="nl-NL" sz="3200" dirty="0">
              <a:solidFill>
                <a:srgbClr val="CC6600"/>
              </a:solidFill>
              <a:latin typeface="Calibri"/>
              <a:cs typeface="Calibri"/>
            </a:endParaRPr>
          </a:p>
          <a:p>
            <a:pPr marL="927100" lvl="1">
              <a:lnSpc>
                <a:spcPct val="100000"/>
              </a:lnSpc>
              <a:spcBef>
                <a:spcPts val="620"/>
              </a:spcBef>
              <a:buClr>
                <a:srgbClr val="CC6600"/>
              </a:buClr>
              <a:tabLst>
                <a:tab pos="1156335" algn="l"/>
                <a:tab pos="3389629" algn="l"/>
              </a:tabLst>
            </a:pP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</TotalTime>
  <Words>525</Words>
  <Application>Microsoft Office PowerPoint</Application>
  <PresentationFormat>Diavoorstelling (4:3)</PresentationFormat>
  <Paragraphs>159</Paragraphs>
  <Slides>17</Slides>
  <Notes>11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Office Theme</vt:lpstr>
      <vt:lpstr>PowerPoint-presentatie</vt:lpstr>
      <vt:lpstr>Ouderavond leerjaar 3</vt:lpstr>
      <vt:lpstr>Centrale opening</vt:lpstr>
      <vt:lpstr>Opbouw schooljaar 19-20</vt:lpstr>
      <vt:lpstr>Vakhulp woensdag 1 ste uur</vt:lpstr>
      <vt:lpstr>Profieldeel en keuzedeel</vt:lpstr>
      <vt:lpstr>TOP-weken</vt:lpstr>
      <vt:lpstr>PowerPoint-presentatie</vt:lpstr>
      <vt:lpstr>PowerPoint-presentatie</vt:lpstr>
      <vt:lpstr>PowerPoint-presentatie</vt:lpstr>
      <vt:lpstr>Beroepsgericht keuzevak (P.T.A.)</vt:lpstr>
      <vt:lpstr>Decaan &amp; LOB coördinator BBB:</vt:lpstr>
      <vt:lpstr>Loopbaan Oriëntatie &amp;  Begeleiding (LOB) op Compaen:</vt:lpstr>
      <vt:lpstr>LOB op school: </vt:lpstr>
      <vt:lpstr>LOB met ouders: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Erik</dc:creator>
  <cp:lastModifiedBy>Jan Willem van der Duin</cp:lastModifiedBy>
  <cp:revision>34</cp:revision>
  <cp:lastPrinted>2019-09-04T10:44:39Z</cp:lastPrinted>
  <dcterms:created xsi:type="dcterms:W3CDTF">2018-09-07T11:04:33Z</dcterms:created>
  <dcterms:modified xsi:type="dcterms:W3CDTF">2019-09-13T09:57:28Z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2017-09-07T00:00:00Z</vt:filetime>
  </property>
  <property fmtid="{D5CDD505-2E9C-101B-9397-08002B2CF9AE}" pid="3" name="LastSaved">
    <vt:filetime>2018-09-07T00:00:00Z</vt:filetime>
  </property>
</Properties>
</file>